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481" r:id="rId2"/>
    <p:sldId id="256" r:id="rId3"/>
    <p:sldId id="475" r:id="rId4"/>
    <p:sldId id="476" r:id="rId5"/>
    <p:sldId id="477" r:id="rId6"/>
    <p:sldId id="478" r:id="rId7"/>
    <p:sldId id="479" r:id="rId8"/>
    <p:sldId id="480" r:id="rId9"/>
    <p:sldId id="404" r:id="rId10"/>
    <p:sldId id="406" r:id="rId11"/>
    <p:sldId id="408" r:id="rId12"/>
    <p:sldId id="428" r:id="rId13"/>
    <p:sldId id="431" r:id="rId14"/>
    <p:sldId id="440" r:id="rId15"/>
    <p:sldId id="441" r:id="rId16"/>
    <p:sldId id="461" r:id="rId17"/>
    <p:sldId id="462" r:id="rId18"/>
    <p:sldId id="468" r:id="rId19"/>
    <p:sldId id="438" r:id="rId20"/>
    <p:sldId id="409" r:id="rId21"/>
    <p:sldId id="417" r:id="rId22"/>
    <p:sldId id="427" r:id="rId23"/>
    <p:sldId id="439" r:id="rId24"/>
    <p:sldId id="445" r:id="rId25"/>
    <p:sldId id="444" r:id="rId26"/>
    <p:sldId id="459" r:id="rId27"/>
    <p:sldId id="460" r:id="rId28"/>
    <p:sldId id="446" r:id="rId29"/>
    <p:sldId id="458" r:id="rId30"/>
    <p:sldId id="448" r:id="rId31"/>
    <p:sldId id="457" r:id="rId32"/>
    <p:sldId id="449" r:id="rId33"/>
    <p:sldId id="465" r:id="rId34"/>
    <p:sldId id="450" r:id="rId35"/>
    <p:sldId id="419" r:id="rId36"/>
    <p:sldId id="418" r:id="rId37"/>
    <p:sldId id="420" r:id="rId38"/>
    <p:sldId id="421" r:id="rId39"/>
    <p:sldId id="422" r:id="rId40"/>
    <p:sldId id="423" r:id="rId41"/>
    <p:sldId id="424" r:id="rId42"/>
    <p:sldId id="426" r:id="rId43"/>
    <p:sldId id="429" r:id="rId44"/>
    <p:sldId id="432" r:id="rId45"/>
    <p:sldId id="464" r:id="rId46"/>
    <p:sldId id="467" r:id="rId47"/>
    <p:sldId id="474" r:id="rId48"/>
    <p:sldId id="469" r:id="rId49"/>
    <p:sldId id="470" r:id="rId50"/>
    <p:sldId id="471" r:id="rId51"/>
    <p:sldId id="472" r:id="rId52"/>
    <p:sldId id="473" r:id="rId53"/>
    <p:sldId id="452" r:id="rId54"/>
    <p:sldId id="453" r:id="rId55"/>
    <p:sldId id="454" r:id="rId56"/>
    <p:sldId id="455" r:id="rId57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53F"/>
    <a:srgbClr val="376092"/>
    <a:srgbClr val="1F4E79"/>
    <a:srgbClr val="D4D6D7"/>
    <a:srgbClr val="254061"/>
    <a:srgbClr val="4A7EBB"/>
    <a:srgbClr val="445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3" autoAdjust="0"/>
    <p:restoredTop sz="95055"/>
  </p:normalViewPr>
  <p:slideViewPr>
    <p:cSldViewPr>
      <p:cViewPr varScale="1">
        <p:scale>
          <a:sx n="120" d="100"/>
          <a:sy n="120" d="100"/>
        </p:scale>
        <p:origin x="328" y="192"/>
      </p:cViewPr>
      <p:guideLst>
        <p:guide orient="horz" pos="2160"/>
        <p:guide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B2DBB-F25C-4A6A-9FFC-F0D30E8F7247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4ECA8-83E4-4317-8C0A-3D38D48A3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8090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0647-C5CE-45E4-96A4-1D2BA48DAB47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F9C43-C1D5-47F5-BD1D-E77D698D4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5041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845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676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407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6458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7964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548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033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F9C43-C1D5-47F5-BD1D-E77D698D4B0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0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3502" y="565404"/>
            <a:ext cx="11524995" cy="370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5364C-468A-EF4F-BB46-EE677DF17182}" type="datetime1">
              <a:rPr lang="zh-CN" altLang="en-US" smtClean="0"/>
              <a:t>2018/6/8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F4E79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4536A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7C799-9F57-1E42-9F1E-97AAD09E1C40}" type="datetime1">
              <a:rPr lang="zh-CN" altLang="en-US" smtClean="0"/>
              <a:t>2018/6/8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934205" y="566166"/>
            <a:ext cx="14604" cy="5756910"/>
          </a:xfrm>
          <a:custGeom>
            <a:avLst/>
            <a:gdLst/>
            <a:ahLst/>
            <a:cxnLst/>
            <a:rect l="l" t="t" r="r" b="b"/>
            <a:pathLst>
              <a:path w="14604" h="5756910">
                <a:moveTo>
                  <a:pt x="14478" y="0"/>
                </a:moveTo>
                <a:lnTo>
                  <a:pt x="0" y="5756757"/>
                </a:lnTo>
              </a:path>
            </a:pathLst>
          </a:custGeom>
          <a:ln w="28956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F4E79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9C37-15B4-4546-B5C2-D8EEE4DAC709}" type="datetime1">
              <a:rPr lang="zh-CN" altLang="en-US" smtClean="0"/>
              <a:t>2018/6/8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934205" y="1989582"/>
            <a:ext cx="0" cy="2206625"/>
          </a:xfrm>
          <a:custGeom>
            <a:avLst/>
            <a:gdLst/>
            <a:ahLst/>
            <a:cxnLst/>
            <a:rect l="l" t="t" r="r" b="b"/>
            <a:pathLst>
              <a:path h="2206625">
                <a:moveTo>
                  <a:pt x="0" y="0"/>
                </a:moveTo>
                <a:lnTo>
                  <a:pt x="0" y="2206116"/>
                </a:lnTo>
              </a:path>
            </a:pathLst>
          </a:custGeom>
          <a:ln w="28956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F4E79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16BE1-2CFB-114B-BE34-6257617D44D5}" type="datetime1">
              <a:rPr lang="zh-CN" altLang="en-US" smtClean="0"/>
              <a:t>2018/6/8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B8DF3-0C92-D343-B4B7-EE7FCBFFE026}" type="datetime1">
              <a:rPr lang="zh-CN" altLang="en-US" smtClean="0"/>
              <a:t>2018/6/8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10821001" y="6465214"/>
            <a:ext cx="466886" cy="153888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67453" y="2948685"/>
            <a:ext cx="265709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0886" y="2315464"/>
            <a:ext cx="10190226" cy="3688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4536A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8F305-8113-5046-B9B5-FC0BBF45197A}" type="datetime1">
              <a:rPr lang="zh-CN" altLang="en-US" smtClean="0"/>
              <a:t>2018/6/8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21001" y="6465214"/>
            <a:ext cx="466886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slide" Target="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slide" Target="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slide" Target="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slide" Target="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slide" Target="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slide" Target="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slide" Target="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slide" Target="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slide" Target="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slide" Target="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slide" Target="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slide" Target="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slide" Target="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slide" Target="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slide" Target="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slide" Target="slide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slide" Target="slid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slide" Target="slide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slide" Target="slid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slide" Target="slide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slide" Target="slide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slide" Target="slid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slide" Target="slide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slide" Target="slid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slide" Target="slide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slide" Target="slide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slide" Target="slide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slide" Target="slide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slide" Target="slide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slide" Target="slide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slide" Target="slide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slide" Target="slide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slide" Target="slide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slide" Target="slide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slide" Target="slide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slide" Target="slide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slide" Target="slide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slide" Target="slide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slide" Target="slide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slide" Target="slide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" Target="slide17.xml"/><Relationship Id="rId20" Type="http://schemas.openxmlformats.org/officeDocument/2006/relationships/slide" Target="slide56.xml"/><Relationship Id="rId10" Type="http://schemas.openxmlformats.org/officeDocument/2006/relationships/slide" Target="slide18.xml"/><Relationship Id="rId11" Type="http://schemas.openxmlformats.org/officeDocument/2006/relationships/slide" Target="slide20.xml"/><Relationship Id="rId12" Type="http://schemas.openxmlformats.org/officeDocument/2006/relationships/slide" Target="slide23.xml"/><Relationship Id="rId13" Type="http://schemas.openxmlformats.org/officeDocument/2006/relationships/slide" Target="slide21.xml"/><Relationship Id="rId14" Type="http://schemas.openxmlformats.org/officeDocument/2006/relationships/slide" Target="slide22.xml"/><Relationship Id="rId15" Type="http://schemas.openxmlformats.org/officeDocument/2006/relationships/slide" Target="slide9.xml"/><Relationship Id="rId16" Type="http://schemas.openxmlformats.org/officeDocument/2006/relationships/slide" Target="slide10.xml"/><Relationship Id="rId17" Type="http://schemas.openxmlformats.org/officeDocument/2006/relationships/slide" Target="slide53.xml"/><Relationship Id="rId18" Type="http://schemas.openxmlformats.org/officeDocument/2006/relationships/slide" Target="slide54.xml"/><Relationship Id="rId19" Type="http://schemas.openxmlformats.org/officeDocument/2006/relationships/slide" Target="slide55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slide" Target="slide11.xml"/><Relationship Id="rId4" Type="http://schemas.openxmlformats.org/officeDocument/2006/relationships/slide" Target="slide12.xml"/><Relationship Id="rId5" Type="http://schemas.openxmlformats.org/officeDocument/2006/relationships/slide" Target="slide13.xml"/><Relationship Id="rId6" Type="http://schemas.openxmlformats.org/officeDocument/2006/relationships/slide" Target="slide14.xml"/><Relationship Id="rId7" Type="http://schemas.openxmlformats.org/officeDocument/2006/relationships/slide" Target="slide15.xml"/><Relationship Id="rId8" Type="http://schemas.openxmlformats.org/officeDocument/2006/relationships/slide" Target="slide1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" Target="slide41.xml"/><Relationship Id="rId20" Type="http://schemas.openxmlformats.org/officeDocument/2006/relationships/slide" Target="slide52.xml"/><Relationship Id="rId10" Type="http://schemas.openxmlformats.org/officeDocument/2006/relationships/slide" Target="slide42.xml"/><Relationship Id="rId11" Type="http://schemas.openxmlformats.org/officeDocument/2006/relationships/slide" Target="slide43.xml"/><Relationship Id="rId12" Type="http://schemas.openxmlformats.org/officeDocument/2006/relationships/slide" Target="slide44.xml"/><Relationship Id="rId13" Type="http://schemas.openxmlformats.org/officeDocument/2006/relationships/slide" Target="slide45.xml"/><Relationship Id="rId14" Type="http://schemas.openxmlformats.org/officeDocument/2006/relationships/slide" Target="slide46.xml"/><Relationship Id="rId15" Type="http://schemas.openxmlformats.org/officeDocument/2006/relationships/slide" Target="slide47.xml"/><Relationship Id="rId16" Type="http://schemas.openxmlformats.org/officeDocument/2006/relationships/slide" Target="slide48.xml"/><Relationship Id="rId17" Type="http://schemas.openxmlformats.org/officeDocument/2006/relationships/slide" Target="slide49.xml"/><Relationship Id="rId18" Type="http://schemas.openxmlformats.org/officeDocument/2006/relationships/slide" Target="slide50.xml"/><Relationship Id="rId19" Type="http://schemas.openxmlformats.org/officeDocument/2006/relationships/slide" Target="slide51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slide" Target="slide35.xml"/><Relationship Id="rId4" Type="http://schemas.openxmlformats.org/officeDocument/2006/relationships/slide" Target="slide36.xml"/><Relationship Id="rId5" Type="http://schemas.openxmlformats.org/officeDocument/2006/relationships/slide" Target="slide37.xml"/><Relationship Id="rId6" Type="http://schemas.openxmlformats.org/officeDocument/2006/relationships/slide" Target="slide38.xml"/><Relationship Id="rId7" Type="http://schemas.openxmlformats.org/officeDocument/2006/relationships/slide" Target="slide39.xml"/><Relationship Id="rId8" Type="http://schemas.openxmlformats.org/officeDocument/2006/relationships/slide" Target="slide40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slide" Target="slide47.xml"/><Relationship Id="rId12" Type="http://schemas.openxmlformats.org/officeDocument/2006/relationships/slide" Target="slide28.xml"/><Relationship Id="rId13" Type="http://schemas.openxmlformats.org/officeDocument/2006/relationships/slide" Target="slide29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slide" Target="slide24.xml"/><Relationship Id="rId4" Type="http://schemas.openxmlformats.org/officeDocument/2006/relationships/slide" Target="slide30.xml"/><Relationship Id="rId5" Type="http://schemas.openxmlformats.org/officeDocument/2006/relationships/slide" Target="slide31.xml"/><Relationship Id="rId6" Type="http://schemas.openxmlformats.org/officeDocument/2006/relationships/slide" Target="slide32.xml"/><Relationship Id="rId7" Type="http://schemas.openxmlformats.org/officeDocument/2006/relationships/slide" Target="slide33.xml"/><Relationship Id="rId8" Type="http://schemas.openxmlformats.org/officeDocument/2006/relationships/slide" Target="slide34.xml"/><Relationship Id="rId9" Type="http://schemas.openxmlformats.org/officeDocument/2006/relationships/slide" Target="slide25.xml"/><Relationship Id="rId10" Type="http://schemas.openxmlformats.org/officeDocument/2006/relationships/slide" Target="slide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31086" y="1809000"/>
            <a:ext cx="5929828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chemeClr val="bg1"/>
                </a:solidFill>
                <a:latin typeface="Lantinghei SC Heavy" charset="-122"/>
                <a:ea typeface="Lantinghei SC Heavy" charset="-122"/>
                <a:cs typeface="Lantinghei SC Heavy" charset="-122"/>
              </a:rPr>
              <a:t>龚</a:t>
            </a:r>
            <a:r>
              <a:rPr lang="en-US" altLang="zh-CN" sz="7200" b="1" dirty="0" smtClean="0">
                <a:solidFill>
                  <a:schemeClr val="bg1"/>
                </a:solidFill>
                <a:latin typeface="Lantinghei SC Heavy" charset="-122"/>
                <a:ea typeface="Lantinghei SC Heavy" charset="-122"/>
                <a:cs typeface="Lantinghei SC Heavy" charset="-122"/>
              </a:rPr>
              <a:t>  </a:t>
            </a:r>
            <a:r>
              <a:rPr lang="zh-CN" altLang="en-US" sz="7200" b="1" dirty="0" smtClean="0">
                <a:solidFill>
                  <a:schemeClr val="bg1"/>
                </a:solidFill>
                <a:latin typeface="Lantinghei SC Heavy" charset="-122"/>
                <a:ea typeface="Lantinghei SC Heavy" charset="-122"/>
                <a:cs typeface="Lantinghei SC Heavy" charset="-122"/>
              </a:rPr>
              <a:t>焱</a:t>
            </a:r>
            <a:endParaRPr lang="en-US" altLang="zh-CN" sz="7200" b="1" dirty="0" smtClean="0">
              <a:solidFill>
                <a:schemeClr val="bg1"/>
              </a:solidFill>
              <a:latin typeface="Lantinghei SC Heavy" charset="-122"/>
              <a:ea typeface="Lantinghei SC Heavy" charset="-122"/>
              <a:cs typeface="Lantinghei SC Heavy" charset="-122"/>
            </a:endParaRPr>
          </a:p>
          <a:p>
            <a:pPr algn="ctr"/>
            <a:endParaRPr lang="en-US" altLang="zh-CN" sz="2800" b="1" dirty="0">
              <a:solidFill>
                <a:schemeClr val="bg1">
                  <a:lumMod val="85000"/>
                </a:schemeClr>
              </a:solidFill>
              <a:latin typeface="Lantinghei SC Heavy" charset="-122"/>
              <a:ea typeface="Lantinghei SC Heavy" charset="-122"/>
              <a:cs typeface="Lantinghei SC Heavy" charset="-122"/>
            </a:endParaRPr>
          </a:p>
          <a:p>
            <a:pPr algn="ctr"/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Lantinghei SC Heavy" charset="-122"/>
              <a:ea typeface="Lantinghei SC Heavy" charset="-122"/>
              <a:cs typeface="Lantinghei SC Heavy" charset="-122"/>
            </a:endParaRPr>
          </a:p>
          <a:p>
            <a:pPr algn="ctr"/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中</a:t>
            </a:r>
            <a:r>
              <a:rPr lang="zh-CN" altLang="en-US" sz="2800" b="1" dirty="0">
                <a:solidFill>
                  <a:schemeClr val="bg1">
                    <a:lumMod val="85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欧国际工商学院创业管理实践</a:t>
            </a:r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教授</a:t>
            </a: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algn="ctr"/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中</a:t>
            </a:r>
            <a:r>
              <a:rPr lang="zh-CN" altLang="en-US" sz="2800" b="1" dirty="0">
                <a:solidFill>
                  <a:schemeClr val="bg1">
                    <a:lumMod val="85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欧创业营</a:t>
            </a:r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/</a:t>
            </a:r>
            <a:r>
              <a:rPr lang="zh-CN" altLang="en-US" sz="2800" b="1" dirty="0">
                <a:solidFill>
                  <a:schemeClr val="bg1">
                    <a:lumMod val="85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创投营课程主任</a:t>
            </a:r>
            <a:endParaRPr kumimoji="1" lang="zh-CN" altLang="en-US" sz="2800" b="1" dirty="0">
              <a:solidFill>
                <a:schemeClr val="bg1">
                  <a:lumMod val="85000"/>
                </a:schemeClr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28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7"/>
          </p:nvPr>
        </p:nvSpPr>
        <p:spPr>
          <a:xfrm>
            <a:off x="11209407" y="4603773"/>
            <a:ext cx="513575" cy="163293"/>
          </a:xfrm>
        </p:spPr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altLang="zh-CN" smtClean="0">
                <a:latin typeface="华文楷体"/>
                <a:ea typeface="华文楷体"/>
                <a:cs typeface="华文楷体"/>
              </a:rPr>
              <a:t>10</a:t>
            </a:fld>
            <a:endParaRPr lang="en-US" altLang="zh-CN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0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11621"/>
              </p:ext>
            </p:extLst>
          </p:nvPr>
        </p:nvGraphicFramePr>
        <p:xfrm>
          <a:off x="4341000" y="2079000"/>
          <a:ext cx="7335000" cy="30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811"/>
                <a:gridCol w="5305189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PoW+PoS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混合算法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跨链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闪电网络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治理机制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创新投票模型制衡算力和开发争议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来自于比特币</a:t>
                      </a:r>
                      <a:r>
                        <a:rPr lang="en-US" altLang="zh-CN" sz="1600" dirty="0" err="1" smtClean="0">
                          <a:latin typeface="华文楷体"/>
                          <a:ea typeface="华文楷体"/>
                          <a:cs typeface="华文楷体"/>
                        </a:rPr>
                        <a:t>BitSuite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项目的顶级开发团队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Reddit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频道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8.1K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订阅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Telegram 3.3K</a:t>
                      </a:r>
                      <a:endParaRPr lang="zh-CN" altLang="en-US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第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29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名，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7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亿；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93499"/>
              </p:ext>
            </p:extLst>
          </p:nvPr>
        </p:nvGraphicFramePr>
        <p:xfrm>
          <a:off x="4386000" y="954000"/>
          <a:ext cx="71100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Decred</a:t>
                      </a:r>
                      <a:r>
                        <a:rPr lang="zh-CN" altLang="en-US" sz="2000" dirty="0" smtClean="0">
                          <a:solidFill>
                            <a:schemeClr val="bg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：算法和共识创新的数字货币</a:t>
                      </a:r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  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货币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1281000" y="1899000"/>
            <a:ext cx="2250000" cy="2140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支付、跨境支付、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匿名、稳定币和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算法等方向的创新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组织</a:t>
            </a:r>
            <a:endParaRPr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2" name="object 11">
            <a:hlinkClick r:id="rId3" action="ppaction://hlinksldjump"/>
          </p:cNvPr>
          <p:cNvSpPr txBox="1"/>
          <p:nvPr/>
        </p:nvSpPr>
        <p:spPr>
          <a:xfrm>
            <a:off x="381000" y="602869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147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7"/>
          </p:nvPr>
        </p:nvSpPr>
        <p:spPr>
          <a:xfrm>
            <a:off x="11209407" y="4603773"/>
            <a:ext cx="513575" cy="163293"/>
          </a:xfrm>
        </p:spPr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altLang="zh-CN" smtClean="0">
                <a:latin typeface="华文楷体"/>
                <a:ea typeface="华文楷体"/>
                <a:cs typeface="华文楷体"/>
              </a:rPr>
              <a:t>11</a:t>
            </a:fld>
            <a:endParaRPr lang="en-US" altLang="zh-CN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0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091174"/>
              </p:ext>
            </p:extLst>
          </p:nvPr>
        </p:nvGraphicFramePr>
        <p:xfrm>
          <a:off x="4341000" y="2079000"/>
          <a:ext cx="7335000" cy="39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811"/>
                <a:gridCol w="5305189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DPoS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共识算法代表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追求极致的性能以支持更多的商业应用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更友好的开发环境和基础设施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治理机制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21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个共识节点竞选，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101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个备选节点共享增发激励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“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EOS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宪法”定义了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P2P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服务协议或约束性合约，确立司法权和适用法律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民主集中制，治理权力最终来源于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token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拥有者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Dan Larimer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领导的</a:t>
                      </a:r>
                      <a:r>
                        <a:rPr lang="en-US" altLang="zh-CN" sz="1600" dirty="0" err="1" smtClean="0">
                          <a:latin typeface="华文楷体"/>
                          <a:ea typeface="华文楷体"/>
                          <a:cs typeface="华文楷体"/>
                        </a:rPr>
                        <a:t>EOS.io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Reddit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频道 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48.9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万订阅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Telegram 5.2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万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百度指数（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7,896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）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第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5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名，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124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亿美金；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837930"/>
              </p:ext>
            </p:extLst>
          </p:nvPr>
        </p:nvGraphicFramePr>
        <p:xfrm>
          <a:off x="4386000" y="954000"/>
          <a:ext cx="71100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EOS</a:t>
                      </a:r>
                      <a:r>
                        <a:rPr lang="zh-CN" altLang="en-US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商用级区块链</a:t>
                      </a:r>
                      <a:r>
                        <a:rPr lang="en-US" altLang="zh-CN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OS  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公链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1433400" y="2051400"/>
            <a:ext cx="2250000" cy="2140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共识算法、性能、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安全、治理机制和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应用生态等方向的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创新项目</a:t>
            </a:r>
            <a:endParaRPr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0" name="object 11">
            <a:hlinkClick r:id="rId3" action="ppaction://hlinksldjump"/>
          </p:cNvPr>
          <p:cNvSpPr txBox="1"/>
          <p:nvPr/>
        </p:nvSpPr>
        <p:spPr>
          <a:xfrm>
            <a:off x="381000" y="602869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470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7"/>
          </p:nvPr>
        </p:nvSpPr>
        <p:spPr>
          <a:xfrm>
            <a:off x="11209407" y="4603773"/>
            <a:ext cx="513575" cy="163293"/>
          </a:xfrm>
        </p:spPr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altLang="zh-CN" smtClean="0">
                <a:latin typeface="华文楷体"/>
                <a:ea typeface="华文楷体"/>
                <a:cs typeface="华文楷体"/>
              </a:rPr>
              <a:t>12</a:t>
            </a:fld>
            <a:endParaRPr lang="en-US" altLang="zh-CN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0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899961"/>
              </p:ext>
            </p:extLst>
          </p:nvPr>
        </p:nvGraphicFramePr>
        <p:xfrm>
          <a:off x="4168499" y="2079000"/>
          <a:ext cx="7687501" cy="39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358"/>
                <a:gridCol w="5560143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8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基于</a:t>
                      </a:r>
                      <a:r>
                        <a:rPr lang="en-US" altLang="zh-CN" sz="18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Ouroboros</a:t>
                      </a:r>
                      <a:r>
                        <a:rPr lang="zh-CN" altLang="en-US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算法的</a:t>
                      </a:r>
                      <a:r>
                        <a:rPr lang="en-US" altLang="zh-CN" sz="18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PoS</a:t>
                      </a:r>
                      <a:r>
                        <a:rPr lang="zh-CN" altLang="en-US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共识机制和分层技术</a:t>
                      </a:r>
                      <a:endParaRPr lang="en-US" altLang="zh-CN" sz="18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学术和研发小组与同行评审竞争机制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华文楷体"/>
                          <a:ea typeface="华文楷体"/>
                          <a:cs typeface="华文楷体"/>
                        </a:rPr>
                        <a:t>治理机制</a:t>
                      </a:r>
                      <a:endParaRPr lang="zh-CN" altLang="en-US" sz="18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ADA</a:t>
                      </a:r>
                      <a:r>
                        <a:rPr lang="zh-CN" altLang="en-US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持有者多层公开投标的“宪法”体制</a:t>
                      </a:r>
                      <a:endParaRPr lang="en-US" altLang="zh-CN" sz="18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更跨界合作的研究和技术团队</a:t>
                      </a:r>
                      <a:endParaRPr lang="en-US" altLang="zh-CN" sz="18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探索商业的社会因素，兼顾监管需求和用户隐私，试图创建一个与政府合作支持数字身份的生态系统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8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Cardano</a:t>
                      </a:r>
                      <a:r>
                        <a:rPr lang="zh-TW" altLang="en-US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基金会、</a:t>
                      </a:r>
                      <a:r>
                        <a:rPr lang="en-US" altLang="zh-TW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IOHK</a:t>
                      </a:r>
                      <a:r>
                        <a:rPr lang="zh-TW" altLang="en-US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、</a:t>
                      </a:r>
                      <a:r>
                        <a:rPr lang="en-US" altLang="zh-TW" sz="18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Emurgo</a:t>
                      </a:r>
                      <a:r>
                        <a:rPr lang="zh-TW" altLang="en-US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三个组织合作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8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8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Reddit</a:t>
                      </a:r>
                      <a:r>
                        <a:rPr lang="zh-CN" altLang="en-US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频道： </a:t>
                      </a:r>
                      <a:r>
                        <a:rPr lang="en-US" altLang="zh-CN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6.4</a:t>
                      </a:r>
                      <a:r>
                        <a:rPr lang="zh-CN" altLang="en-US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万订阅</a:t>
                      </a:r>
                      <a:r>
                        <a:rPr lang="en-US" altLang="zh-CN" sz="1800" baseline="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endParaRPr lang="en-US" altLang="zh-CN" sz="18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Telegram</a:t>
                      </a:r>
                      <a:r>
                        <a:rPr lang="zh-CN" altLang="en-US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en-US" altLang="zh-CN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0.8</a:t>
                      </a:r>
                      <a:r>
                        <a:rPr lang="zh-CN" altLang="en-US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万；</a:t>
                      </a:r>
                      <a:endParaRPr lang="en-US" altLang="zh-CN" sz="18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百度指数：</a:t>
                      </a:r>
                      <a:r>
                        <a:rPr lang="en-US" altLang="zh-CN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1,457</a:t>
                      </a:r>
                      <a:endParaRPr lang="zh-CN" altLang="en-US" sz="18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8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8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8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第</a:t>
                      </a:r>
                      <a:r>
                        <a:rPr lang="en-US" altLang="zh-CN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8</a:t>
                      </a:r>
                      <a:r>
                        <a:rPr lang="zh-CN" altLang="en-US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名，</a:t>
                      </a:r>
                      <a:r>
                        <a:rPr lang="en-US" altLang="zh-CN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55</a:t>
                      </a:r>
                      <a:r>
                        <a:rPr lang="zh-CN" altLang="en-US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亿美金；</a:t>
                      </a:r>
                      <a:endParaRPr lang="zh-CN" altLang="en-US" sz="18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16041"/>
              </p:ext>
            </p:extLst>
          </p:nvPr>
        </p:nvGraphicFramePr>
        <p:xfrm>
          <a:off x="4386000" y="954000"/>
          <a:ext cx="71100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Cardano</a:t>
                      </a:r>
                      <a:r>
                        <a:rPr lang="zh-CN" altLang="en-US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学术研究为导向的区块链应用开发平台</a:t>
                      </a:r>
                      <a:r>
                        <a:rPr lang="en-US" altLang="zh-CN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 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公链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1433400" y="2051400"/>
            <a:ext cx="2250000" cy="2140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共识算法、性能、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安全、治理机制和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应用生态等方向的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创新组织</a:t>
            </a:r>
            <a:endParaRPr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0" name="object 11">
            <a:hlinkClick r:id="rId3" action="ppaction://hlinksldjump"/>
          </p:cNvPr>
          <p:cNvSpPr txBox="1"/>
          <p:nvPr/>
        </p:nvSpPr>
        <p:spPr>
          <a:xfrm>
            <a:off x="381000" y="602869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702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7"/>
          </p:nvPr>
        </p:nvSpPr>
        <p:spPr>
          <a:xfrm>
            <a:off x="11209407" y="4603773"/>
            <a:ext cx="513575" cy="163293"/>
          </a:xfrm>
        </p:spPr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altLang="zh-CN" smtClean="0">
                <a:latin typeface="华文楷体"/>
                <a:ea typeface="华文楷体"/>
                <a:cs typeface="华文楷体"/>
              </a:rPr>
              <a:t>13</a:t>
            </a:fld>
            <a:endParaRPr lang="en-US" altLang="zh-CN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0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720360"/>
              </p:ext>
            </p:extLst>
          </p:nvPr>
        </p:nvGraphicFramePr>
        <p:xfrm>
          <a:off x="4341000" y="2079000"/>
          <a:ext cx="7335000" cy="34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811"/>
                <a:gridCol w="5305189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PoS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共识算法，分层分片技术提升性能和扩展性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阈值中继技术提高出块速度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概率插槽协议提升区块交易容量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治理机制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“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AI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即法律”提供网络的自适应性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必要时可根据社区民主投票方式决定网络升级方式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Tom Ding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领导的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String Labs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实验室；</a:t>
                      </a:r>
                      <a:endParaRPr lang="zh-TW" altLang="en-US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it-IT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Reddit</a:t>
                      </a:r>
                      <a:r>
                        <a:rPr lang="zh-CN" altLang="it-IT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频道 </a:t>
                      </a:r>
                      <a:r>
                        <a:rPr lang="it-IT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5.4</a:t>
                      </a:r>
                      <a:r>
                        <a:rPr lang="zh-CN" altLang="it-IT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万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it-IT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Telegram</a:t>
                      </a:r>
                      <a:r>
                        <a:rPr lang="it-IT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r>
                        <a:rPr lang="it-IT" altLang="zh-CN" sz="1600" baseline="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  </a:t>
                      </a:r>
                      <a:r>
                        <a:rPr lang="it-IT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4.3</a:t>
                      </a:r>
                      <a:r>
                        <a:rPr lang="zh-CN" altLang="it-IT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万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it-IT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百度指数</a:t>
                      </a:r>
                      <a:r>
                        <a:rPr lang="it-IT" altLang="zh-CN" sz="1600" baseline="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   </a:t>
                      </a:r>
                      <a:r>
                        <a:rPr lang="it-IT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22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2</a:t>
                      </a:r>
                      <a:endParaRPr lang="zh-CN" altLang="en-US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6,100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万美元公开融资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885094"/>
              </p:ext>
            </p:extLst>
          </p:nvPr>
        </p:nvGraphicFramePr>
        <p:xfrm>
          <a:off x="4386000" y="954000"/>
          <a:ext cx="71100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DFinity</a:t>
                      </a:r>
                      <a:r>
                        <a:rPr lang="zh-CN" altLang="en-US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无限扩容的区块链虚拟机</a:t>
                      </a:r>
                      <a:r>
                        <a:rPr lang="en-US" altLang="zh-CN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     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公链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1433400" y="2051400"/>
            <a:ext cx="2250000" cy="2140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共识算法、性能、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安全、治理机制和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应用生态等方向的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创新组织</a:t>
            </a:r>
            <a:endParaRPr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0" name="object 11">
            <a:hlinkClick r:id="rId3" action="ppaction://hlinksldjump"/>
          </p:cNvPr>
          <p:cNvSpPr txBox="1"/>
          <p:nvPr/>
        </p:nvSpPr>
        <p:spPr>
          <a:xfrm>
            <a:off x="381000" y="602869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14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1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836149"/>
              </p:ext>
            </p:extLst>
          </p:nvPr>
        </p:nvGraphicFramePr>
        <p:xfrm>
          <a:off x="4341000" y="2079000"/>
          <a:ext cx="7335000" cy="368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811"/>
                <a:gridCol w="5305189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mr-IN" altLang="zh-CN" sz="16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PoW+PoS</a:t>
                      </a:r>
                      <a:r>
                        <a:rPr lang="zh-CN" altLang="mr-IN" sz="16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混合算法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参考</a:t>
                      </a:r>
                      <a:r>
                        <a:rPr lang="en-US" altLang="zh-CN" sz="1600" dirty="0" err="1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Bitcoin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-NG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算法，研究解决高速交易和安全性的可能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Oracle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预言机和二层网络状态通道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-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侧链技术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治理机制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Oracle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预言机的代币治理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PoW+PoS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的算力和争议制衡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fr-FR" sz="16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以太坊教父”</a:t>
                      </a:r>
                      <a:r>
                        <a:rPr lang="fr-FR" altLang="zh-CN" sz="1600" dirty="0" err="1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Yanislav</a:t>
                      </a:r>
                      <a:r>
                        <a:rPr lang="fr-FR" altLang="zh-CN" sz="16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r>
                        <a:rPr lang="fr-FR" altLang="zh-CN" sz="1600" dirty="0" err="1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Malahov</a:t>
                      </a:r>
                      <a:r>
                        <a:rPr lang="zh-CN" altLang="fr-FR" sz="16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与前</a:t>
                      </a:r>
                      <a:r>
                        <a:rPr lang="fr-FR" altLang="zh-CN" sz="1600" dirty="0" err="1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Augur</a:t>
                      </a:r>
                      <a:r>
                        <a:rPr lang="zh-CN" altLang="fr-FR" sz="16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核心开发者</a:t>
                      </a:r>
                      <a:r>
                        <a:rPr lang="fr-FR" altLang="zh-CN" sz="1600" dirty="0" err="1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Zack</a:t>
                      </a:r>
                      <a:r>
                        <a:rPr lang="fr-FR" altLang="zh-CN" sz="16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 Hess 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创立</a:t>
                      </a:r>
                      <a:endParaRPr lang="fr-FR" altLang="zh-CN" sz="1600" dirty="0"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Reddit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频道 </a:t>
                      </a:r>
                      <a:r>
                        <a:rPr lang="zh-CN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2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.7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k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订阅</a:t>
                      </a:r>
                      <a:endParaRPr lang="en-US" altLang="zh-TW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Telegram 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10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K</a:t>
                      </a:r>
                      <a:endParaRPr lang="zh-TW" altLang="en-US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27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位，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8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.8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亿美金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527178"/>
              </p:ext>
            </p:extLst>
          </p:nvPr>
        </p:nvGraphicFramePr>
        <p:xfrm>
          <a:off x="4386000" y="954002"/>
          <a:ext cx="7110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Aeternity</a:t>
                      </a:r>
                      <a:r>
                        <a:rPr lang="zh-CN" altLang="en-US" sz="2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可拓展的智能合约</a:t>
                      </a:r>
                      <a:r>
                        <a:rPr lang="en-US" altLang="zh-CN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  </a:t>
                      </a:r>
                      <a:endParaRPr lang="zh-CN" altLang="en-US" sz="1800" b="1" dirty="0" smtClean="0">
                        <a:solidFill>
                          <a:schemeClr val="lt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8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公链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1433400" y="2051400"/>
            <a:ext cx="2250000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共识算法、性能、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安全、治理机制和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应用生态等方向的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创新组织</a:t>
            </a:r>
            <a:endParaRPr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8" name="object 11">
            <a:hlinkClick r:id="rId3" action="ppaction://hlinksldjump"/>
          </p:cNvPr>
          <p:cNvSpPr txBox="1"/>
          <p:nvPr/>
        </p:nvSpPr>
        <p:spPr>
          <a:xfrm>
            <a:off x="381000" y="602869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882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1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374660"/>
              </p:ext>
            </p:extLst>
          </p:nvPr>
        </p:nvGraphicFramePr>
        <p:xfrm>
          <a:off x="4341000" y="2079000"/>
          <a:ext cx="7335000" cy="368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811"/>
                <a:gridCol w="5305189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PoW</a:t>
                      </a:r>
                      <a:r>
                        <a:rPr lang="zh-CN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+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PBFT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共识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Sharding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分片提升扩展性和性能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“设计即安全”的智能合约架构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治理机制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用户花费代币获取资源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矿工获取奖励，区块奖励递减，不增发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fr-FR" sz="16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以太坊教父”</a:t>
                      </a:r>
                      <a:r>
                        <a:rPr lang="fr-FR" altLang="zh-CN" sz="1600" dirty="0" err="1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Yanislav</a:t>
                      </a:r>
                      <a:r>
                        <a:rPr lang="fr-FR" altLang="zh-CN" sz="16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r>
                        <a:rPr lang="fr-FR" altLang="zh-CN" sz="1600" dirty="0" err="1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Malahov</a:t>
                      </a:r>
                      <a:r>
                        <a:rPr lang="zh-CN" altLang="fr-FR" sz="16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与前</a:t>
                      </a:r>
                      <a:r>
                        <a:rPr lang="fr-FR" altLang="zh-CN" sz="1600" dirty="0" err="1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Augur</a:t>
                      </a:r>
                      <a:r>
                        <a:rPr lang="zh-CN" altLang="fr-FR" sz="16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核心开发者</a:t>
                      </a:r>
                      <a:r>
                        <a:rPr lang="fr-FR" altLang="zh-CN" sz="1600" dirty="0" err="1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Zack</a:t>
                      </a:r>
                      <a:r>
                        <a:rPr lang="fr-FR" altLang="zh-CN" sz="16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 Hess 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创立</a:t>
                      </a:r>
                      <a:endParaRPr lang="fr-FR" altLang="zh-CN" sz="1600" dirty="0"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Reddit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频道 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7.4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k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订阅</a:t>
                      </a:r>
                      <a:endParaRPr lang="en-US" altLang="zh-TW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Telegram 29K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百度指数 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183</a:t>
                      </a:r>
                      <a:endParaRPr lang="zh-TW" altLang="en-US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2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4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位，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9.75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亿美金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714414"/>
              </p:ext>
            </p:extLst>
          </p:nvPr>
        </p:nvGraphicFramePr>
        <p:xfrm>
          <a:off x="4386000" y="954002"/>
          <a:ext cx="7110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Zilliqa</a:t>
                      </a:r>
                      <a:r>
                        <a:rPr lang="zh-CN" altLang="en-US" sz="2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下一代可扩展高吞吐量区块链平台</a:t>
                      </a:r>
                      <a:r>
                        <a:rPr lang="en-US" altLang="zh-CN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 </a:t>
                      </a:r>
                      <a:endParaRPr lang="zh-CN" altLang="en-US" sz="1800" b="1" dirty="0" smtClean="0">
                        <a:solidFill>
                          <a:schemeClr val="lt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8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公链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1433400" y="2051400"/>
            <a:ext cx="2250000" cy="2140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共识算法、性能、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安全、治理机制和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应用生态等方向的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创新组织</a:t>
            </a:r>
            <a:endParaRPr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8" name="object 11">
            <a:hlinkClick r:id="rId3" action="ppaction://hlinksldjump"/>
          </p:cNvPr>
          <p:cNvSpPr txBox="1"/>
          <p:nvPr/>
        </p:nvSpPr>
        <p:spPr>
          <a:xfrm>
            <a:off x="381000" y="602869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576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1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846403"/>
              </p:ext>
            </p:extLst>
          </p:nvPr>
        </p:nvGraphicFramePr>
        <p:xfrm>
          <a:off x="4341000" y="2079000"/>
          <a:ext cx="7335000" cy="37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811"/>
                <a:gridCol w="5305189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vBFT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共识机制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安全审计和主动防御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更完善的智能合约开发环境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分布式实体身份认证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DID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方案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治理机制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基础公链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+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服务链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+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业务链融合协作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DApp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生态建设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Neo</a:t>
                      </a:r>
                      <a:r>
                        <a:rPr lang="zh-CN" altLang="en-US" sz="160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达鸿飞、</a:t>
                      </a:r>
                      <a:r>
                        <a:rPr lang="en-US" altLang="zh-CN" sz="1600" dirty="0" err="1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Onchain</a:t>
                      </a:r>
                      <a:r>
                        <a:rPr lang="zh-CN" altLang="en-US" sz="160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技术团队</a:t>
                      </a:r>
                      <a:endParaRPr lang="fr-FR" altLang="zh-CN" sz="1600" dirty="0"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Reddit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频道 </a:t>
                      </a:r>
                      <a:r>
                        <a:rPr lang="zh-CN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8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.7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k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订阅</a:t>
                      </a:r>
                      <a:endParaRPr lang="en-US" altLang="zh-TW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Telegram 2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2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K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百度指数 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266</a:t>
                      </a:r>
                      <a:endParaRPr lang="zh-TW" altLang="en-US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19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位，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12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亿美金；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613088"/>
              </p:ext>
            </p:extLst>
          </p:nvPr>
        </p:nvGraphicFramePr>
        <p:xfrm>
          <a:off x="4386000" y="954002"/>
          <a:ext cx="7110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Ontology</a:t>
                      </a:r>
                      <a:r>
                        <a:rPr lang="zh-CN" altLang="en-US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本体网络</a:t>
                      </a:r>
                      <a:r>
                        <a:rPr lang="zh-CN" altLang="en-US" sz="2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融合分布式信任的下一代公链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8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公链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1433400" y="2051400"/>
            <a:ext cx="2250000" cy="2140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共识算法、性能、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安全、治理机制和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应用生态等方向的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创新组织</a:t>
            </a:r>
            <a:endParaRPr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8" name="object 11">
            <a:hlinkClick r:id="rId3" action="ppaction://hlinksldjump"/>
          </p:cNvPr>
          <p:cNvSpPr txBox="1"/>
          <p:nvPr/>
        </p:nvSpPr>
        <p:spPr>
          <a:xfrm>
            <a:off x="381000" y="602869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216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1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067342"/>
              </p:ext>
            </p:extLst>
          </p:nvPr>
        </p:nvGraphicFramePr>
        <p:xfrm>
          <a:off x="4341000" y="2079000"/>
          <a:ext cx="7335000" cy="322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811"/>
                <a:gridCol w="5305189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基于星云指数的</a:t>
                      </a:r>
                      <a:r>
                        <a:rPr lang="en-US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PoD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影响力共识机制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友好的智能合约和</a:t>
                      </a:r>
                      <a:r>
                        <a:rPr lang="en-US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DApp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开发环境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治理机制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节点激励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Dapp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开发生态激励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徐义吉等原小蚁团队</a:t>
                      </a:r>
                      <a:endParaRPr lang="fr-FR" altLang="zh-CN" sz="1600" dirty="0"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Reddit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频道 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4.7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k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订阅</a:t>
                      </a:r>
                      <a:endParaRPr lang="en-US" altLang="zh-TW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Telegram </a:t>
                      </a:r>
                      <a:r>
                        <a:rPr lang="zh-CN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3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7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K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百度指数 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1,813</a:t>
                      </a:r>
                      <a:endParaRPr lang="zh-TW" altLang="en-US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5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5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位，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3.2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亿美金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84467"/>
              </p:ext>
            </p:extLst>
          </p:nvPr>
        </p:nvGraphicFramePr>
        <p:xfrm>
          <a:off x="4386000" y="954002"/>
          <a:ext cx="7110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NAS</a:t>
                      </a:r>
                      <a:r>
                        <a:rPr lang="zh-CN" altLang="en-US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星云链</a:t>
                      </a:r>
                      <a:r>
                        <a:rPr lang="zh-CN" altLang="en-US" sz="2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自进化的底层公链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8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公链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1433400" y="2051400"/>
            <a:ext cx="2250000" cy="2140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共识算法、性能、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安全、治理机制和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应用生态等方向的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创新组织</a:t>
            </a:r>
            <a:endParaRPr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8" name="object 11">
            <a:hlinkClick r:id="rId3" action="ppaction://hlinksldjump"/>
          </p:cNvPr>
          <p:cNvSpPr txBox="1"/>
          <p:nvPr/>
        </p:nvSpPr>
        <p:spPr>
          <a:xfrm>
            <a:off x="381000" y="602869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216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7"/>
          </p:nvPr>
        </p:nvSpPr>
        <p:spPr>
          <a:xfrm>
            <a:off x="11209407" y="4603773"/>
            <a:ext cx="513575" cy="163293"/>
          </a:xfrm>
        </p:spPr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altLang="zh-CN" smtClean="0">
                <a:latin typeface="华文楷体"/>
                <a:ea typeface="华文楷体"/>
                <a:cs typeface="华文楷体"/>
              </a:rPr>
              <a:t>18</a:t>
            </a:fld>
            <a:endParaRPr lang="en-US" altLang="zh-CN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0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99852"/>
              </p:ext>
            </p:extLst>
          </p:nvPr>
        </p:nvGraphicFramePr>
        <p:xfrm>
          <a:off x="4341000" y="2079000"/>
          <a:ext cx="7335000" cy="30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811"/>
                <a:gridCol w="5305189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基于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DAG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，高性能，高吞吐量，低成本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互相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谣言传播和虚拟投票机制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几十万笔交易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秒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治理机制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无需矿工，治理机制暂不透明；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Swirds</a:t>
                      </a:r>
                      <a:r>
                        <a:rPr lang="zh-CN" altLang="de-DE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公司抱有专利</a:t>
                      </a:r>
                      <a:endParaRPr lang="zh-TW" altLang="en-US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it-IT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Reddit</a:t>
                      </a:r>
                      <a:r>
                        <a:rPr lang="zh-CN" altLang="it-IT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频道 </a:t>
                      </a:r>
                      <a:r>
                        <a:rPr lang="zh-CN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6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82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it-IT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Telegram</a:t>
                      </a:r>
                      <a:r>
                        <a:rPr lang="it-IT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30</a:t>
                      </a:r>
                      <a:r>
                        <a:rPr lang="it-IT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k</a:t>
                      </a:r>
                      <a:endParaRPr lang="zh-CN" altLang="en-US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暂无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315159"/>
              </p:ext>
            </p:extLst>
          </p:nvPr>
        </p:nvGraphicFramePr>
        <p:xfrm>
          <a:off x="4386000" y="954000"/>
          <a:ext cx="71100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HashGraph</a:t>
                      </a:r>
                      <a:r>
                        <a:rPr lang="zh-CN" altLang="en-US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全新的分布式账本</a:t>
                      </a:r>
                      <a:r>
                        <a:rPr lang="en-US" altLang="zh-CN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协议</a:t>
                      </a:r>
                      <a:r>
                        <a:rPr lang="en-US" altLang="zh-CN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      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公链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1433400" y="2051400"/>
            <a:ext cx="2250000" cy="2140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共识算法、性能、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安全、治理机制和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应用生态等方向的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创新组织</a:t>
            </a:r>
            <a:endParaRPr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0" name="object 11">
            <a:hlinkClick r:id="rId3" action="ppaction://hlinksldjump"/>
          </p:cNvPr>
          <p:cNvSpPr txBox="1"/>
          <p:nvPr/>
        </p:nvSpPr>
        <p:spPr>
          <a:xfrm>
            <a:off x="381000" y="602869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474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7"/>
          </p:nvPr>
        </p:nvSpPr>
        <p:spPr>
          <a:xfrm>
            <a:off x="11209407" y="4603773"/>
            <a:ext cx="513575" cy="163293"/>
          </a:xfrm>
        </p:spPr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altLang="zh-CN" smtClean="0">
                <a:latin typeface="华文楷体"/>
                <a:ea typeface="华文楷体"/>
                <a:cs typeface="华文楷体"/>
              </a:rPr>
              <a:t>19</a:t>
            </a:fld>
            <a:endParaRPr lang="en-US" altLang="zh-CN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0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020832"/>
              </p:ext>
            </p:extLst>
          </p:nvPr>
        </p:nvGraphicFramePr>
        <p:xfrm>
          <a:off x="4341000" y="2079000"/>
          <a:ext cx="7335000" cy="30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811"/>
                <a:gridCol w="5305189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Font typeface="Arial" charset="0"/>
                        <a:buNone/>
                      </a:pP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兼容以太坊虚拟机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比特币网络保证高安全性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性能目标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2000</a:t>
                      </a:r>
                      <a:endParaRPr lang="zh-CN" altLang="en-US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治理机制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比特币矿工可以同时两条区块链矿工，获得额外奖励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Sergio </a:t>
                      </a:r>
                      <a:r>
                        <a:rPr lang="en-US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Demian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和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Diego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领导的团队</a:t>
                      </a:r>
                      <a:endParaRPr lang="zh-TW" altLang="en-US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it-IT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Reddit</a:t>
                      </a:r>
                      <a:r>
                        <a:rPr lang="zh-CN" altLang="it-IT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频道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it-IT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r>
                        <a:rPr lang="zh-CN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6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82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it-IT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Telegram</a:t>
                      </a:r>
                      <a:r>
                        <a:rPr lang="it-IT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it-IT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11K</a:t>
                      </a:r>
                      <a:endParaRPr lang="zh-CN" altLang="en-US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3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50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万美元公开融资，众多投资机构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841232"/>
              </p:ext>
            </p:extLst>
          </p:nvPr>
        </p:nvGraphicFramePr>
        <p:xfrm>
          <a:off x="4386000" y="954000"/>
          <a:ext cx="71100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RSK</a:t>
                      </a:r>
                      <a:r>
                        <a:rPr lang="zh-CN" altLang="en-US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比特币上的智能合约侧链</a:t>
                      </a:r>
                      <a:r>
                        <a:rPr lang="en-US" altLang="zh-CN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    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公链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侧链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1433400" y="2051400"/>
            <a:ext cx="2250000" cy="2140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共识算法、性能、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安全、治理机制和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应用生态等方向的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创新组织</a:t>
            </a:r>
            <a:endParaRPr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0" name="object 11">
            <a:hlinkClick r:id="rId3" action="ppaction://hlinksldjump"/>
          </p:cNvPr>
          <p:cNvSpPr txBox="1"/>
          <p:nvPr/>
        </p:nvSpPr>
        <p:spPr>
          <a:xfrm>
            <a:off x="381000" y="602869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382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969362" y="1674000"/>
            <a:ext cx="5788275" cy="40318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6600" spc="10" dirty="0" smtClean="0">
                <a:solidFill>
                  <a:schemeClr val="bg1">
                    <a:lumMod val="85000"/>
                  </a:schemeClr>
                </a:solidFill>
                <a:latin typeface="Impact" charset="0"/>
                <a:ea typeface="Impact" charset="0"/>
                <a:cs typeface="Impact" charset="0"/>
              </a:rPr>
              <a:t>2018</a:t>
            </a:r>
            <a:endParaRPr lang="zh-CN" altLang="en-US" sz="6600" spc="10" dirty="0" smtClean="0">
              <a:solidFill>
                <a:schemeClr val="bg1">
                  <a:lumMod val="85000"/>
                </a:schemeClr>
              </a:solidFill>
              <a:latin typeface="Impact" charset="0"/>
              <a:ea typeface="Impact" charset="0"/>
              <a:cs typeface="Impact" charset="0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3600" b="1" spc="10" dirty="0" smtClean="0">
                <a:solidFill>
                  <a:schemeClr val="bg1">
                    <a:lumMod val="85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全球</a:t>
            </a:r>
            <a:r>
              <a:rPr lang="zh-CN" altLang="en-US" sz="3600" b="1" spc="10" dirty="0" smtClean="0">
                <a:solidFill>
                  <a:schemeClr val="bg1"/>
                </a:solidFill>
                <a:latin typeface="Lantinghei SC Heavy" charset="-122"/>
                <a:ea typeface="Lantinghei SC Heavy" charset="-122"/>
                <a:cs typeface="Lantinghei SC Heavy" charset="-122"/>
              </a:rPr>
              <a:t>区块链</a:t>
            </a:r>
            <a:r>
              <a:rPr lang="zh-CN" altLang="en-US" sz="3600" b="1" spc="10" dirty="0" smtClean="0">
                <a:solidFill>
                  <a:schemeClr val="bg1">
                    <a:lumMod val="85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创新</a:t>
            </a:r>
            <a:r>
              <a:rPr lang="en-US" altLang="zh-CN" sz="3600" b="1" spc="10" dirty="0" smtClean="0">
                <a:solidFill>
                  <a:schemeClr val="bg1">
                    <a:lumMod val="85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50</a:t>
            </a:r>
            <a:r>
              <a:rPr lang="zh-CN" altLang="en-US" sz="3600" b="1" spc="10" dirty="0" smtClean="0">
                <a:solidFill>
                  <a:schemeClr val="bg1">
                    <a:lumMod val="85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强</a:t>
            </a:r>
            <a:endParaRPr sz="3600" b="1" dirty="0">
              <a:solidFill>
                <a:schemeClr val="bg1">
                  <a:lumMod val="85000"/>
                </a:schemeClr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endParaRPr lang="en-US" altLang="zh-CN" sz="2400" spc="-5" dirty="0" smtClean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endParaRPr lang="en-US" altLang="zh-CN" sz="2400" spc="-5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endParaRPr lang="zh-CN" altLang="en-US" sz="2400" spc="-5" dirty="0" smtClean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pc="-5" dirty="0" smtClean="0">
                <a:solidFill>
                  <a:schemeClr val="bg1">
                    <a:lumMod val="85000"/>
                  </a:schemeClr>
                </a:solidFill>
                <a:latin typeface="FZYingBiKaiShu-S15S" charset="0"/>
                <a:ea typeface="FZYingBiKaiShu-S15S" charset="0"/>
                <a:cs typeface="FZYingBiKaiShu-S15S" charset="0"/>
              </a:rPr>
              <a:t>感谢为区块链领域创新的先行者</a:t>
            </a:r>
            <a:endParaRPr dirty="0">
              <a:solidFill>
                <a:schemeClr val="bg1">
                  <a:lumMod val="85000"/>
                </a:schemeClr>
              </a:solidFill>
              <a:latin typeface="FZYingBiKaiShu-S15S" charset="0"/>
              <a:ea typeface="FZYingBiKaiShu-S15S" charset="0"/>
              <a:cs typeface="FZYingBiKaiShu-S15S" charset="0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5556000" y="5139000"/>
            <a:ext cx="4050000" cy="760735"/>
            <a:chOff x="3261000" y="4453270"/>
            <a:chExt cx="5535000" cy="760735"/>
          </a:xfrm>
        </p:grpSpPr>
        <p:cxnSp>
          <p:nvCxnSpPr>
            <p:cNvPr id="8" name="直线连接符 7"/>
            <p:cNvCxnSpPr/>
            <p:nvPr/>
          </p:nvCxnSpPr>
          <p:spPr>
            <a:xfrm flipH="1">
              <a:off x="8159856" y="4453270"/>
              <a:ext cx="636144" cy="76073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9"/>
            <p:cNvCxnSpPr/>
            <p:nvPr/>
          </p:nvCxnSpPr>
          <p:spPr>
            <a:xfrm flipH="1">
              <a:off x="3261000" y="4453270"/>
              <a:ext cx="636144" cy="76073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899" y="1774535"/>
            <a:ext cx="3484201" cy="3308929"/>
          </a:xfrm>
          <a:prstGeom prst="rect">
            <a:avLst/>
          </a:prstGeom>
        </p:spPr>
      </p:pic>
      <p:sp>
        <p:nvSpPr>
          <p:cNvPr id="4" name="幻灯片编号占位符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uk-UA" smtClean="0"/>
              <a:t>2</a:t>
            </a:fld>
            <a:endParaRPr lang="uk-UA" dirty="0"/>
          </a:p>
        </p:txBody>
      </p:sp>
      <p:sp>
        <p:nvSpPr>
          <p:cNvPr id="5" name="文本框 4"/>
          <p:cNvSpPr txBox="1"/>
          <p:nvPr/>
        </p:nvSpPr>
        <p:spPr>
          <a:xfrm>
            <a:off x="5916000" y="3654000"/>
            <a:ext cx="23391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Lantinghei SC Heavy" charset="-122"/>
                <a:ea typeface="Lantinghei SC Heavy" charset="-122"/>
                <a:cs typeface="Lantinghei SC Heavy" charset="-122"/>
              </a:rPr>
              <a:t>中欧创业营</a:t>
            </a:r>
            <a:r>
              <a:rPr lang="zh-CN" altLang="en-US" sz="24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endParaRPr lang="en-US" altLang="zh-CN" sz="2400" dirty="0" smtClean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圳链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科技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技术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</a:t>
            </a:r>
            <a:r>
              <a:rPr lang="zh-CN" altLang="en-US" b="1" dirty="0">
                <a:solidFill>
                  <a:schemeClr val="bg1"/>
                </a:solidFill>
                <a:latin typeface="Lantinghei SC Heavy" charset="-122"/>
                <a:ea typeface="Lantinghei SC Heavy" charset="-122"/>
                <a:cs typeface="Lantinghei SC Heavy" charset="-122"/>
              </a:rPr>
              <a:t>首发</a:t>
            </a:r>
            <a:endParaRPr kumimoji="1" lang="zh-CN" altLang="en-US" b="1" dirty="0">
              <a:solidFill>
                <a:schemeClr val="bg1"/>
              </a:solidFill>
              <a:latin typeface="Lantinghei SC Heavy" charset="-122"/>
              <a:ea typeface="Lantinghei SC Heavy" charset="-122"/>
              <a:cs typeface="Lantinghei SC Heavy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7"/>
          </p:nvPr>
        </p:nvSpPr>
        <p:spPr>
          <a:xfrm>
            <a:off x="11209407" y="4603773"/>
            <a:ext cx="513575" cy="163293"/>
          </a:xfrm>
        </p:spPr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altLang="zh-CN" smtClean="0">
                <a:latin typeface="华文楷体"/>
                <a:ea typeface="华文楷体"/>
                <a:cs typeface="华文楷体"/>
              </a:rPr>
              <a:t>20</a:t>
            </a:fld>
            <a:endParaRPr lang="en-US" altLang="zh-CN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0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48104"/>
              </p:ext>
            </p:extLst>
          </p:nvPr>
        </p:nvGraphicFramePr>
        <p:xfrm>
          <a:off x="4341000" y="2079000"/>
          <a:ext cx="7335000" cy="34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811"/>
                <a:gridCol w="5305189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charset="2"/>
                        <a:buChar char="-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零知识证明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Symbol" charset="2"/>
                        <a:buChar char="-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去中心化的</a:t>
                      </a:r>
                      <a:r>
                        <a:rPr lang="en-US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Relaychain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和</a:t>
                      </a:r>
                      <a:r>
                        <a:rPr lang="en-US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Parachains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协同</a:t>
                      </a:r>
                      <a:r>
                        <a:rPr lang="zh-CN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，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安全地达成共识和处理交易，并保证扩展性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治理机制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持有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DOT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投票者和委员会共同行使权力</a:t>
                      </a:r>
                      <a:r>
                        <a:rPr lang="zh-CN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，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根据提案和投票结果决定协议的变更，完成链上治理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Gavin Wood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（以太坊创始人之一）领导的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Parity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公司管理；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charset="2"/>
                        <a:buChar char="-"/>
                      </a:pPr>
                      <a:r>
                        <a:rPr lang="it-IT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Reddit</a:t>
                      </a:r>
                      <a:r>
                        <a:rPr lang="zh-CN" altLang="it-IT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频道 </a:t>
                      </a:r>
                      <a:r>
                        <a:rPr lang="it-IT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646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Symbol" charset="2"/>
                        <a:buChar char="-"/>
                      </a:pPr>
                      <a:r>
                        <a:rPr lang="it-IT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rio.im</a:t>
                      </a:r>
                      <a:r>
                        <a:rPr lang="it-IT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r>
                        <a:rPr lang="zh-CN" altLang="it-IT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（</a:t>
                      </a:r>
                      <a:r>
                        <a:rPr lang="it-IT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3.1K</a:t>
                      </a:r>
                      <a:r>
                        <a:rPr lang="zh-CN" altLang="it-IT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）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Symbol" charset="2"/>
                        <a:buChar char="-"/>
                      </a:pPr>
                      <a:r>
                        <a:rPr lang="zh-CN" altLang="it-IT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百度指数（</a:t>
                      </a:r>
                      <a:r>
                        <a:rPr lang="it-IT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125</a:t>
                      </a:r>
                      <a:r>
                        <a:rPr lang="zh-CN" altLang="it-IT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）</a:t>
                      </a:r>
                      <a:endParaRPr lang="zh-CN" altLang="en-US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募资情况未知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468557"/>
              </p:ext>
            </p:extLst>
          </p:nvPr>
        </p:nvGraphicFramePr>
        <p:xfrm>
          <a:off x="4386000" y="954000"/>
          <a:ext cx="71100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P</a:t>
                      </a:r>
                      <a:r>
                        <a:rPr lang="hu-HU" altLang="zh-CN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olkadot</a:t>
                      </a:r>
                      <a:r>
                        <a:rPr lang="zh-CN" altLang="hu-HU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（波卡）</a:t>
                      </a:r>
                      <a:r>
                        <a:rPr lang="zh-CN" altLang="en-US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跨链</a:t>
                      </a:r>
                      <a:r>
                        <a:rPr lang="en-US" altLang="zh-CN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     </a:t>
                      </a:r>
                      <a:endParaRPr lang="zh-CN" altLang="en-US" sz="1800" b="1" dirty="0" smtClean="0">
                        <a:solidFill>
                          <a:schemeClr val="lt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236000" y="1224000"/>
            <a:ext cx="2295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基础设施和生态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1326000" y="2034000"/>
            <a:ext cx="2250000" cy="2140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跨链、去中心化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协议、去中心化</a:t>
            </a:r>
            <a:endParaRPr lang="en-US" altLang="zh-CN" sz="2000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存储等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方向的创新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组织</a:t>
            </a:r>
            <a:endParaRPr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0" name="object 11">
            <a:hlinkClick r:id="rId3" action="ppaction://hlinksldjump"/>
          </p:cNvPr>
          <p:cNvSpPr txBox="1"/>
          <p:nvPr/>
        </p:nvSpPr>
        <p:spPr>
          <a:xfrm>
            <a:off x="381000" y="602869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365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7"/>
          </p:nvPr>
        </p:nvSpPr>
        <p:spPr>
          <a:xfrm>
            <a:off x="11209407" y="4603773"/>
            <a:ext cx="513575" cy="163293"/>
          </a:xfrm>
        </p:spPr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altLang="zh-CN" smtClean="0">
                <a:latin typeface="华文楷体"/>
                <a:ea typeface="华文楷体"/>
                <a:cs typeface="华文楷体"/>
              </a:rPr>
              <a:t>21</a:t>
            </a:fld>
            <a:endParaRPr lang="en-US" altLang="zh-CN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0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794391"/>
              </p:ext>
            </p:extLst>
          </p:nvPr>
        </p:nvGraphicFramePr>
        <p:xfrm>
          <a:off x="4341000" y="2079000"/>
          <a:ext cx="7335000" cy="39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811"/>
                <a:gridCol w="5305189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charset="2"/>
                        <a:buChar char="-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去中心化资产交易协议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Symbol" charset="2"/>
                        <a:buChar char="-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链上交易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Symbol" charset="2"/>
                        <a:buChar char="-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链下撮合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治理机制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charset="2"/>
                        <a:buChar char="-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去中心化升级机制，升级改善可持续安全地集成到协议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Symbol" charset="2"/>
                        <a:buChar char="-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依据代币持有量而定的发言权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Will Warren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领导的团队获得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2017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纽约共识大会工作量证明大奖；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charset="2"/>
                        <a:buChar char="-"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Reddit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频道 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1.2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万订阅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Symbol" charset="2"/>
                        <a:buChar char="-"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telegram 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（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5.4k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）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Symbol" charset="2"/>
                        <a:buChar char="-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百度指数（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439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）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30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名，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6.9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亿美金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504957"/>
              </p:ext>
            </p:extLst>
          </p:nvPr>
        </p:nvGraphicFramePr>
        <p:xfrm>
          <a:off x="4386000" y="954000"/>
          <a:ext cx="71100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0X</a:t>
                      </a:r>
                      <a:r>
                        <a:rPr lang="zh-CN" altLang="en-US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去中心化交易协议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基础设施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1326000" y="2034000"/>
            <a:ext cx="2250000" cy="2140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跨链、去中心化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协议、去中心化</a:t>
            </a:r>
            <a:endParaRPr lang="en-US" altLang="zh-CN" sz="2000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存储等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方向的创新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组织</a:t>
            </a:r>
            <a:endParaRPr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1236000" y="1224000"/>
            <a:ext cx="2295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基础设施和生态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object 11">
            <a:hlinkClick r:id="rId3" action="ppaction://hlinksldjump"/>
          </p:cNvPr>
          <p:cNvSpPr txBox="1"/>
          <p:nvPr/>
        </p:nvSpPr>
        <p:spPr>
          <a:xfrm>
            <a:off x="381000" y="602869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709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7"/>
          </p:nvPr>
        </p:nvSpPr>
        <p:spPr>
          <a:xfrm>
            <a:off x="11209407" y="4603773"/>
            <a:ext cx="513575" cy="163293"/>
          </a:xfrm>
        </p:spPr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altLang="zh-CN" smtClean="0">
                <a:latin typeface="华文楷体"/>
                <a:ea typeface="华文楷体"/>
                <a:cs typeface="华文楷体"/>
              </a:rPr>
              <a:t>22</a:t>
            </a:fld>
            <a:endParaRPr lang="en-US" altLang="zh-CN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0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918927"/>
              </p:ext>
            </p:extLst>
          </p:nvPr>
        </p:nvGraphicFramePr>
        <p:xfrm>
          <a:off x="4341000" y="2349000"/>
          <a:ext cx="7335000" cy="32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811"/>
                <a:gridCol w="5305189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charset="2"/>
                        <a:buChar char="-"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LibP2P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支持任意传输层协议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Symbol" charset="2"/>
                        <a:buChar char="-"/>
                      </a:pPr>
                      <a:r>
                        <a:rPr lang="en-US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Kademlia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协议生成对等节点身份信息和路由规则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Symbol" charset="2"/>
                        <a:buChar char="-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版本化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治理机制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通过信用和代币体系来激励节点加入和分享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Juan Benet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领导的分布式开发团队，曾入住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Y </a:t>
                      </a:r>
                      <a:r>
                        <a:rPr lang="en-US" altLang="zh-CN" sz="1600" dirty="0" err="1" smtClean="0">
                          <a:latin typeface="华文楷体"/>
                          <a:ea typeface="华文楷体"/>
                          <a:cs typeface="华文楷体"/>
                        </a:rPr>
                        <a:t>Combinator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charset="2"/>
                        <a:buChar char="-"/>
                      </a:pP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Reddit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频道 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4.1k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订阅</a:t>
                      </a:r>
                      <a:endParaRPr lang="en-US" altLang="zh-TW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Symbol" charset="2"/>
                        <a:buChar char="-"/>
                      </a:pP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Telegram 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（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1k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）</a:t>
                      </a:r>
                      <a:endParaRPr lang="en-US" altLang="zh-TW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Symbol" charset="2"/>
                        <a:buChar char="-"/>
                      </a:pP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百度指数（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1,167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）</a:t>
                      </a:r>
                      <a:endParaRPr lang="zh-CN" altLang="en-US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私募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5200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万美金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470533"/>
              </p:ext>
            </p:extLst>
          </p:nvPr>
        </p:nvGraphicFramePr>
        <p:xfrm>
          <a:off x="4386000" y="954000"/>
          <a:ext cx="69750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IPFS</a:t>
                      </a:r>
                      <a:r>
                        <a:rPr lang="zh-CN" altLang="en-US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星际文件系统：</a:t>
                      </a:r>
                      <a:r>
                        <a:rPr lang="en-US" altLang="zh-CN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P2P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超媒体分布式存储</a:t>
                      </a:r>
                      <a:r>
                        <a:rPr lang="en-US" altLang="zh-CN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传输协议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基础设施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1326000" y="2034000"/>
            <a:ext cx="2250000" cy="2140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跨链、去中心化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协议、去中心化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存储等方向的创新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组织</a:t>
            </a:r>
            <a:endParaRPr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1236000" y="1224000"/>
            <a:ext cx="2295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基础设施和生态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object 11">
            <a:hlinkClick r:id="rId3" action="ppaction://hlinksldjump"/>
          </p:cNvPr>
          <p:cNvSpPr txBox="1"/>
          <p:nvPr/>
        </p:nvSpPr>
        <p:spPr>
          <a:xfrm>
            <a:off x="381000" y="602869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745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7"/>
          </p:nvPr>
        </p:nvSpPr>
        <p:spPr>
          <a:xfrm>
            <a:off x="11209407" y="4603773"/>
            <a:ext cx="513575" cy="163293"/>
          </a:xfrm>
        </p:spPr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altLang="zh-CN" smtClean="0">
                <a:latin typeface="华文楷体"/>
                <a:ea typeface="华文楷体"/>
                <a:cs typeface="华文楷体"/>
              </a:rPr>
              <a:t>23</a:t>
            </a:fld>
            <a:endParaRPr lang="en-US" altLang="zh-CN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0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541483"/>
              </p:ext>
            </p:extLst>
          </p:nvPr>
        </p:nvGraphicFramePr>
        <p:xfrm>
          <a:off x="4341000" y="2349000"/>
          <a:ext cx="7335000" cy="322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811"/>
                <a:gridCol w="5305189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charset="2"/>
                        <a:buChar char="-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多重签名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Symbol" charset="2"/>
                        <a:buChar char="-"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RSMC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智能合约实现准备金通道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Symbol" charset="2"/>
                        <a:buChar char="-"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HTLC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智能合约实现限时转账保障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治理机制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charset="2"/>
                        <a:buChar char="-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去中心化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Symbol" charset="2"/>
                        <a:buChar char="-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二层网络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潘志豪领导的团队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charset="2"/>
                        <a:buChar char="-"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Reddit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频道 </a:t>
                      </a:r>
                      <a:r>
                        <a:rPr lang="zh-CN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1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.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8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k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订阅</a:t>
                      </a:r>
                      <a:endParaRPr lang="en-US" altLang="zh-TW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Symbol" charset="2"/>
                        <a:buChar char="-"/>
                      </a:pP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百度指数（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1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93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）</a:t>
                      </a:r>
                      <a:endParaRPr lang="zh-CN" altLang="en-US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2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5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0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万美金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融资，</a:t>
                      </a:r>
                      <a:r>
                        <a:rPr lang="en-US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Paypal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、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Square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和莱特币创始人等；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771038"/>
              </p:ext>
            </p:extLst>
          </p:nvPr>
        </p:nvGraphicFramePr>
        <p:xfrm>
          <a:off x="4386000" y="954000"/>
          <a:ext cx="71100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LN</a:t>
                      </a:r>
                      <a:r>
                        <a:rPr lang="zh-CN" altLang="en-US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闪电网络：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区块链的海量实时支付协议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基础设施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1326000" y="2034000"/>
            <a:ext cx="2250000" cy="2140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跨链、去中心化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协议、去中心化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存储等方向的创新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组织</a:t>
            </a:r>
            <a:endParaRPr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1236000" y="1224000"/>
            <a:ext cx="2295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基础设施和生态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object 11">
            <a:hlinkClick r:id="rId3" action="ppaction://hlinksldjump"/>
          </p:cNvPr>
          <p:cNvSpPr txBox="1"/>
          <p:nvPr/>
        </p:nvSpPr>
        <p:spPr>
          <a:xfrm>
            <a:off x="381000" y="602869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200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1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1">
            <a:hlinkClick r:id="rId3" action="ppaction://hlinksldjump"/>
          </p:cNvPr>
          <p:cNvSpPr txBox="1"/>
          <p:nvPr/>
        </p:nvSpPr>
        <p:spPr>
          <a:xfrm>
            <a:off x="381001" y="602871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106427"/>
              </p:ext>
            </p:extLst>
          </p:nvPr>
        </p:nvGraphicFramePr>
        <p:xfrm>
          <a:off x="4341000" y="2079000"/>
          <a:ext cx="7335000" cy="313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811"/>
                <a:gridCol w="5305189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charset="2"/>
                        <a:buChar char="-"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稳定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charset="2"/>
                        <a:buChar char="-"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安全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charset="2"/>
                        <a:buChar char="-"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生态孵化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赵长鹏、何一等</a:t>
                      </a:r>
                      <a:endParaRPr lang="fr-FR" altLang="zh-CN" sz="1600" dirty="0"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charset="2"/>
                        <a:buChar char="-"/>
                      </a:pPr>
                      <a:r>
                        <a:rPr lang="en-US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Reddit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订阅量</a:t>
                      </a:r>
                      <a:r>
                        <a:rPr lang="zh-CN" altLang="en-US" sz="1600" baseline="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r>
                        <a:rPr lang="hr-HR" altLang="zh-CN" sz="1600" baseline="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62.7</a:t>
                      </a:r>
                      <a:r>
                        <a:rPr lang="zh-CN" altLang="hr-HR" sz="1600" baseline="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万</a:t>
                      </a:r>
                      <a:endParaRPr lang="en-US" altLang="zh-CN" sz="1600" baseline="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Symbol" charset="2"/>
                        <a:buChar char="-"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Telegram 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7万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Symbol" charset="2"/>
                        <a:buChar char="-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百度指数 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1,812</a:t>
                      </a: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charset="2"/>
                        <a:buChar char="-"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全球</a:t>
                      </a:r>
                      <a:r>
                        <a:rPr lang="zh-CN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8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00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万用户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交易量：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15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亿美金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/24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小时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553389"/>
              </p:ext>
            </p:extLst>
          </p:nvPr>
        </p:nvGraphicFramePr>
        <p:xfrm>
          <a:off x="4386000" y="954002"/>
          <a:ext cx="7110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币</a:t>
                      </a:r>
                      <a:r>
                        <a:rPr lang="zh-CN" altLang="en-US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安</a:t>
                      </a:r>
                      <a:r>
                        <a:rPr lang="zh-CN" altLang="en-US" sz="2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领先的数字资产交易平台</a:t>
                      </a:r>
                      <a:endParaRPr lang="zh-CN" altLang="en-US" sz="1800" b="1" dirty="0" smtClean="0">
                        <a:solidFill>
                          <a:schemeClr val="lt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8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交易所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1326000" y="2034001"/>
            <a:ext cx="225000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安全、稳定、生态和治理机制等方面的创新数字货币交易所</a:t>
            </a:r>
            <a:endParaRPr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730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1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81734"/>
              </p:ext>
            </p:extLst>
          </p:nvPr>
        </p:nvGraphicFramePr>
        <p:xfrm>
          <a:off x="4341000" y="2079000"/>
          <a:ext cx="7335000" cy="264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811"/>
                <a:gridCol w="5305189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安全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灵活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徐明星等</a:t>
                      </a:r>
                      <a:endParaRPr lang="fr-FR" altLang="zh-CN" sz="1600" dirty="0"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charset="2"/>
                        <a:buChar char="-"/>
                      </a:pPr>
                      <a:r>
                        <a:rPr lang="en-US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Reddit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订阅量</a:t>
                      </a:r>
                      <a:r>
                        <a:rPr lang="zh-CN" altLang="en-US" sz="1600" baseline="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414</a:t>
                      </a:r>
                    </a:p>
                    <a:p>
                      <a:pPr marL="285750" indent="-285750">
                        <a:buFont typeface="Symbol" charset="2"/>
                        <a:buChar char="-"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Telegram 247K</a:t>
                      </a:r>
                    </a:p>
                    <a:p>
                      <a:pPr marL="285750" indent="-285750">
                        <a:buFont typeface="Symbol" charset="2"/>
                        <a:buChar char="-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百度指数 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2,184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交易量：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14.8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亿美金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/24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小时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726491"/>
              </p:ext>
            </p:extLst>
          </p:nvPr>
        </p:nvGraphicFramePr>
        <p:xfrm>
          <a:off x="4386000" y="954002"/>
          <a:ext cx="7110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Okex</a:t>
                      </a:r>
                      <a:r>
                        <a:rPr lang="zh-CN" altLang="en-US" sz="2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领先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的数字资产交易平台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8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交易所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1326000" y="2034001"/>
            <a:ext cx="22500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安全、稳定、生态和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治理机制等方面的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创新数字货币交易所</a:t>
            </a:r>
            <a:endParaRPr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8" name="object 11">
            <a:hlinkClick r:id="rId3" action="ppaction://hlinksldjump"/>
          </p:cNvPr>
          <p:cNvSpPr txBox="1"/>
          <p:nvPr/>
        </p:nvSpPr>
        <p:spPr>
          <a:xfrm>
            <a:off x="381001" y="602871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34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1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48284"/>
              </p:ext>
            </p:extLst>
          </p:nvPr>
        </p:nvGraphicFramePr>
        <p:xfrm>
          <a:off x="4341000" y="2079000"/>
          <a:ext cx="7335000" cy="264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811"/>
                <a:gridCol w="5305189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风控体系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交易友好性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李林等</a:t>
                      </a:r>
                      <a:endParaRPr lang="fr-FR" altLang="zh-CN" sz="1600" dirty="0"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charset="2"/>
                        <a:buChar char="-"/>
                      </a:pPr>
                      <a:r>
                        <a:rPr lang="en-US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Reddit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订阅量</a:t>
                      </a:r>
                      <a:r>
                        <a:rPr lang="zh-CN" altLang="en-US" sz="1600" baseline="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491</a:t>
                      </a:r>
                    </a:p>
                    <a:p>
                      <a:pPr marL="285750" indent="-285750">
                        <a:buFont typeface="Symbol" charset="2"/>
                        <a:buChar char="-"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Telegram 7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万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Symbol" charset="2"/>
                        <a:buChar char="-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百度指数 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1,065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交易量：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11.4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亿美金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/24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小时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234236"/>
              </p:ext>
            </p:extLst>
          </p:nvPr>
        </p:nvGraphicFramePr>
        <p:xfrm>
          <a:off x="4386000" y="954002"/>
          <a:ext cx="7110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火币</a:t>
                      </a:r>
                      <a:r>
                        <a:rPr lang="zh-CN" altLang="en-US" sz="2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领先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的数字资产交易平台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8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交易所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1326000" y="2034001"/>
            <a:ext cx="22500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安全、稳定、生态和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治理机制等方面的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创新数字货币交易所</a:t>
            </a:r>
            <a:endParaRPr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8" name="object 11">
            <a:hlinkClick r:id="rId3" action="ppaction://hlinksldjump"/>
          </p:cNvPr>
          <p:cNvSpPr txBox="1"/>
          <p:nvPr/>
        </p:nvSpPr>
        <p:spPr>
          <a:xfrm>
            <a:off x="381001" y="602871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003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1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36629"/>
              </p:ext>
            </p:extLst>
          </p:nvPr>
        </p:nvGraphicFramePr>
        <p:xfrm>
          <a:off x="4341000" y="2079000"/>
          <a:ext cx="7335000" cy="264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811"/>
                <a:gridCol w="5305189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借贷机制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USDT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稳定币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香港</a:t>
                      </a:r>
                      <a:r>
                        <a:rPr lang="en-US" altLang="zh-CN" sz="1600" dirty="0" err="1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iFinix</a:t>
                      </a:r>
                      <a:r>
                        <a:rPr lang="en-US" altLang="zh-CN" sz="160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r>
                        <a:rPr lang="en-US" altLang="zh-CN" sz="1600" dirty="0" err="1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Inc</a:t>
                      </a:r>
                      <a:r>
                        <a:rPr lang="zh-CN" altLang="en-US" sz="160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团队运营</a:t>
                      </a:r>
                      <a:endParaRPr lang="fr-FR" altLang="zh-CN" sz="1600" dirty="0"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charset="2"/>
                        <a:buChar char="-"/>
                      </a:pPr>
                      <a:r>
                        <a:rPr lang="en-US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Reddit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订阅量</a:t>
                      </a:r>
                      <a:r>
                        <a:rPr lang="zh-CN" altLang="en-US" sz="1600" baseline="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6.2K</a:t>
                      </a:r>
                    </a:p>
                    <a:p>
                      <a:pPr marL="285750" indent="-285750">
                        <a:buFont typeface="Symbol" charset="2"/>
                        <a:buChar char="-"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Telegram 3.3K</a:t>
                      </a:r>
                    </a:p>
                    <a:p>
                      <a:pPr marL="285750" indent="-285750">
                        <a:buFont typeface="Symbol" charset="2"/>
                        <a:buChar char="-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百度指数 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482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交易量：</a:t>
                      </a:r>
                      <a:r>
                        <a:rPr lang="zh-CN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4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.4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亿美金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/24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小时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96229"/>
              </p:ext>
            </p:extLst>
          </p:nvPr>
        </p:nvGraphicFramePr>
        <p:xfrm>
          <a:off x="4386000" y="954002"/>
          <a:ext cx="71100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err="1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Bitfinex</a:t>
                      </a:r>
                      <a:r>
                        <a:rPr lang="zh-CN" altLang="en-US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领先的数字资产交易平台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8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交易所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1326000" y="2034001"/>
            <a:ext cx="22500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安全、稳定、生态和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治理机制等方面的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创新数字货币交易所</a:t>
            </a:r>
            <a:endParaRPr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8" name="object 11">
            <a:hlinkClick r:id="rId3" action="ppaction://hlinksldjump"/>
          </p:cNvPr>
          <p:cNvSpPr txBox="1"/>
          <p:nvPr/>
        </p:nvSpPr>
        <p:spPr>
          <a:xfrm>
            <a:off x="381001" y="602871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003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1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02727"/>
              </p:ext>
            </p:extLst>
          </p:nvPr>
        </p:nvGraphicFramePr>
        <p:xfrm>
          <a:off x="4341000" y="2079000"/>
          <a:ext cx="7335000" cy="240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811"/>
                <a:gridCol w="5305189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ASIC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挖矿芯片全球领先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向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AI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芯片设计方向进军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吴忌寒、詹克团</a:t>
                      </a:r>
                      <a:endParaRPr lang="fr-FR" altLang="zh-CN" sz="1600" dirty="0"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Telegram 1.8K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比特币矿机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80%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用户数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估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2017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年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30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～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40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亿美金利润；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635008"/>
              </p:ext>
            </p:extLst>
          </p:nvPr>
        </p:nvGraphicFramePr>
        <p:xfrm>
          <a:off x="4386000" y="954002"/>
          <a:ext cx="7110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比特大陆</a:t>
                      </a:r>
                      <a:r>
                        <a:rPr lang="zh-CN" altLang="en-US" sz="2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全球最大的</a:t>
                      </a:r>
                      <a:r>
                        <a:rPr lang="en-US" altLang="zh-CN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ASIC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矿机生产商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8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矿机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1326000" y="2034001"/>
            <a:ext cx="2250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数字货币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ASIC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芯片、矿机领域的创新组织</a:t>
            </a:r>
            <a:endParaRPr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8" name="object 11">
            <a:hlinkClick r:id="rId3" action="ppaction://hlinksldjump"/>
          </p:cNvPr>
          <p:cNvSpPr txBox="1"/>
          <p:nvPr/>
        </p:nvSpPr>
        <p:spPr>
          <a:xfrm>
            <a:off x="381001" y="602871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542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1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381052"/>
              </p:ext>
            </p:extLst>
          </p:nvPr>
        </p:nvGraphicFramePr>
        <p:xfrm>
          <a:off x="4341000" y="2079000"/>
          <a:ext cx="7335000" cy="219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811"/>
                <a:gridCol w="5305189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7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nm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矿机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AI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和超算芯片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孔剑平</a:t>
                      </a:r>
                      <a:endParaRPr lang="fr-FR" altLang="zh-CN" sz="1600" dirty="0"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排名第二的矿机生产商</a:t>
                      </a:r>
                      <a:endParaRPr lang="zh-TW" altLang="en-US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2017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年净利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3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亿，计划香港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IPO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募资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10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亿；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81255"/>
              </p:ext>
            </p:extLst>
          </p:nvPr>
        </p:nvGraphicFramePr>
        <p:xfrm>
          <a:off x="4386000" y="954002"/>
          <a:ext cx="7110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嘉楠耘智</a:t>
                      </a:r>
                      <a:r>
                        <a:rPr lang="zh-CN" altLang="en-US" sz="2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全球领先的</a:t>
                      </a:r>
                      <a:r>
                        <a:rPr lang="en-US" altLang="zh-CN" sz="1800" b="1" dirty="0" err="1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asic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矿机生产商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8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矿机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1326000" y="2034001"/>
            <a:ext cx="2250000" cy="912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数字货币</a:t>
            </a:r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ASIC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芯片、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矿机领域的创新组织</a:t>
            </a:r>
            <a:endParaRPr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8" name="object 11">
            <a:hlinkClick r:id="rId3" action="ppaction://hlinksldjump"/>
          </p:cNvPr>
          <p:cNvSpPr txBox="1"/>
          <p:nvPr/>
        </p:nvSpPr>
        <p:spPr>
          <a:xfrm>
            <a:off x="381001" y="602871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022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3209147" y="1539000"/>
            <a:ext cx="6386116" cy="2489063"/>
            <a:chOff x="2376647" y="1793512"/>
            <a:chExt cx="6386116" cy="2489063"/>
          </a:xfrm>
        </p:grpSpPr>
        <p:sp>
          <p:nvSpPr>
            <p:cNvPr id="5" name="圆角矩形 4"/>
            <p:cNvSpPr/>
            <p:nvPr/>
          </p:nvSpPr>
          <p:spPr>
            <a:xfrm>
              <a:off x="3756000" y="1853999"/>
              <a:ext cx="463800" cy="463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 smtClean="0">
                  <a:solidFill>
                    <a:srgbClr val="0F253F"/>
                  </a:solidFill>
                  <a:latin typeface="Impact" charset="0"/>
                  <a:ea typeface="Impact" charset="0"/>
                  <a:cs typeface="Impact" charset="0"/>
                </a:rPr>
                <a:t>1</a:t>
              </a:r>
              <a:endParaRPr kumimoji="1" lang="zh-CN" altLang="en-US" sz="2800" dirty="0">
                <a:solidFill>
                  <a:srgbClr val="0F253F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944859" y="1793512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b="1" dirty="0" smtClean="0">
                  <a:solidFill>
                    <a:schemeClr val="bg1">
                      <a:lumMod val="85000"/>
                    </a:schemeClr>
                  </a:solidFill>
                  <a:latin typeface="Lantinghei SC Heavy" charset="-122"/>
                  <a:ea typeface="Lantinghei SC Heavy" charset="-122"/>
                  <a:cs typeface="Lantinghei SC Heavy" charset="-122"/>
                </a:rPr>
                <a:t>行业地图</a:t>
              </a:r>
              <a:endParaRPr kumimoji="1" lang="zh-CN" altLang="en-US" sz="3200" b="1" dirty="0">
                <a:solidFill>
                  <a:schemeClr val="bg1">
                    <a:lumMod val="85000"/>
                  </a:schemeClr>
                </a:solidFill>
                <a:latin typeface="Lantinghei SC Heavy" charset="-122"/>
                <a:ea typeface="Lantinghei SC Heavy" charset="-122"/>
                <a:cs typeface="Lantinghei SC Heavy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756000" y="2528999"/>
              <a:ext cx="463800" cy="463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rgbClr val="0F253F"/>
                  </a:solidFill>
                  <a:latin typeface="Impact" charset="0"/>
                  <a:ea typeface="Impact" charset="0"/>
                  <a:cs typeface="Impact" charset="0"/>
                </a:rPr>
                <a:t>2</a:t>
              </a:r>
              <a:endParaRPr kumimoji="1" lang="zh-CN" altLang="en-US" sz="2800" dirty="0">
                <a:solidFill>
                  <a:srgbClr val="0F253F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944859" y="2468512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b="1" dirty="0" smtClean="0">
                  <a:solidFill>
                    <a:schemeClr val="bg1">
                      <a:lumMod val="85000"/>
                    </a:schemeClr>
                  </a:solidFill>
                  <a:latin typeface="Lantinghei SC Heavy" charset="-122"/>
                  <a:ea typeface="Lantinghei SC Heavy" charset="-122"/>
                  <a:cs typeface="Lantinghei SC Heavy" charset="-122"/>
                </a:rPr>
                <a:t>评定标准</a:t>
              </a:r>
              <a:endParaRPr kumimoji="1" lang="zh-CN" altLang="en-US" sz="3200" b="1" dirty="0">
                <a:solidFill>
                  <a:schemeClr val="bg1">
                    <a:lumMod val="85000"/>
                  </a:schemeClr>
                </a:solidFill>
                <a:latin typeface="Lantinghei SC Heavy" charset="-122"/>
                <a:ea typeface="Lantinghei SC Heavy" charset="-122"/>
                <a:cs typeface="Lantinghei SC Heavy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376647" y="3758287"/>
              <a:ext cx="463800" cy="463800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solidFill>
                  <a:srgbClr val="0F253F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65506" y="3697800"/>
              <a:ext cx="51972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b="1" dirty="0">
                  <a:solidFill>
                    <a:schemeClr val="bg1">
                      <a:lumMod val="85000"/>
                    </a:schemeClr>
                  </a:solidFill>
                  <a:latin typeface="Lantinghei SC Heavy" charset="-122"/>
                  <a:ea typeface="Lantinghei SC Heavy" charset="-122"/>
                  <a:cs typeface="Lantinghei SC Heavy" charset="-122"/>
                </a:rPr>
                <a:t>2018</a:t>
              </a:r>
              <a:r>
                <a:rPr kumimoji="1" lang="zh-CN" altLang="en-US" sz="3200" b="1" dirty="0">
                  <a:solidFill>
                    <a:schemeClr val="bg1">
                      <a:lumMod val="85000"/>
                    </a:schemeClr>
                  </a:solidFill>
                  <a:latin typeface="Lantinghei SC Heavy" charset="-122"/>
                  <a:ea typeface="Lantinghei SC Heavy" charset="-122"/>
                  <a:cs typeface="Lantinghei SC Heavy" charset="-122"/>
                </a:rPr>
                <a:t>全球区块链</a:t>
              </a:r>
              <a:r>
                <a:rPr kumimoji="1" lang="zh-CN" altLang="en-US" sz="3200" b="1" dirty="0" smtClean="0">
                  <a:solidFill>
                    <a:schemeClr val="bg1">
                      <a:lumMod val="85000"/>
                    </a:schemeClr>
                  </a:solidFill>
                  <a:latin typeface="Lantinghei SC Heavy" charset="-122"/>
                  <a:ea typeface="Lantinghei SC Heavy" charset="-122"/>
                  <a:cs typeface="Lantinghei SC Heavy" charset="-122"/>
                </a:rPr>
                <a:t>创新</a:t>
              </a:r>
              <a:r>
                <a:rPr kumimoji="1" lang="en-US" altLang="zh-CN" sz="3200" b="1" dirty="0" smtClean="0">
                  <a:solidFill>
                    <a:schemeClr val="bg1">
                      <a:lumMod val="85000"/>
                    </a:schemeClr>
                  </a:solidFill>
                  <a:latin typeface="Lantinghei SC Heavy" charset="-122"/>
                  <a:ea typeface="Lantinghei SC Heavy" charset="-122"/>
                  <a:cs typeface="Lantinghei SC Heavy" charset="-122"/>
                </a:rPr>
                <a:t>50</a:t>
              </a:r>
              <a:r>
                <a:rPr kumimoji="1" lang="zh-CN" altLang="en-US" sz="3200" b="1" dirty="0">
                  <a:solidFill>
                    <a:schemeClr val="bg1">
                      <a:lumMod val="85000"/>
                    </a:schemeClr>
                  </a:solidFill>
                  <a:latin typeface="Lantinghei SC Heavy" charset="-122"/>
                  <a:ea typeface="Lantinghei SC Heavy" charset="-122"/>
                  <a:cs typeface="Lantinghei SC Heavy" charset="-122"/>
                </a:rPr>
                <a:t>强</a:t>
              </a:r>
            </a:p>
          </p:txBody>
        </p:sp>
      </p:grpSp>
      <p:sp>
        <p:nvSpPr>
          <p:cNvPr id="16" name="幻灯片编号占位符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uk-UA" smtClean="0"/>
              <a:t>3</a:t>
            </a:fld>
            <a:endParaRPr lang="uk-UA" dirty="0"/>
          </a:p>
        </p:txBody>
      </p:sp>
      <p:sp>
        <p:nvSpPr>
          <p:cNvPr id="12" name="文本框 11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75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1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249286"/>
              </p:ext>
            </p:extLst>
          </p:nvPr>
        </p:nvGraphicFramePr>
        <p:xfrm>
          <a:off x="4341000" y="2079000"/>
          <a:ext cx="7335000" cy="19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811"/>
                <a:gridCol w="5305189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8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简单易用、多重安全机制、整合去中心化交易协议；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8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杭州融识科技</a:t>
                      </a:r>
                      <a:endParaRPr lang="fr-FR" altLang="zh-CN" dirty="0"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8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200</a:t>
                      </a:r>
                      <a:r>
                        <a:rPr lang="zh-CN" altLang="en-US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万月活，</a:t>
                      </a:r>
                      <a:r>
                        <a:rPr lang="en-US" altLang="zh-CN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50%</a:t>
                      </a:r>
                      <a:r>
                        <a:rPr lang="zh-CN" altLang="en-US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多市场占有率；</a:t>
                      </a:r>
                      <a:endParaRPr lang="zh-TW" altLang="en-US" sz="18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8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8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8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A</a:t>
                      </a:r>
                      <a:r>
                        <a:rPr lang="zh-CN" altLang="en-US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轮</a:t>
                      </a:r>
                      <a:r>
                        <a:rPr lang="zh-CN" altLang="zh-CN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3</a:t>
                      </a:r>
                      <a:r>
                        <a:rPr lang="en-US" altLang="zh-CN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000</a:t>
                      </a:r>
                      <a:r>
                        <a:rPr lang="zh-CN" altLang="en-US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万，</a:t>
                      </a:r>
                      <a:r>
                        <a:rPr lang="en-US" altLang="zh-CN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B</a:t>
                      </a:r>
                      <a:r>
                        <a:rPr lang="zh-CN" altLang="en-US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轮4</a:t>
                      </a:r>
                      <a:r>
                        <a:rPr lang="en-US" altLang="zh-CN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000</a:t>
                      </a:r>
                      <a:r>
                        <a:rPr lang="zh-CN" altLang="en-US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万美金；</a:t>
                      </a:r>
                      <a:endParaRPr lang="zh-CN" altLang="en-US" sz="18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831917"/>
              </p:ext>
            </p:extLst>
          </p:nvPr>
        </p:nvGraphicFramePr>
        <p:xfrm>
          <a:off x="4386000" y="954002"/>
          <a:ext cx="7110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ImToken</a:t>
                      </a:r>
                      <a:r>
                        <a:rPr lang="zh-CN" altLang="en-US" sz="2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投资属性的钱包</a:t>
                      </a:r>
                      <a:r>
                        <a:rPr lang="en-US" altLang="zh-CN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App</a:t>
                      </a:r>
                      <a:endParaRPr lang="zh-CN" altLang="en-US" sz="1800" b="1" dirty="0" smtClean="0">
                        <a:solidFill>
                          <a:schemeClr val="lt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8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钱包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1326000" y="2034001"/>
            <a:ext cx="2250000" cy="30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比特币、以太坊钱包</a:t>
            </a:r>
            <a:endParaRPr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8" name="object 11">
            <a:hlinkClick r:id="rId3" action="ppaction://hlinksldjump"/>
          </p:cNvPr>
          <p:cNvSpPr txBox="1"/>
          <p:nvPr/>
        </p:nvSpPr>
        <p:spPr>
          <a:xfrm>
            <a:off x="381001" y="602871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583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1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950472"/>
              </p:ext>
            </p:extLst>
          </p:nvPr>
        </p:nvGraphicFramePr>
        <p:xfrm>
          <a:off x="4341000" y="2079000"/>
          <a:ext cx="7335000" cy="22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811"/>
                <a:gridCol w="5305189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8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方便和安全的平衡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Symbol" charset="2"/>
                        <a:buNone/>
                      </a:pPr>
                      <a:r>
                        <a:rPr lang="zh-CN" altLang="en-US" sz="18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8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Symbol" charset="2"/>
                        <a:buNone/>
                      </a:pPr>
                      <a:r>
                        <a:rPr lang="zh-CN" altLang="en-US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文浩</a:t>
                      </a:r>
                      <a:endParaRPr lang="fr-FR" altLang="zh-CN" dirty="0"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Symbol" charset="2"/>
                        <a:buNone/>
                      </a:pPr>
                      <a:r>
                        <a:rPr lang="zh-CN" altLang="en-US" sz="18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8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Telegram 2.6K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百度指数 </a:t>
                      </a:r>
                      <a:r>
                        <a:rPr lang="en-US" altLang="zh-CN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314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Symbol" charset="2"/>
                        <a:buNone/>
                      </a:pPr>
                      <a:r>
                        <a:rPr lang="zh-CN" altLang="en-US" sz="18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8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8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8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Symbol" charset="2"/>
                        <a:buNone/>
                      </a:pPr>
                      <a:r>
                        <a:rPr lang="zh-CN" altLang="en-US" sz="18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未知</a:t>
                      </a:r>
                      <a:endParaRPr lang="zh-CN" altLang="en-US" sz="18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2292"/>
              </p:ext>
            </p:extLst>
          </p:nvPr>
        </p:nvGraphicFramePr>
        <p:xfrm>
          <a:off x="4386000" y="954002"/>
          <a:ext cx="7110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Bitpie</a:t>
                      </a:r>
                      <a:r>
                        <a:rPr lang="zh-CN" altLang="en-US" sz="2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安全方便的管理和交易多种资产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8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钱包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1326000" y="2034001"/>
            <a:ext cx="2250000" cy="30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比特币、以太坊钱包</a:t>
            </a:r>
            <a:endParaRPr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8" name="object 11">
            <a:hlinkClick r:id="rId3" action="ppaction://hlinksldjump"/>
          </p:cNvPr>
          <p:cNvSpPr txBox="1"/>
          <p:nvPr/>
        </p:nvSpPr>
        <p:spPr>
          <a:xfrm>
            <a:off x="381001" y="602871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73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1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02288"/>
              </p:ext>
            </p:extLst>
          </p:nvPr>
        </p:nvGraphicFramePr>
        <p:xfrm>
          <a:off x="4341000" y="2079000"/>
          <a:ext cx="7335000" cy="28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811"/>
                <a:gridCol w="5305189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不可逆打开方式，私有固件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支持多币种和智能合约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企业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SDK</a:t>
                      </a:r>
                      <a:endParaRPr lang="zh-CN" altLang="en-US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法国创业公司</a:t>
                      </a:r>
                      <a:endParaRPr lang="fr-FR" altLang="zh-CN" sz="1600" dirty="0">
                        <a:effectLst/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Reddit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订阅量 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616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200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万月活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50%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多市场占有率</a:t>
                      </a:r>
                      <a:endParaRPr lang="zh-TW" altLang="en-US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B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轮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7500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万美金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2967"/>
              </p:ext>
            </p:extLst>
          </p:nvPr>
        </p:nvGraphicFramePr>
        <p:xfrm>
          <a:off x="4386000" y="954002"/>
          <a:ext cx="7110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Ledger</a:t>
                      </a:r>
                      <a:r>
                        <a:rPr lang="zh-CN" altLang="en-US" sz="2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硬件钱包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8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钱包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1326000" y="2034001"/>
            <a:ext cx="2250000" cy="30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比特币、以太坊钱包</a:t>
            </a:r>
            <a:endParaRPr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8" name="object 11">
            <a:hlinkClick r:id="rId3" action="ppaction://hlinksldjump"/>
          </p:cNvPr>
          <p:cNvSpPr txBox="1"/>
          <p:nvPr/>
        </p:nvSpPr>
        <p:spPr>
          <a:xfrm>
            <a:off x="381001" y="602871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905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1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044497"/>
              </p:ext>
            </p:extLst>
          </p:nvPr>
        </p:nvGraphicFramePr>
        <p:xfrm>
          <a:off x="4341000" y="2079000"/>
          <a:ext cx="7335000" cy="28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811"/>
                <a:gridCol w="5305189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网络空间安全搜索引擎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FOFO</a:t>
                      </a: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FOEYE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网络空间测绘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NOSEC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大数据协作平台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赵武领导的华顺信安旗下的安全技术研究院</a:t>
                      </a:r>
                      <a:endParaRPr lang="zh-TW" altLang="en-US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发布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《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区块链产业安全分析报告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》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多个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CVE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原创漏洞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本体等项目</a:t>
                      </a:r>
                      <a:endParaRPr lang="zh-TW" altLang="en-US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丹华资本几千万人民币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101358"/>
              </p:ext>
            </p:extLst>
          </p:nvPr>
        </p:nvGraphicFramePr>
        <p:xfrm>
          <a:off x="4386000" y="954002"/>
          <a:ext cx="7110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白帽汇</a:t>
                      </a:r>
                      <a:r>
                        <a:rPr lang="zh-CN" altLang="en-US" sz="2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安全大数据</a:t>
                      </a:r>
                      <a:r>
                        <a:rPr lang="en-US" altLang="zh-CN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+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区块链安全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8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安全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1326000" y="2034001"/>
            <a:ext cx="2250000" cy="2135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智能合约审计、钱包、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交易所、公链等的防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护</a:t>
            </a:r>
            <a:endParaRPr lang="en-US" dirty="0"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endParaRPr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8" name="object 11">
            <a:hlinkClick r:id="rId3" action="ppaction://hlinksldjump"/>
          </p:cNvPr>
          <p:cNvSpPr txBox="1"/>
          <p:nvPr/>
        </p:nvSpPr>
        <p:spPr>
          <a:xfrm>
            <a:off x="381001" y="602871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762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1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073117"/>
              </p:ext>
            </p:extLst>
          </p:nvPr>
        </p:nvGraphicFramePr>
        <p:xfrm>
          <a:off x="4341000" y="2079000"/>
          <a:ext cx="7335000" cy="24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811"/>
                <a:gridCol w="5305189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地下黑客风向标追踪引擎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全面的针对性的安全审计标准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热钱包加固等防御方案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effectLst/>
                          <a:latin typeface="华文楷体"/>
                          <a:ea typeface="华文楷体"/>
                          <a:cs typeface="华文楷体"/>
                        </a:rPr>
                        <a:t>余弦领导的安全团队</a:t>
                      </a:r>
                      <a:endParaRPr lang="zh-TW" altLang="en-US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火币、本体等知名交易所和项目</a:t>
                      </a:r>
                      <a:endParaRPr lang="zh-TW" altLang="en-US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未透露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57770"/>
              </p:ext>
            </p:extLst>
          </p:nvPr>
        </p:nvGraphicFramePr>
        <p:xfrm>
          <a:off x="4386000" y="954002"/>
          <a:ext cx="7110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慢雾科技</a:t>
                      </a:r>
                      <a:r>
                        <a:rPr lang="zh-CN" altLang="en-US" sz="2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区块链生态安全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8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安全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1326000" y="2034001"/>
            <a:ext cx="2250000" cy="2135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智能合约审计、钱包、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交易所、公链等的防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护</a:t>
            </a:r>
            <a:endParaRPr lang="en-US" dirty="0"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endParaRPr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8" name="object 11">
            <a:hlinkClick r:id="rId3" action="ppaction://hlinksldjump"/>
          </p:cNvPr>
          <p:cNvSpPr txBox="1"/>
          <p:nvPr/>
        </p:nvSpPr>
        <p:spPr>
          <a:xfrm>
            <a:off x="381001" y="602871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278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1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1">
            <a:hlinkClick r:id="rId3" action="ppaction://hlinksldjump"/>
          </p:cNvPr>
          <p:cNvSpPr txBox="1"/>
          <p:nvPr/>
        </p:nvSpPr>
        <p:spPr>
          <a:xfrm>
            <a:off x="381001" y="602871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766593"/>
              </p:ext>
            </p:extLst>
          </p:nvPr>
        </p:nvGraphicFramePr>
        <p:xfrm>
          <a:off x="4341000" y="2079000"/>
          <a:ext cx="7335000" cy="322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811"/>
                <a:gridCol w="5305189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基于以太坊</a:t>
                      </a:r>
                      <a:r>
                        <a:rPr lang="zh-CN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+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生物识别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多因子去中心化身份认证系统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治理机制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信用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+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代币体系来激励节点加入和分享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比特币基金会董事会成员 </a:t>
                      </a:r>
                      <a:r>
                        <a:rPr lang="en-US" altLang="zh-TW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Vinny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r>
                        <a:rPr lang="en-US" altLang="zh-TW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Lingham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创立，获得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Social Leverage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和</a:t>
                      </a:r>
                      <a:r>
                        <a:rPr lang="en-US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Pantera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Capital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等投资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Reddit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频道 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7.9k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订阅</a:t>
                      </a:r>
                      <a:endParaRPr lang="en-US" altLang="zh-TW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Telegram 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（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8.8k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）</a:t>
                      </a:r>
                      <a:endParaRPr lang="en-US" altLang="zh-TW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百度指数（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483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）</a:t>
                      </a:r>
                      <a:endParaRPr lang="zh-CN" altLang="en-US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124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位，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1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亿美金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15833"/>
              </p:ext>
            </p:extLst>
          </p:nvPr>
        </p:nvGraphicFramePr>
        <p:xfrm>
          <a:off x="4386000" y="954002"/>
          <a:ext cx="7110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Civic</a:t>
                      </a:r>
                      <a:r>
                        <a:rPr lang="zh-CN" altLang="en-US" sz="2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个人数字身份安全管家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应用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7570" y="1951887"/>
            <a:ext cx="2333331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数字身份认证、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社交、物联网、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供应链溯源、游戏、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能源、预测、金融、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电商、社交媒体、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算力、版权等方向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的创新组织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7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7"/>
          </p:nvPr>
        </p:nvSpPr>
        <p:spPr>
          <a:xfrm>
            <a:off x="11209407" y="4603773"/>
            <a:ext cx="513575" cy="163293"/>
          </a:xfrm>
        </p:spPr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altLang="zh-CN" smtClean="0">
                <a:latin typeface="华文楷体"/>
                <a:ea typeface="华文楷体"/>
                <a:cs typeface="华文楷体"/>
              </a:rPr>
              <a:t>36</a:t>
            </a:fld>
            <a:endParaRPr lang="en-US" altLang="zh-CN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0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84821"/>
              </p:ext>
            </p:extLst>
          </p:nvPr>
        </p:nvGraphicFramePr>
        <p:xfrm>
          <a:off x="4341000" y="2079000"/>
          <a:ext cx="7335000" cy="32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811"/>
                <a:gridCol w="5305189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基于以太坊的子协议蜂群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Swarm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和耳语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Whisper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移动端</a:t>
                      </a:r>
                      <a:r>
                        <a:rPr lang="en-US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DApp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入口整合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去中心化通讯协议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治理机制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代币机制驱动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Status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客户端平台社区自我管理去进化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Carl </a:t>
                      </a:r>
                      <a:r>
                        <a:rPr lang="en-US" altLang="zh-CN" sz="16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Bennetts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等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Reddit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频道 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5.7k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订阅</a:t>
                      </a:r>
                      <a:endParaRPr lang="en-US" altLang="zh-TW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Telegram 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（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3.5k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）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百度指数（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1937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）</a:t>
                      </a:r>
                      <a:endParaRPr lang="en-US" altLang="zh-TW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53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名，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3.3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亿美金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409442"/>
              </p:ext>
            </p:extLst>
          </p:nvPr>
        </p:nvGraphicFramePr>
        <p:xfrm>
          <a:off x="4386000" y="954000"/>
          <a:ext cx="7110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Status</a:t>
                      </a:r>
                      <a:r>
                        <a:rPr lang="zh-CN" altLang="en-US" sz="2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去中心化的社交通讯平台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应用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object 11">
            <a:hlinkClick r:id="rId3" action="ppaction://hlinksldjump"/>
          </p:cNvPr>
          <p:cNvSpPr txBox="1"/>
          <p:nvPr/>
        </p:nvSpPr>
        <p:spPr>
          <a:xfrm>
            <a:off x="381001" y="602871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1905" y="1830400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数字身份认证、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社交、物联网、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供应链溯源、游戏、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能源、预测、金融、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电商、社交媒体、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算力、版权等方向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的创新组织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352223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1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379176"/>
              </p:ext>
            </p:extLst>
          </p:nvPr>
        </p:nvGraphicFramePr>
        <p:xfrm>
          <a:off x="4341000" y="2079000"/>
          <a:ext cx="7335000" cy="322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811"/>
                <a:gridCol w="5305189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基于 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DAG 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和 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POW 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的 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Tangle 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账本技术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并行机制，高性能海量交易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治理机制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零交易费用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低摩擦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David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领导的创始团队，原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NXT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项目团队；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Reddit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频道 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110K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订阅</a:t>
                      </a:r>
                      <a:endParaRPr lang="en-US" altLang="zh-TW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Discord 16K</a:t>
                      </a: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百度指数（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472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）</a:t>
                      </a:r>
                      <a:endParaRPr lang="en-US" altLang="zh-TW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9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位，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47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亿美金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232131"/>
              </p:ext>
            </p:extLst>
          </p:nvPr>
        </p:nvGraphicFramePr>
        <p:xfrm>
          <a:off x="4386000" y="954002"/>
          <a:ext cx="7110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IOTA</a:t>
                      </a:r>
                      <a:r>
                        <a:rPr lang="zh-CN" altLang="en-US" sz="2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下一代物联网账本</a:t>
                      </a:r>
                      <a:r>
                        <a:rPr lang="en-US" altLang="zh-CN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               </a:t>
                      </a:r>
                      <a:endParaRPr lang="zh-CN" altLang="en-US" sz="1800" b="1" dirty="0" smtClean="0">
                        <a:solidFill>
                          <a:schemeClr val="lt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应用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object 11">
            <a:hlinkClick r:id="rId3" action="ppaction://hlinksldjump"/>
          </p:cNvPr>
          <p:cNvSpPr txBox="1"/>
          <p:nvPr/>
        </p:nvSpPr>
        <p:spPr>
          <a:xfrm>
            <a:off x="381001" y="602871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96905" y="1843002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数字身份认证、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社交、物联网、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供应链溯源、游戏、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能源、预测、金融、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电商、社交媒体、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算力、版权等方向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的创新组织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368934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1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492744"/>
              </p:ext>
            </p:extLst>
          </p:nvPr>
        </p:nvGraphicFramePr>
        <p:xfrm>
          <a:off x="4386000" y="2484000"/>
          <a:ext cx="7335000" cy="34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811"/>
                <a:gridCol w="5305189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基于</a:t>
                      </a:r>
                      <a:r>
                        <a:rPr lang="en-US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PoS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共识的公链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+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联盟链混合模式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依赖于以太坊和雷电网络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应用层 </a:t>
                      </a:r>
                      <a:r>
                        <a:rPr lang="en-US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Fusbox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endParaRPr lang="zh-CN" altLang="en-US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治理机制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双重代币机制，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POWR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和</a:t>
                      </a:r>
                      <a:r>
                        <a:rPr lang="en-US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Sparkz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智能债券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激励应用运营者和用户，适应当地市场和监管 要求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华文楷体"/>
                          <a:ea typeface="华文楷体"/>
                          <a:cs typeface="华文楷体"/>
                        </a:rPr>
                        <a:t>Jemma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 Green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领导的创始团队，有传统电力能源领域落地经验；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Reddit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频道 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13.2K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订阅</a:t>
                      </a:r>
                      <a:endParaRPr lang="en-US" altLang="zh-TW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Telegram 16K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107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位，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1.2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亿美金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415556"/>
              </p:ext>
            </p:extLst>
          </p:nvPr>
        </p:nvGraphicFramePr>
        <p:xfrm>
          <a:off x="4386000" y="954002"/>
          <a:ext cx="7110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POWER LEDGER</a:t>
                      </a:r>
                      <a:r>
                        <a:rPr lang="zh-CN" altLang="en-US" sz="2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可再生能源</a:t>
                      </a:r>
                      <a:r>
                        <a:rPr lang="en-US" altLang="zh-CN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P2P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交易网络</a:t>
                      </a:r>
                      <a:r>
                        <a:rPr lang="en-US" altLang="zh-CN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  </a:t>
                      </a:r>
                      <a:endParaRPr lang="zh-CN" altLang="en-US" sz="1800" b="1" dirty="0" smtClean="0">
                        <a:solidFill>
                          <a:schemeClr val="lt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应用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object 11">
            <a:hlinkClick r:id="rId3" action="ppaction://hlinksldjump"/>
          </p:cNvPr>
          <p:cNvSpPr txBox="1"/>
          <p:nvPr/>
        </p:nvSpPr>
        <p:spPr>
          <a:xfrm>
            <a:off x="381001" y="602871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9405" y="1860297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数字身份认证、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社交、物联网、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供应链溯源、游戏、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能源、预测、金融、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电商、社交媒体、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算力、版权等方向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的创新组织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72311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1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371707"/>
              </p:ext>
            </p:extLst>
          </p:nvPr>
        </p:nvGraphicFramePr>
        <p:xfrm>
          <a:off x="4341000" y="2079000"/>
          <a:ext cx="7335000" cy="34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811"/>
                <a:gridCol w="5305189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基于以太坊的、支持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VR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的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3D 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虚拟世界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兼容微软的混合现实平台（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MR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）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加密签名保证原创可跟踪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治理机制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用户间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P2P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的代币、产品和服务全流通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利用土地稀缺性激励内容、流量的良性循环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Ari </a:t>
                      </a:r>
                      <a:r>
                        <a:rPr lang="en-US" altLang="zh-CN" sz="1600" dirty="0" err="1" smtClean="0">
                          <a:latin typeface="华文楷体"/>
                          <a:ea typeface="华文楷体"/>
                          <a:cs typeface="华文楷体"/>
                        </a:rPr>
                        <a:t>Meilich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领导的项目团队；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Reddit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频道 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5.1K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订阅</a:t>
                      </a:r>
                      <a:endParaRPr lang="en-US" altLang="zh-TW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Discord 2.2K</a:t>
                      </a: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百度指数（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349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）</a:t>
                      </a:r>
                      <a:endParaRPr lang="en-US" altLang="zh-TW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119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位，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1.1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亿美金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633399"/>
              </p:ext>
            </p:extLst>
          </p:nvPr>
        </p:nvGraphicFramePr>
        <p:xfrm>
          <a:off x="4386000" y="954002"/>
          <a:ext cx="7110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DECENTRALAND</a:t>
                      </a:r>
                      <a:r>
                        <a:rPr lang="zh-CN" altLang="en-US" sz="2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基于以太坊的</a:t>
                      </a:r>
                      <a:r>
                        <a:rPr lang="en-US" altLang="zh-CN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VR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游戏平台</a:t>
                      </a:r>
                      <a:r>
                        <a:rPr lang="en-US" altLang="zh-CN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  </a:t>
                      </a:r>
                      <a:endParaRPr lang="zh-CN" altLang="en-US" sz="1800" b="1" dirty="0" smtClean="0">
                        <a:solidFill>
                          <a:schemeClr val="lt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应用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object 11">
            <a:hlinkClick r:id="rId3" action="ppaction://hlinksldjump"/>
          </p:cNvPr>
          <p:cNvSpPr txBox="1"/>
          <p:nvPr/>
        </p:nvSpPr>
        <p:spPr>
          <a:xfrm>
            <a:off x="381001" y="602871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93000" y="1843002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数字身份认证、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社交、物联网、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供应链溯源、游戏、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能源、预测、金融、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电商、社交媒体、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算力、版权等方向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的创新组织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37598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4588500" y="1539000"/>
            <a:ext cx="3015000" cy="584775"/>
            <a:chOff x="3756000" y="1793512"/>
            <a:chExt cx="3015000" cy="584775"/>
          </a:xfrm>
        </p:grpSpPr>
        <p:sp>
          <p:nvSpPr>
            <p:cNvPr id="5" name="圆角矩形 4"/>
            <p:cNvSpPr/>
            <p:nvPr/>
          </p:nvSpPr>
          <p:spPr>
            <a:xfrm>
              <a:off x="3756000" y="1853999"/>
              <a:ext cx="463800" cy="463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 smtClean="0">
                  <a:solidFill>
                    <a:srgbClr val="0F253F"/>
                  </a:solidFill>
                  <a:latin typeface="Impact" charset="0"/>
                  <a:ea typeface="Impact" charset="0"/>
                  <a:cs typeface="Impact" charset="0"/>
                </a:rPr>
                <a:t>1</a:t>
              </a:r>
              <a:endParaRPr kumimoji="1" lang="zh-CN" altLang="en-US" sz="2800" dirty="0">
                <a:solidFill>
                  <a:srgbClr val="0F253F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944859" y="1793512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b="1" dirty="0" smtClean="0">
                  <a:solidFill>
                    <a:schemeClr val="bg1">
                      <a:lumMod val="85000"/>
                    </a:schemeClr>
                  </a:solidFill>
                  <a:latin typeface="Lantinghei SC Heavy" charset="-122"/>
                  <a:ea typeface="Lantinghei SC Heavy" charset="-122"/>
                  <a:cs typeface="Lantinghei SC Heavy" charset="-122"/>
                </a:rPr>
                <a:t>行业地图</a:t>
              </a:r>
              <a:endParaRPr kumimoji="1" lang="zh-CN" altLang="en-US" sz="3200" b="1" dirty="0">
                <a:solidFill>
                  <a:schemeClr val="bg1">
                    <a:lumMod val="85000"/>
                  </a:schemeClr>
                </a:solidFill>
                <a:latin typeface="Lantinghei SC Heavy" charset="-122"/>
                <a:ea typeface="Lantinghei SC Heavy" charset="-122"/>
                <a:cs typeface="Lantinghei SC Heavy" charset="-122"/>
              </a:endParaRPr>
            </a:p>
          </p:txBody>
        </p:sp>
      </p:grpSp>
      <p:grpSp>
        <p:nvGrpSpPr>
          <p:cNvPr id="78" name="组 77"/>
          <p:cNvGrpSpPr/>
          <p:nvPr/>
        </p:nvGrpSpPr>
        <p:grpSpPr>
          <a:xfrm>
            <a:off x="1146000" y="2304000"/>
            <a:ext cx="10151676" cy="1260000"/>
            <a:chOff x="1146000" y="2439000"/>
            <a:chExt cx="10151676" cy="1260000"/>
          </a:xfrm>
        </p:grpSpPr>
        <p:sp>
          <p:nvSpPr>
            <p:cNvPr id="12" name="文本框 11"/>
            <p:cNvSpPr txBox="1"/>
            <p:nvPr/>
          </p:nvSpPr>
          <p:spPr>
            <a:xfrm>
              <a:off x="1146000" y="2439000"/>
              <a:ext cx="2059014" cy="126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zh-CN" altLang="en-US" sz="3200" b="1" dirty="0" smtClean="0">
                  <a:solidFill>
                    <a:srgbClr val="0F253F"/>
                  </a:solidFill>
                  <a:latin typeface="Lantinghei SC Heavy" charset="-122"/>
                  <a:ea typeface="Lantinghei SC Heavy" charset="-122"/>
                  <a:cs typeface="Lantinghei SC Heavy" charset="-122"/>
                </a:rPr>
                <a:t>生态层</a:t>
              </a:r>
              <a:endParaRPr kumimoji="1" lang="zh-CN" altLang="en-US" sz="3200" b="1" dirty="0">
                <a:solidFill>
                  <a:srgbClr val="0F253F"/>
                </a:solidFill>
                <a:latin typeface="Lantinghei SC Heavy" charset="-122"/>
                <a:ea typeface="Lantinghei SC Heavy" charset="-122"/>
                <a:cs typeface="Lantinghei SC Heavy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410677" y="2439000"/>
              <a:ext cx="7886999" cy="1260000"/>
            </a:xfrm>
            <a:prstGeom prst="rect">
              <a:avLst/>
            </a:pr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kumimoji="1" lang="zh-CN" altLang="en-US" sz="3200" b="1" dirty="0">
                <a:solidFill>
                  <a:srgbClr val="0F253F"/>
                </a:solidFill>
                <a:latin typeface="Lantinghei SC Heavy" charset="-122"/>
                <a:ea typeface="Lantinghei SC Heavy" charset="-122"/>
                <a:cs typeface="Lantinghei SC Heavy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467546" y="2654668"/>
              <a:ext cx="1180563" cy="3693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 smtClean="0">
                  <a:solidFill>
                    <a:schemeClr val="bg1">
                      <a:lumMod val="75000"/>
                    </a:schemeClr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媒体资讯</a:t>
              </a:r>
              <a:endParaRPr kumimoji="1" lang="zh-CN" altLang="en-US" b="1" dirty="0">
                <a:solidFill>
                  <a:schemeClr val="bg1">
                    <a:lumMod val="75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773614" y="2646976"/>
              <a:ext cx="1180563" cy="3693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 smtClean="0">
                  <a:solidFill>
                    <a:schemeClr val="bg1">
                      <a:lumMod val="75000"/>
                    </a:schemeClr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投资机构</a:t>
              </a:r>
              <a:endParaRPr kumimoji="1" lang="zh-CN" altLang="en-US" b="1" dirty="0">
                <a:solidFill>
                  <a:schemeClr val="bg1">
                    <a:lumMod val="75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079683" y="2654668"/>
              <a:ext cx="1180563" cy="3693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 smtClean="0">
                  <a:solidFill>
                    <a:schemeClr val="bg1">
                      <a:lumMod val="75000"/>
                    </a:schemeClr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行情服务</a:t>
              </a:r>
              <a:endParaRPr kumimoji="1" lang="zh-CN" altLang="en-US" b="1" dirty="0">
                <a:solidFill>
                  <a:schemeClr val="bg1">
                    <a:lumMod val="75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385751" y="2646976"/>
              <a:ext cx="1332336" cy="3693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smtClean="0">
                  <a:solidFill>
                    <a:schemeClr val="bg1">
                      <a:lumMod val="75000"/>
                    </a:schemeClr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第三方评测</a:t>
              </a:r>
              <a:endParaRPr kumimoji="1" lang="zh-CN" altLang="en-US" b="1">
                <a:solidFill>
                  <a:schemeClr val="bg1">
                    <a:lumMod val="75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843593" y="2654668"/>
              <a:ext cx="681318" cy="3693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 smtClean="0">
                  <a:solidFill>
                    <a:schemeClr val="bg1">
                      <a:lumMod val="75000"/>
                    </a:schemeClr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咨询</a:t>
              </a:r>
              <a:endParaRPr kumimoji="1" lang="zh-CN" altLang="en-US" b="1" dirty="0">
                <a:solidFill>
                  <a:schemeClr val="bg1">
                    <a:lumMod val="75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467545" y="3159000"/>
              <a:ext cx="1180563" cy="3693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 smtClean="0">
                  <a:solidFill>
                    <a:schemeClr val="bg1">
                      <a:lumMod val="75000"/>
                    </a:schemeClr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交易平台</a:t>
              </a:r>
              <a:endParaRPr kumimoji="1" lang="zh-CN" altLang="en-US" b="1" dirty="0">
                <a:solidFill>
                  <a:schemeClr val="bg1">
                    <a:lumMod val="75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773614" y="3159000"/>
              <a:ext cx="1180563" cy="3693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 smtClean="0">
                  <a:solidFill>
                    <a:schemeClr val="bg1">
                      <a:lumMod val="75000"/>
                    </a:schemeClr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钱包</a:t>
              </a:r>
              <a:endParaRPr kumimoji="1" lang="zh-CN" altLang="en-US" b="1" dirty="0">
                <a:solidFill>
                  <a:schemeClr val="bg1">
                    <a:lumMod val="75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079683" y="3159000"/>
              <a:ext cx="1180563" cy="3693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 smtClean="0">
                  <a:solidFill>
                    <a:schemeClr val="bg1">
                      <a:lumMod val="75000"/>
                    </a:schemeClr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安全服务</a:t>
              </a:r>
              <a:endParaRPr kumimoji="1" lang="zh-CN" altLang="en-US" b="1" dirty="0">
                <a:solidFill>
                  <a:schemeClr val="bg1">
                    <a:lumMod val="75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385751" y="3159000"/>
              <a:ext cx="1180563" cy="3693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 smtClean="0">
                  <a:solidFill>
                    <a:schemeClr val="bg1">
                      <a:lumMod val="75000"/>
                    </a:schemeClr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矿业</a:t>
              </a:r>
              <a:endParaRPr kumimoji="1" lang="zh-CN" altLang="en-US" b="1" dirty="0">
                <a:solidFill>
                  <a:schemeClr val="bg1">
                    <a:lumMod val="75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1146000" y="5343714"/>
            <a:ext cx="10151676" cy="864600"/>
            <a:chOff x="1146000" y="5499000"/>
            <a:chExt cx="10151676" cy="864600"/>
          </a:xfrm>
        </p:grpSpPr>
        <p:sp>
          <p:nvSpPr>
            <p:cNvPr id="14" name="文本框 13"/>
            <p:cNvSpPr txBox="1"/>
            <p:nvPr/>
          </p:nvSpPr>
          <p:spPr>
            <a:xfrm>
              <a:off x="1146000" y="5499000"/>
              <a:ext cx="2059014" cy="864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zh-CN" altLang="en-US" sz="3200" b="1" dirty="0" smtClean="0">
                  <a:solidFill>
                    <a:srgbClr val="0F253F"/>
                  </a:solidFill>
                  <a:latin typeface="Lantinghei SC Heavy" charset="-122"/>
                  <a:ea typeface="Lantinghei SC Heavy" charset="-122"/>
                  <a:cs typeface="Lantinghei SC Heavy" charset="-122"/>
                </a:rPr>
                <a:t>基础层</a:t>
              </a:r>
              <a:endParaRPr kumimoji="1" lang="zh-CN" altLang="en-US" sz="3200" b="1" dirty="0">
                <a:solidFill>
                  <a:srgbClr val="0F253F"/>
                </a:solidFill>
                <a:latin typeface="Lantinghei SC Heavy" charset="-122"/>
                <a:ea typeface="Lantinghei SC Heavy" charset="-122"/>
                <a:cs typeface="Lantinghei SC Heavy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410677" y="5499000"/>
              <a:ext cx="7886999" cy="864600"/>
            </a:xfrm>
            <a:prstGeom prst="rect">
              <a:avLst/>
            </a:pr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kumimoji="1" lang="zh-CN" altLang="en-US" sz="3200" b="1" dirty="0">
                <a:solidFill>
                  <a:srgbClr val="0F253F"/>
                </a:solidFill>
                <a:latin typeface="Lantinghei SC Heavy" charset="-122"/>
                <a:ea typeface="Lantinghei SC Heavy" charset="-122"/>
                <a:cs typeface="Lantinghei SC Heavy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467543" y="5769000"/>
              <a:ext cx="1180563" cy="3693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 smtClean="0">
                  <a:solidFill>
                    <a:schemeClr val="bg1">
                      <a:lumMod val="75000"/>
                    </a:schemeClr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协议</a:t>
              </a:r>
              <a:endParaRPr kumimoji="1" lang="zh-CN" altLang="en-US" b="1" dirty="0">
                <a:solidFill>
                  <a:schemeClr val="bg1">
                    <a:lumMod val="75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773613" y="5769000"/>
              <a:ext cx="1180563" cy="3693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smtClean="0">
                  <a:solidFill>
                    <a:schemeClr val="bg1">
                      <a:lumMod val="75000"/>
                    </a:schemeClr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公有链</a:t>
              </a:r>
              <a:endParaRPr kumimoji="1" lang="zh-CN" altLang="en-US" b="1" dirty="0">
                <a:solidFill>
                  <a:schemeClr val="bg1">
                    <a:lumMod val="75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079683" y="5769000"/>
              <a:ext cx="1180563" cy="3693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 smtClean="0">
                  <a:solidFill>
                    <a:schemeClr val="bg1">
                      <a:lumMod val="75000"/>
                    </a:schemeClr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联盟链</a:t>
              </a:r>
              <a:endParaRPr kumimoji="1" lang="zh-CN" altLang="en-US" b="1" dirty="0">
                <a:solidFill>
                  <a:schemeClr val="bg1">
                    <a:lumMod val="75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385748" y="5769000"/>
              <a:ext cx="1180563" cy="3693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 smtClean="0">
                  <a:solidFill>
                    <a:schemeClr val="bg1">
                      <a:lumMod val="75000"/>
                    </a:schemeClr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跨链</a:t>
              </a:r>
              <a:endParaRPr kumimoji="1" lang="zh-CN" altLang="en-US" b="1" dirty="0">
                <a:solidFill>
                  <a:schemeClr val="bg1">
                    <a:lumMod val="75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691813" y="5769000"/>
              <a:ext cx="1180563" cy="3693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smtClean="0">
                  <a:solidFill>
                    <a:schemeClr val="bg1">
                      <a:lumMod val="75000"/>
                    </a:schemeClr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侧链</a:t>
              </a:r>
              <a:endParaRPr kumimoji="1" lang="zh-CN" altLang="en-US" b="1" dirty="0">
                <a:solidFill>
                  <a:schemeClr val="bg1">
                    <a:lumMod val="75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9997878" y="5769000"/>
              <a:ext cx="1180563" cy="3693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 smtClean="0">
                  <a:solidFill>
                    <a:schemeClr val="bg1">
                      <a:lumMod val="75000"/>
                    </a:schemeClr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存储</a:t>
              </a:r>
              <a:endParaRPr kumimoji="1" lang="zh-CN" altLang="en-US" b="1" dirty="0">
                <a:solidFill>
                  <a:schemeClr val="bg1">
                    <a:lumMod val="75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1146000" y="3623164"/>
            <a:ext cx="10151676" cy="1642598"/>
            <a:chOff x="1146000" y="3771300"/>
            <a:chExt cx="10151676" cy="1642598"/>
          </a:xfrm>
        </p:grpSpPr>
        <p:sp>
          <p:nvSpPr>
            <p:cNvPr id="39" name="文本框 38"/>
            <p:cNvSpPr txBox="1"/>
            <p:nvPr/>
          </p:nvSpPr>
          <p:spPr>
            <a:xfrm>
              <a:off x="3467544" y="4914000"/>
              <a:ext cx="1180563" cy="3693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 smtClean="0">
                  <a:solidFill>
                    <a:schemeClr val="bg1">
                      <a:lumMod val="75000"/>
                    </a:schemeClr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内容平台</a:t>
              </a:r>
              <a:endParaRPr kumimoji="1" lang="zh-CN" altLang="en-US" b="1" dirty="0">
                <a:solidFill>
                  <a:schemeClr val="bg1">
                    <a:lumMod val="75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773613" y="4914000"/>
              <a:ext cx="1180563" cy="3693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smtClean="0">
                  <a:solidFill>
                    <a:schemeClr val="bg1">
                      <a:lumMod val="75000"/>
                    </a:schemeClr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流媒体</a:t>
              </a:r>
              <a:endParaRPr kumimoji="1" lang="zh-CN" altLang="en-US" b="1" dirty="0">
                <a:solidFill>
                  <a:schemeClr val="bg1">
                    <a:lumMod val="75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079683" y="4914000"/>
              <a:ext cx="1180563" cy="3693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 smtClean="0">
                  <a:solidFill>
                    <a:schemeClr val="bg1">
                      <a:lumMod val="75000"/>
                    </a:schemeClr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大数据</a:t>
              </a:r>
              <a:endParaRPr kumimoji="1" lang="zh-CN" altLang="en-US" b="1" dirty="0">
                <a:solidFill>
                  <a:schemeClr val="bg1">
                    <a:lumMod val="75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385749" y="4914000"/>
              <a:ext cx="1180563" cy="3693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smtClean="0">
                  <a:solidFill>
                    <a:schemeClr val="bg1">
                      <a:lumMod val="75000"/>
                    </a:schemeClr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AI</a:t>
              </a:r>
              <a:endParaRPr kumimoji="1" lang="zh-CN" altLang="en-US" b="1" dirty="0">
                <a:solidFill>
                  <a:schemeClr val="bg1">
                    <a:lumMod val="75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691815" y="4914000"/>
              <a:ext cx="1180563" cy="3693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 smtClean="0">
                  <a:solidFill>
                    <a:schemeClr val="bg1">
                      <a:lumMod val="75000"/>
                    </a:schemeClr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金融</a:t>
              </a:r>
              <a:endParaRPr kumimoji="1" lang="zh-CN" altLang="en-US" b="1" dirty="0">
                <a:solidFill>
                  <a:schemeClr val="bg1">
                    <a:lumMod val="75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grpSp>
          <p:nvGrpSpPr>
            <p:cNvPr id="8" name="组 7"/>
            <p:cNvGrpSpPr/>
            <p:nvPr/>
          </p:nvGrpSpPr>
          <p:grpSpPr>
            <a:xfrm>
              <a:off x="1146000" y="3771300"/>
              <a:ext cx="10151676" cy="1642598"/>
              <a:chOff x="1146000" y="3771300"/>
              <a:chExt cx="10151676" cy="1642598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1146000" y="3771300"/>
                <a:ext cx="2059014" cy="164259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kumimoji="1" lang="zh-CN" altLang="en-US" sz="3200" b="1" dirty="0" smtClean="0">
                    <a:solidFill>
                      <a:srgbClr val="0F253F"/>
                    </a:solidFill>
                    <a:latin typeface="Lantinghei SC Heavy" charset="-122"/>
                    <a:ea typeface="Lantinghei SC Heavy" charset="-122"/>
                    <a:cs typeface="Lantinghei SC Heavy" charset="-122"/>
                  </a:rPr>
                  <a:t>应用层</a:t>
                </a:r>
                <a:endParaRPr kumimoji="1" lang="zh-CN" altLang="en-US" sz="3200" b="1" dirty="0">
                  <a:solidFill>
                    <a:srgbClr val="0F253F"/>
                  </a:solidFill>
                  <a:latin typeface="Lantinghei SC Heavy" charset="-122"/>
                  <a:ea typeface="Lantinghei SC Heavy" charset="-122"/>
                  <a:cs typeface="Lantinghei SC Heavy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410677" y="3771300"/>
                <a:ext cx="7886999" cy="1642598"/>
              </a:xfrm>
              <a:prstGeom prst="rect">
                <a:avLst/>
              </a:prstGeom>
              <a:solidFill>
                <a:schemeClr val="bg1">
                  <a:lumMod val="95000"/>
                  <a:alpha val="27000"/>
                </a:schemeClr>
              </a:solidFill>
              <a:ln>
                <a:noFill/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endParaRPr kumimoji="1" lang="zh-CN" altLang="en-US" sz="3200" b="1" dirty="0">
                  <a:solidFill>
                    <a:srgbClr val="0F253F"/>
                  </a:solidFill>
                  <a:latin typeface="Lantinghei SC Heavy" charset="-122"/>
                  <a:ea typeface="Lantinghei SC Heavy" charset="-122"/>
                  <a:cs typeface="Lantinghei SC Heavy" charset="-122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773613" y="3955720"/>
                <a:ext cx="1180563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b="1" dirty="0" smtClean="0">
                    <a:solidFill>
                      <a:schemeClr val="bg1">
                        <a:lumMod val="75000"/>
                      </a:schemeClr>
                    </a:solidFill>
                    <a:latin typeface="Lantinghei SC Demibold" charset="-122"/>
                    <a:ea typeface="Lantinghei SC Demibold" charset="-122"/>
                    <a:cs typeface="Lantinghei SC Demibold" charset="-122"/>
                  </a:rPr>
                  <a:t>社交通讯</a:t>
                </a:r>
                <a:endParaRPr kumimoji="1" lang="zh-CN" altLang="en-US" b="1" dirty="0">
                  <a:solidFill>
                    <a:schemeClr val="bg1">
                      <a:lumMod val="75000"/>
                    </a:schemeClr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6079683" y="3955720"/>
                <a:ext cx="1180563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b="1" dirty="0" smtClean="0">
                    <a:solidFill>
                      <a:schemeClr val="bg1">
                        <a:lumMod val="75000"/>
                      </a:schemeClr>
                    </a:solidFill>
                    <a:latin typeface="Lantinghei SC Demibold" charset="-122"/>
                    <a:ea typeface="Lantinghei SC Demibold" charset="-122"/>
                    <a:cs typeface="Lantinghei SC Demibold" charset="-122"/>
                  </a:rPr>
                  <a:t>物联网</a:t>
                </a:r>
                <a:endParaRPr kumimoji="1" lang="zh-CN" altLang="en-US" b="1" dirty="0">
                  <a:solidFill>
                    <a:schemeClr val="bg1">
                      <a:lumMod val="75000"/>
                    </a:schemeClr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7385751" y="3955720"/>
                <a:ext cx="1180563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b="1" smtClean="0">
                    <a:solidFill>
                      <a:schemeClr val="bg1">
                        <a:lumMod val="75000"/>
                      </a:schemeClr>
                    </a:solidFill>
                    <a:latin typeface="Lantinghei SC Demibold" charset="-122"/>
                    <a:ea typeface="Lantinghei SC Demibold" charset="-122"/>
                    <a:cs typeface="Lantinghei SC Demibold" charset="-122"/>
                  </a:rPr>
                  <a:t>能源</a:t>
                </a:r>
                <a:endParaRPr kumimoji="1" lang="zh-CN" altLang="en-US" b="1" dirty="0">
                  <a:solidFill>
                    <a:schemeClr val="bg1">
                      <a:lumMod val="75000"/>
                    </a:schemeClr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8691809" y="3955720"/>
                <a:ext cx="1180563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b="1" dirty="0" smtClean="0">
                    <a:solidFill>
                      <a:schemeClr val="bg1">
                        <a:lumMod val="75000"/>
                      </a:schemeClr>
                    </a:solidFill>
                    <a:latin typeface="Lantinghei SC Demibold" charset="-122"/>
                    <a:ea typeface="Lantinghei SC Demibold" charset="-122"/>
                    <a:cs typeface="Lantinghei SC Demibold" charset="-122"/>
                  </a:rPr>
                  <a:t>游戏</a:t>
                </a:r>
                <a:endParaRPr kumimoji="1" lang="zh-CN" altLang="en-US" b="1" dirty="0">
                  <a:solidFill>
                    <a:schemeClr val="bg1">
                      <a:lumMod val="75000"/>
                    </a:schemeClr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9997877" y="3955720"/>
                <a:ext cx="1180563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b="1" dirty="0" smtClean="0">
                    <a:solidFill>
                      <a:schemeClr val="bg1">
                        <a:lumMod val="75000"/>
                      </a:schemeClr>
                    </a:solidFill>
                    <a:latin typeface="Lantinghei SC Demibold" charset="-122"/>
                    <a:ea typeface="Lantinghei SC Demibold" charset="-122"/>
                    <a:cs typeface="Lantinghei SC Demibold" charset="-122"/>
                  </a:rPr>
                  <a:t>不动产</a:t>
                </a:r>
                <a:endParaRPr kumimoji="1" lang="zh-CN" altLang="en-US" b="1" dirty="0">
                  <a:solidFill>
                    <a:schemeClr val="bg1">
                      <a:lumMod val="75000"/>
                    </a:schemeClr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3467544" y="4454668"/>
                <a:ext cx="1306070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b="1" dirty="0" smtClean="0">
                    <a:solidFill>
                      <a:schemeClr val="bg1">
                        <a:lumMod val="75000"/>
                      </a:schemeClr>
                    </a:solidFill>
                    <a:latin typeface="Lantinghei SC Demibold" charset="-122"/>
                    <a:ea typeface="Lantinghei SC Demibold" charset="-122"/>
                    <a:cs typeface="Lantinghei SC Demibold" charset="-122"/>
                  </a:rPr>
                  <a:t>预测</a:t>
                </a:r>
                <a:endParaRPr kumimoji="1" lang="zh-CN" altLang="en-US" b="1" dirty="0">
                  <a:solidFill>
                    <a:schemeClr val="bg1">
                      <a:lumMod val="75000"/>
                    </a:schemeClr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4899120" y="4454668"/>
                <a:ext cx="1055057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b="1" smtClean="0">
                    <a:solidFill>
                      <a:schemeClr val="bg1">
                        <a:lumMod val="75000"/>
                      </a:schemeClr>
                    </a:solidFill>
                    <a:latin typeface="Lantinghei SC Demibold" charset="-122"/>
                    <a:ea typeface="Lantinghei SC Demibold" charset="-122"/>
                    <a:cs typeface="Lantinghei SC Demibold" charset="-122"/>
                  </a:rPr>
                  <a:t>供应链</a:t>
                </a:r>
                <a:endParaRPr kumimoji="1" lang="zh-CN" altLang="en-US" b="1" dirty="0">
                  <a:solidFill>
                    <a:schemeClr val="bg1">
                      <a:lumMod val="75000"/>
                    </a:schemeClr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6079683" y="4454668"/>
                <a:ext cx="1180563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b="1" dirty="0" smtClean="0">
                    <a:solidFill>
                      <a:schemeClr val="bg1">
                        <a:lumMod val="75000"/>
                      </a:schemeClr>
                    </a:solidFill>
                    <a:latin typeface="Lantinghei SC Demibold" charset="-122"/>
                    <a:ea typeface="Lantinghei SC Demibold" charset="-122"/>
                    <a:cs typeface="Lantinghei SC Demibold" charset="-122"/>
                  </a:rPr>
                  <a:t>社交媒体</a:t>
                </a:r>
                <a:endParaRPr kumimoji="1" lang="zh-CN" altLang="en-US" b="1" dirty="0">
                  <a:solidFill>
                    <a:schemeClr val="bg1">
                      <a:lumMod val="75000"/>
                    </a:schemeClr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7385750" y="4454668"/>
                <a:ext cx="1180563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b="1" dirty="0" smtClean="0">
                    <a:solidFill>
                      <a:schemeClr val="bg1">
                        <a:lumMod val="75000"/>
                      </a:schemeClr>
                    </a:solidFill>
                    <a:latin typeface="Lantinghei SC Demibold" charset="-122"/>
                    <a:ea typeface="Lantinghei SC Demibold" charset="-122"/>
                    <a:cs typeface="Lantinghei SC Demibold" charset="-122"/>
                  </a:rPr>
                  <a:t>版权</a:t>
                </a:r>
                <a:endParaRPr kumimoji="1" lang="zh-CN" altLang="en-US" b="1" dirty="0">
                  <a:solidFill>
                    <a:schemeClr val="bg1">
                      <a:lumMod val="75000"/>
                    </a:schemeClr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8691817" y="4454668"/>
                <a:ext cx="1180563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b="1" smtClean="0">
                    <a:solidFill>
                      <a:schemeClr val="bg1">
                        <a:lumMod val="75000"/>
                      </a:schemeClr>
                    </a:solidFill>
                    <a:latin typeface="Lantinghei SC Demibold" charset="-122"/>
                    <a:ea typeface="Lantinghei SC Demibold" charset="-122"/>
                    <a:cs typeface="Lantinghei SC Demibold" charset="-122"/>
                  </a:rPr>
                  <a:t>电商</a:t>
                </a:r>
                <a:endParaRPr kumimoji="1" lang="zh-CN" altLang="en-US" b="1" dirty="0">
                  <a:solidFill>
                    <a:schemeClr val="bg1">
                      <a:lumMod val="75000"/>
                    </a:schemeClr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9997884" y="4454668"/>
                <a:ext cx="1180563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b="1" dirty="0" smtClean="0">
                    <a:solidFill>
                      <a:schemeClr val="bg1">
                        <a:lumMod val="75000"/>
                      </a:schemeClr>
                    </a:solidFill>
                    <a:latin typeface="Lantinghei SC Demibold" charset="-122"/>
                    <a:ea typeface="Lantinghei SC Demibold" charset="-122"/>
                    <a:cs typeface="Lantinghei SC Demibold" charset="-122"/>
                  </a:rPr>
                  <a:t>体育</a:t>
                </a:r>
                <a:endParaRPr kumimoji="1" lang="zh-CN" altLang="en-US" b="1" dirty="0">
                  <a:solidFill>
                    <a:schemeClr val="bg1">
                      <a:lumMod val="75000"/>
                    </a:schemeClr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3467542" y="3955720"/>
                <a:ext cx="1180563" cy="36755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kumimoji="1" lang="zh-CN" altLang="en-US" sz="1200" b="1" dirty="0" smtClean="0">
                    <a:solidFill>
                      <a:schemeClr val="bg1">
                        <a:lumMod val="75000"/>
                      </a:schemeClr>
                    </a:solidFill>
                    <a:latin typeface="Lantinghei SC Demibold" charset="-122"/>
                    <a:ea typeface="Lantinghei SC Demibold" charset="-122"/>
                    <a:cs typeface="Lantinghei SC Demibold" charset="-122"/>
                  </a:rPr>
                  <a:t>数字身份认证</a:t>
                </a:r>
                <a:endParaRPr kumimoji="1" lang="zh-CN" altLang="en-US" sz="1200" b="1" dirty="0">
                  <a:solidFill>
                    <a:schemeClr val="bg1">
                      <a:lumMod val="75000"/>
                    </a:schemeClr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2991000" y="2934000"/>
            <a:ext cx="8550000" cy="3274314"/>
          </a:xfrm>
          <a:prstGeom prst="rect">
            <a:avLst/>
          </a:prstGeom>
          <a:noFill/>
          <a:ln w="571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组 2"/>
          <p:cNvGrpSpPr/>
          <p:nvPr/>
        </p:nvGrpSpPr>
        <p:grpSpPr>
          <a:xfrm>
            <a:off x="3469009" y="3025008"/>
            <a:ext cx="7711991" cy="2956328"/>
            <a:chOff x="3484914" y="3182004"/>
            <a:chExt cx="7711991" cy="2956328"/>
          </a:xfrm>
          <a:solidFill>
            <a:schemeClr val="bg1">
              <a:lumMod val="85000"/>
            </a:schemeClr>
          </a:solidFill>
        </p:grpSpPr>
        <p:sp>
          <p:nvSpPr>
            <p:cNvPr id="51" name="文本框 50"/>
            <p:cNvSpPr txBox="1"/>
            <p:nvPr/>
          </p:nvSpPr>
          <p:spPr>
            <a:xfrm>
              <a:off x="3486003" y="3182004"/>
              <a:ext cx="118056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 smtClean="0">
                  <a:solidFill>
                    <a:srgbClr val="0F253F"/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交易平台</a:t>
              </a:r>
              <a:endParaRPr kumimoji="1" lang="zh-CN" altLang="en-US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792072" y="3182004"/>
              <a:ext cx="118056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 smtClean="0">
                  <a:solidFill>
                    <a:srgbClr val="0F253F"/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钱包</a:t>
              </a:r>
              <a:endParaRPr kumimoji="1" lang="zh-CN" altLang="en-US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098141" y="3182004"/>
              <a:ext cx="118056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 smtClean="0">
                  <a:solidFill>
                    <a:srgbClr val="0F253F"/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安全服务</a:t>
              </a:r>
              <a:endParaRPr kumimoji="1" lang="zh-CN" altLang="en-US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404209" y="3182004"/>
              <a:ext cx="118056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 smtClean="0">
                  <a:solidFill>
                    <a:srgbClr val="0F253F"/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矿业</a:t>
              </a:r>
              <a:endParaRPr kumimoji="1" lang="zh-CN" altLang="en-US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4792071" y="3955720"/>
              <a:ext cx="118056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 smtClean="0">
                  <a:solidFill>
                    <a:srgbClr val="0F253F"/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社交通讯</a:t>
              </a:r>
              <a:endParaRPr kumimoji="1" lang="zh-CN" altLang="en-US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098141" y="3955720"/>
              <a:ext cx="118056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 smtClean="0">
                  <a:solidFill>
                    <a:srgbClr val="0F253F"/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物联网</a:t>
              </a:r>
              <a:endParaRPr kumimoji="1" lang="zh-CN" altLang="en-US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7404209" y="3955720"/>
              <a:ext cx="118056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smtClean="0">
                  <a:solidFill>
                    <a:srgbClr val="0F253F"/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能源</a:t>
              </a:r>
              <a:endParaRPr kumimoji="1" lang="zh-CN" altLang="en-US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710267" y="3955720"/>
              <a:ext cx="118056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 smtClean="0">
                  <a:solidFill>
                    <a:srgbClr val="0F253F"/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游戏</a:t>
              </a:r>
              <a:endParaRPr kumimoji="1" lang="zh-CN" altLang="en-US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0016335" y="3955720"/>
              <a:ext cx="118056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 smtClean="0">
                  <a:solidFill>
                    <a:srgbClr val="0F253F"/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不动产</a:t>
              </a:r>
              <a:endParaRPr kumimoji="1" lang="zh-CN" altLang="en-US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3484914" y="4455762"/>
              <a:ext cx="130607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 smtClean="0">
                  <a:solidFill>
                    <a:srgbClr val="0F253F"/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预测</a:t>
              </a:r>
              <a:endParaRPr kumimoji="1" lang="zh-CN" altLang="en-US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917578" y="4454668"/>
              <a:ext cx="1055057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smtClean="0">
                  <a:solidFill>
                    <a:srgbClr val="0F253F"/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供应链</a:t>
              </a:r>
              <a:endParaRPr kumimoji="1" lang="zh-CN" altLang="en-US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6098141" y="4454668"/>
              <a:ext cx="118056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 smtClean="0">
                  <a:solidFill>
                    <a:srgbClr val="0F253F"/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社交媒体</a:t>
              </a:r>
              <a:endParaRPr kumimoji="1" lang="zh-CN" altLang="en-US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7404208" y="4454668"/>
              <a:ext cx="118056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 smtClean="0">
                  <a:solidFill>
                    <a:srgbClr val="0F253F"/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版权</a:t>
              </a:r>
              <a:endParaRPr kumimoji="1" lang="zh-CN" altLang="en-US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8710275" y="4454668"/>
              <a:ext cx="118056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smtClean="0">
                  <a:solidFill>
                    <a:srgbClr val="0F253F"/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电商</a:t>
              </a:r>
              <a:endParaRPr kumimoji="1" lang="zh-CN" altLang="en-US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0016342" y="4454668"/>
              <a:ext cx="118056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 smtClean="0">
                  <a:solidFill>
                    <a:srgbClr val="0F253F"/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体育</a:t>
              </a:r>
              <a:endParaRPr kumimoji="1" lang="zh-CN" altLang="en-US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486002" y="4914000"/>
              <a:ext cx="118056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 smtClean="0">
                  <a:solidFill>
                    <a:srgbClr val="0F253F"/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内容平台</a:t>
              </a:r>
              <a:endParaRPr kumimoji="1" lang="zh-CN" altLang="en-US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4792071" y="4914000"/>
              <a:ext cx="118056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smtClean="0">
                  <a:solidFill>
                    <a:srgbClr val="0F253F"/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流媒体</a:t>
              </a:r>
              <a:endParaRPr kumimoji="1" lang="zh-CN" altLang="en-US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098141" y="4914000"/>
              <a:ext cx="118056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 smtClean="0">
                  <a:solidFill>
                    <a:srgbClr val="0F253F"/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大数据</a:t>
              </a:r>
              <a:endParaRPr kumimoji="1" lang="zh-CN" altLang="en-US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7404207" y="4914000"/>
              <a:ext cx="118056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smtClean="0">
                  <a:solidFill>
                    <a:srgbClr val="0F253F"/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AI</a:t>
              </a:r>
              <a:endParaRPr kumimoji="1" lang="zh-CN" altLang="en-US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8710273" y="4914000"/>
              <a:ext cx="118056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 smtClean="0">
                  <a:solidFill>
                    <a:srgbClr val="0F253F"/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金融</a:t>
              </a:r>
              <a:endParaRPr kumimoji="1" lang="zh-CN" altLang="en-US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3486001" y="5769000"/>
              <a:ext cx="118056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 smtClean="0">
                  <a:solidFill>
                    <a:srgbClr val="0F253F"/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协议</a:t>
              </a:r>
              <a:endParaRPr kumimoji="1" lang="zh-CN" altLang="en-US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4792071" y="5769000"/>
              <a:ext cx="118056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smtClean="0">
                  <a:solidFill>
                    <a:srgbClr val="0F253F"/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公有链</a:t>
              </a:r>
              <a:endParaRPr kumimoji="1" lang="zh-CN" altLang="en-US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098141" y="5769000"/>
              <a:ext cx="118056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 smtClean="0">
                  <a:solidFill>
                    <a:srgbClr val="0F253F"/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联盟链</a:t>
              </a:r>
              <a:endParaRPr kumimoji="1" lang="zh-CN" altLang="en-US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7404206" y="5769000"/>
              <a:ext cx="118056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 smtClean="0">
                  <a:solidFill>
                    <a:srgbClr val="0F253F"/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跨链</a:t>
              </a:r>
              <a:endParaRPr kumimoji="1" lang="zh-CN" altLang="en-US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8710271" y="5769000"/>
              <a:ext cx="118056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smtClean="0">
                  <a:solidFill>
                    <a:srgbClr val="0F253F"/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侧链</a:t>
              </a:r>
              <a:endParaRPr kumimoji="1" lang="zh-CN" altLang="en-US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016336" y="5769000"/>
              <a:ext cx="118056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 smtClean="0">
                  <a:solidFill>
                    <a:srgbClr val="0F253F"/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存储</a:t>
              </a:r>
              <a:endParaRPr kumimoji="1" lang="zh-CN" altLang="en-US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3486000" y="3955720"/>
              <a:ext cx="1180563" cy="36838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zh-CN" altLang="en-US" sz="1200" b="1" dirty="0" smtClean="0">
                  <a:solidFill>
                    <a:srgbClr val="0F253F"/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数字身份认证</a:t>
              </a:r>
              <a:endParaRPr kumimoji="1" lang="zh-CN" altLang="en-US" sz="1200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</p:grpSp>
      <p:sp>
        <p:nvSpPr>
          <p:cNvPr id="79" name="幻灯片编号占位符 7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uk-UA" smtClean="0"/>
              <a:t>4</a:t>
            </a:fld>
            <a:endParaRPr lang="uk-UA" dirty="0"/>
          </a:p>
        </p:txBody>
      </p:sp>
      <p:sp>
        <p:nvSpPr>
          <p:cNvPr id="80" name="文本框 79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370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1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65288"/>
              </p:ext>
            </p:extLst>
          </p:nvPr>
        </p:nvGraphicFramePr>
        <p:xfrm>
          <a:off x="4341000" y="2079000"/>
          <a:ext cx="7335000" cy="39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811"/>
                <a:gridCol w="5305189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改进包括动态区块生成协议（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DBGP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）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动态区块安全协议（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DMBSP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）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数据组嵌入协议（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DGIP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）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模块化智能合约库（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VSCL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）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治理机制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双币制，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VET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的持有者，可以对唯链生态的事务决策进行投票，参与唯链生态治理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企业应用开发的支付用的手续费以及持币奖励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陆扬领导的唯链基金会，普华永道是独家战略合作伙伴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Reddit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频道 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47.8K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订阅</a:t>
                      </a:r>
                      <a:endParaRPr lang="en-US" altLang="zh-TW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Telegram 2.4K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百度指数 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240</a:t>
                      </a:r>
                      <a:endParaRPr lang="en-US" altLang="zh-TW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16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位，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21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亿美金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398878"/>
              </p:ext>
            </p:extLst>
          </p:nvPr>
        </p:nvGraphicFramePr>
        <p:xfrm>
          <a:off x="4386000" y="954002"/>
          <a:ext cx="7110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VECHAIN</a:t>
                      </a:r>
                      <a:r>
                        <a:rPr lang="zh-TW" altLang="en-US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唯链</a:t>
                      </a:r>
                      <a:r>
                        <a:rPr lang="zh-CN" altLang="en-US" sz="2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区块链商品和信息平台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应用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object 11">
            <a:hlinkClick r:id="rId3" action="ppaction://hlinksldjump"/>
          </p:cNvPr>
          <p:cNvSpPr txBox="1"/>
          <p:nvPr/>
        </p:nvSpPr>
        <p:spPr>
          <a:xfrm>
            <a:off x="381001" y="602871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96905" y="1908957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数字身份认证、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社交、物联网、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供应链溯源、游戏、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能源、预测、金融、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电商、社交媒体、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算力、版权等方向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的创新组织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378827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1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996576"/>
              </p:ext>
            </p:extLst>
          </p:nvPr>
        </p:nvGraphicFramePr>
        <p:xfrm>
          <a:off x="4341000" y="2079000"/>
          <a:ext cx="7335000" cy="27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811"/>
                <a:gridCol w="5305189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图灵完备的智能合约平台；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Dapp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实现竞猜游戏、资产交易、外汇交易等；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治理机制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游戏币下注收集预测数据，根据游戏排名激励参与者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黄天威带领的团队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Telegram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r>
                        <a:rPr lang="zh-CN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1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5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K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百度指数</a:t>
                      </a:r>
                      <a:r>
                        <a:rPr lang="en-US" altLang="zh-TW" sz="1600" baseline="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r>
                        <a:rPr lang="zh-CN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5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08</a:t>
                      </a:r>
                      <a:endParaRPr lang="en-US" altLang="zh-TW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5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3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位，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3.3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亿美金；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801548"/>
              </p:ext>
            </p:extLst>
          </p:nvPr>
        </p:nvGraphicFramePr>
        <p:xfrm>
          <a:off x="4386000" y="954002"/>
          <a:ext cx="71100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Wicc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：区块链游戏</a:t>
                      </a:r>
                      <a:r>
                        <a:rPr lang="en-US" altLang="zh-CN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&amp;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竞猜平台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8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应用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object 11">
            <a:hlinkClick r:id="rId3" action="ppaction://hlinksldjump"/>
          </p:cNvPr>
          <p:cNvSpPr txBox="1"/>
          <p:nvPr/>
        </p:nvSpPr>
        <p:spPr>
          <a:xfrm>
            <a:off x="381001" y="602871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96905" y="1847997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数字身份认证、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社交、物联网、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供应链溯源、游戏、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能源、预测、金融、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电商、社交媒体、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算力、版权等方向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的创新组织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281245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1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796693"/>
              </p:ext>
            </p:extLst>
          </p:nvPr>
        </p:nvGraphicFramePr>
        <p:xfrm>
          <a:off x="4341000" y="2079000"/>
          <a:ext cx="7335000" cy="34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811"/>
                <a:gridCol w="5305189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基于</a:t>
                      </a:r>
                      <a:r>
                        <a:rPr lang="en-US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Grephene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技术和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DPoS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共识机制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高性能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治理机制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一套合理的内容收益分配机制：使内容生产者、内容投资者、内容筛选者和生态建设者都能得到合理的激励与回报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一个基于用户内容评价的价值网络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巨蟹刘嘉陵、梓岑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Reddit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频道 </a:t>
                      </a:r>
                      <a:r>
                        <a:rPr lang="zh-CN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3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58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订阅，</a:t>
                      </a:r>
                      <a:endParaRPr lang="en-US" altLang="zh-TW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Telegram </a:t>
                      </a:r>
                      <a:r>
                        <a:rPr lang="zh-CN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3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2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K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；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3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05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位，</a:t>
                      </a:r>
                      <a:r>
                        <a:rPr lang="zh-CN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0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.26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亿美金；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260671"/>
              </p:ext>
            </p:extLst>
          </p:nvPr>
        </p:nvGraphicFramePr>
        <p:xfrm>
          <a:off x="4386000" y="954002"/>
          <a:ext cx="7110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Yoyow</a:t>
                      </a:r>
                      <a:r>
                        <a:rPr lang="zh-CN" altLang="en-US" sz="2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基于区块链的内容生产领域平台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8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应用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1326000" y="2034001"/>
            <a:ext cx="2250000" cy="3975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数字身份认证、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社交、物联网、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供应链溯源、游戏、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能源、预测、金融、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电商、社交媒体、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算力、版权等方向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的创新组织</a:t>
            </a:r>
            <a:endParaRPr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8" name="object 11">
            <a:hlinkClick r:id="rId3" action="ppaction://hlinksldjump"/>
          </p:cNvPr>
          <p:cNvSpPr txBox="1"/>
          <p:nvPr/>
        </p:nvSpPr>
        <p:spPr>
          <a:xfrm>
            <a:off x="381001" y="602871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50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1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325353"/>
              </p:ext>
            </p:extLst>
          </p:nvPr>
        </p:nvGraphicFramePr>
        <p:xfrm>
          <a:off x="4341000" y="2079000"/>
          <a:ext cx="7335000" cy="30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811"/>
                <a:gridCol w="5305189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基于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Fabric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打造的联盟链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与</a:t>
                      </a:r>
                      <a:r>
                        <a:rPr lang="en-US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Qtum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的公链资产平台跨链交互协议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治理机制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链上交易支付和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IP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资产投资和交易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唐凌领导的创始团队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Reddit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频道 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169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订阅</a:t>
                      </a:r>
                      <a:endParaRPr lang="en-US" altLang="zh-TW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Telegram 4.4K</a:t>
                      </a: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百度指数（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1192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）</a:t>
                      </a:r>
                      <a:endParaRPr lang="en-US" altLang="zh-TW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197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位，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0.54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亿美金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349463"/>
              </p:ext>
            </p:extLst>
          </p:nvPr>
        </p:nvGraphicFramePr>
        <p:xfrm>
          <a:off x="4386000" y="954002"/>
          <a:ext cx="7110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INK</a:t>
                      </a:r>
                      <a:r>
                        <a:rPr lang="zh-CN" altLang="en-US" sz="2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文化产业</a:t>
                      </a:r>
                      <a:r>
                        <a:rPr lang="en-US" altLang="zh-CN" sz="1800" b="1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确权和交易的去中心化生态平台</a:t>
                      </a:r>
                      <a:endParaRPr lang="zh-CN" altLang="en-US" sz="1800" b="1" dirty="0" smtClean="0">
                        <a:solidFill>
                          <a:schemeClr val="lt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8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应用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object 11">
            <a:hlinkClick r:id="rId3" action="ppaction://hlinksldjump"/>
          </p:cNvPr>
          <p:cNvSpPr txBox="1"/>
          <p:nvPr/>
        </p:nvSpPr>
        <p:spPr>
          <a:xfrm>
            <a:off x="381001" y="602871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56007" y="1896357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数字身份认证、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社交、物联网、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供应链溯源、游戏、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能源、预测、金融、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电商、社交媒体、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算力、版权等方向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的创新组织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390761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1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717644"/>
              </p:ext>
            </p:extLst>
          </p:nvPr>
        </p:nvGraphicFramePr>
        <p:xfrm>
          <a:off x="4341000" y="2079000"/>
          <a:ext cx="7335000" cy="37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811"/>
                <a:gridCol w="5305189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基于</a:t>
                      </a:r>
                      <a:r>
                        <a:rPr lang="en-US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PoS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共识机制的公链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着重商业化相关的技术配套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与私有链结合的整体方案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治理机制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代币的价值取决于平台生态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无须平台信任背书的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P2P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交易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第三方公司可链上构建智能合约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卢亮博士领导的创始团队（美国电商平台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5miles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创始人）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Reddit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频道 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1.3k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订阅</a:t>
                      </a:r>
                      <a:endParaRPr lang="en-US" altLang="zh-TW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Telegram 73K</a:t>
                      </a: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百度指数（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129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）</a:t>
                      </a:r>
                      <a:endParaRPr lang="en-US" altLang="zh-TW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82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位，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1.8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亿美金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043664"/>
              </p:ext>
            </p:extLst>
          </p:nvPr>
        </p:nvGraphicFramePr>
        <p:xfrm>
          <a:off x="4386000" y="954002"/>
          <a:ext cx="7110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CyberMiles</a:t>
                      </a:r>
                      <a:r>
                        <a:rPr lang="zh-CN" altLang="en-US" sz="2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电子商务市场标准化的区块链底层平台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8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应用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object 11">
            <a:hlinkClick r:id="rId3" action="ppaction://hlinksldjump"/>
          </p:cNvPr>
          <p:cNvSpPr txBox="1"/>
          <p:nvPr/>
        </p:nvSpPr>
        <p:spPr>
          <a:xfrm>
            <a:off x="381001" y="602871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02661" y="1888603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数字身份认证、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社交、物联网、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供应链溯源、游戏、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能源、预测、金融、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电商、社交媒体、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算力、版权等方向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的创新组织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28882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1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96647"/>
              </p:ext>
            </p:extLst>
          </p:nvPr>
        </p:nvGraphicFramePr>
        <p:xfrm>
          <a:off x="4341000" y="2079000"/>
          <a:ext cx="7335000" cy="28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/>
                <a:gridCol w="5715000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自然语言和机器学习处理积累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基于</a:t>
                      </a:r>
                      <a:r>
                        <a:rPr lang="en-US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PoNE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共识机制和</a:t>
                      </a:r>
                      <a:r>
                        <a:rPr lang="en-US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Sharding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分片技术打造的高性能公链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Box Payout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，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Box Passport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和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Box Unpack</a:t>
                      </a:r>
                      <a:endParaRPr lang="zh-CN" altLang="en-US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治理机制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代币机制激励内容生产者、广告主和用户的正向生态循环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Renee Wang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领导的团队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CastBox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已有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2000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万社群用户导入基础</a:t>
                      </a:r>
                      <a:endParaRPr lang="zh-TW" altLang="en-US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3万以太坊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750956"/>
              </p:ext>
            </p:extLst>
          </p:nvPr>
        </p:nvGraphicFramePr>
        <p:xfrm>
          <a:off x="4386000" y="954002"/>
          <a:ext cx="7110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ContentBox</a:t>
                      </a:r>
                      <a:r>
                        <a:rPr lang="zh-CN" altLang="en-US" sz="2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区块链数字内容平台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8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应用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object 11">
            <a:hlinkClick r:id="rId3" action="ppaction://hlinksldjump"/>
          </p:cNvPr>
          <p:cNvSpPr txBox="1"/>
          <p:nvPr/>
        </p:nvSpPr>
        <p:spPr>
          <a:xfrm>
            <a:off x="381001" y="602871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9405" y="1748156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数字身份认证、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社交、物联网、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供应链溯源、游戏、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能源、预测、金融、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电商、社交媒体、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算力、版权等方向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的创新组织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426489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1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44382"/>
              </p:ext>
            </p:extLst>
          </p:nvPr>
        </p:nvGraphicFramePr>
        <p:xfrm>
          <a:off x="4341000" y="2079000"/>
          <a:ext cx="7335000" cy="34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/>
                <a:gridCol w="5715000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基于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Fabric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联盟链打造的主干网络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基于智能合约的高性能的互联网资产公链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治理机制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用户注意值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(UAV)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系统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注意激励系统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UAP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和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UAT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双通证体系，实现多个创业者的协同和价值互换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Ivan Jiang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领导的团队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Telegram</a:t>
                      </a:r>
                      <a:r>
                        <a:rPr lang="en-US" altLang="zh-CN" sz="1600" baseline="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13K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Reddit 513 </a:t>
                      </a:r>
                      <a:endParaRPr lang="zh-TW" altLang="en-US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3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.7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万以太坊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102912"/>
              </p:ext>
            </p:extLst>
          </p:nvPr>
        </p:nvGraphicFramePr>
        <p:xfrm>
          <a:off x="4386000" y="954002"/>
          <a:ext cx="7110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Merculet</a:t>
                      </a:r>
                      <a:r>
                        <a:rPr lang="zh-CN" altLang="en-US" sz="2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注意力经济和首席增长管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8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应用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object 11">
            <a:hlinkClick r:id="rId3" action="ppaction://hlinksldjump"/>
          </p:cNvPr>
          <p:cNvSpPr txBox="1"/>
          <p:nvPr/>
        </p:nvSpPr>
        <p:spPr>
          <a:xfrm>
            <a:off x="381001" y="602871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1905" y="1843002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数字身份认证、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社交、物联网、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供应链溯源、游戏、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能源、预测、金融、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电商、社交媒体、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算力、版权等方向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的创新组织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227809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1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08832"/>
              </p:ext>
            </p:extLst>
          </p:nvPr>
        </p:nvGraphicFramePr>
        <p:xfrm>
          <a:off x="4341000" y="2079000"/>
          <a:ext cx="7335000" cy="322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/>
                <a:gridCol w="5715000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点对点流式传播协议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声誉依赖挖掘和全球声誉共识 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治理机制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代币激励用户共享带宽和资源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交付视频流的成本降低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生态共赢的商业模式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MITCH LIU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等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Telegram</a:t>
                      </a:r>
                      <a:r>
                        <a:rPr lang="en-US" altLang="zh-CN" sz="1600" baseline="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13K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Reddit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频道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2.4k</a:t>
                      </a: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endParaRPr lang="zh-TW" altLang="en-US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8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9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名，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1.6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亿美金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131231"/>
              </p:ext>
            </p:extLst>
          </p:nvPr>
        </p:nvGraphicFramePr>
        <p:xfrm>
          <a:off x="4386000" y="954002"/>
          <a:ext cx="7110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Theta</a:t>
                      </a:r>
                      <a:r>
                        <a:rPr lang="zh-CN" altLang="en-US" sz="2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去中心化的流媒体网络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8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应用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object 11">
            <a:hlinkClick r:id="rId3" action="ppaction://hlinksldjump"/>
          </p:cNvPr>
          <p:cNvSpPr txBox="1"/>
          <p:nvPr/>
        </p:nvSpPr>
        <p:spPr>
          <a:xfrm>
            <a:off x="381001" y="602871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96905" y="1896357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数字身份认证、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社交、物联网、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供应链溯源、游戏、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能源、预测、金融、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电商、社交媒体、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算力、版权等方向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的创新组织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37718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1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46165"/>
              </p:ext>
            </p:extLst>
          </p:nvPr>
        </p:nvGraphicFramePr>
        <p:xfrm>
          <a:off x="4341000" y="2079000"/>
          <a:ext cx="7335000" cy="34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/>
                <a:gridCol w="5715000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P2P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移动存储层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区块链层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SDK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管理层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应用程序层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治理机制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基于广告的流通和激励体系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虚拟物品和服务的交易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Josh Burns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，林雪莉，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Eric Li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等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Telegram</a:t>
                      </a:r>
                      <a:r>
                        <a:rPr lang="en-US" altLang="zh-CN" sz="1600" baseline="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20K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Reddit 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399</a:t>
                      </a:r>
                      <a:endParaRPr lang="zh-TW" altLang="en-US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1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91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名，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0.56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亿美金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318763"/>
              </p:ext>
            </p:extLst>
          </p:nvPr>
        </p:nvGraphicFramePr>
        <p:xfrm>
          <a:off x="4386000" y="954002"/>
          <a:ext cx="7110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DATA</a:t>
                      </a:r>
                      <a:r>
                        <a:rPr lang="zh-CN" altLang="en-US" sz="2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去中心化的</a:t>
                      </a:r>
                      <a:r>
                        <a:rPr lang="en-US" altLang="zh-CN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AI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驱动的可信数据联盟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8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应用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object 11">
            <a:hlinkClick r:id="rId3" action="ppaction://hlinksldjump"/>
          </p:cNvPr>
          <p:cNvSpPr txBox="1"/>
          <p:nvPr/>
        </p:nvSpPr>
        <p:spPr>
          <a:xfrm>
            <a:off x="381001" y="602871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1905" y="1843002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数字身份认证、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社交、物联网、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供应链溯源、游戏、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能源、预测、金融、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电商、社交媒体、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算力、版权等方向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的创新组织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52035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1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885722"/>
              </p:ext>
            </p:extLst>
          </p:nvPr>
        </p:nvGraphicFramePr>
        <p:xfrm>
          <a:off x="4341000" y="2079000"/>
          <a:ext cx="7335000" cy="319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/>
                <a:gridCol w="5715000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通用人工智能，整合大数据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去中心化的全球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AI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市场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治理机制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开源开发者将能够通过算法在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AI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商店获利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用户大规模地使用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AI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服务和成果并付费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机器人公司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Hanson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首席科学家</a:t>
                      </a:r>
                      <a:r>
                        <a:rPr lang="en-US" altLang="zh-CN" sz="1600" dirty="0" err="1" smtClean="0">
                          <a:latin typeface="华文楷体"/>
                          <a:ea typeface="华文楷体"/>
                          <a:cs typeface="华文楷体"/>
                        </a:rPr>
                        <a:t>BenGoertzel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带领的团队，著名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AI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机器人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Sophia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代言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Telegram</a:t>
                      </a:r>
                      <a:r>
                        <a:rPr lang="en-US" altLang="zh-CN" sz="1600" baseline="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15K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Reddit </a:t>
                      </a:r>
                      <a:r>
                        <a:rPr lang="zh-CN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2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.3k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1</a:t>
                      </a:r>
                      <a:r>
                        <a:rPr lang="zh-CN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2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9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名，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0.97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亿美金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42906"/>
              </p:ext>
            </p:extLst>
          </p:nvPr>
        </p:nvGraphicFramePr>
        <p:xfrm>
          <a:off x="4386000" y="954002"/>
          <a:ext cx="7110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SingularityNET</a:t>
                      </a:r>
                      <a:r>
                        <a:rPr lang="zh-CN" altLang="en-US" sz="2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全球去中心化的</a:t>
                      </a:r>
                      <a:r>
                        <a:rPr lang="en-US" altLang="zh-CN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AI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网络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8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应用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object 11">
            <a:hlinkClick r:id="rId3" action="ppaction://hlinksldjump"/>
          </p:cNvPr>
          <p:cNvSpPr txBox="1"/>
          <p:nvPr/>
        </p:nvSpPr>
        <p:spPr>
          <a:xfrm>
            <a:off x="381001" y="602871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90351" y="1857817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数字身份认证、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社交、物联网、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供应链溯源、游戏、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能源、预测、金融、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电商、社交媒体、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算力、版权等方向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的创新组织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351026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4588500" y="1539000"/>
            <a:ext cx="3015000" cy="584775"/>
            <a:chOff x="3756000" y="1793512"/>
            <a:chExt cx="3015000" cy="584775"/>
          </a:xfrm>
        </p:grpSpPr>
        <p:sp>
          <p:nvSpPr>
            <p:cNvPr id="5" name="圆角矩形 4"/>
            <p:cNvSpPr/>
            <p:nvPr/>
          </p:nvSpPr>
          <p:spPr>
            <a:xfrm>
              <a:off x="3756000" y="1853999"/>
              <a:ext cx="463800" cy="463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rgbClr val="0F253F"/>
                  </a:solidFill>
                  <a:latin typeface="Impact" charset="0"/>
                  <a:ea typeface="Impact" charset="0"/>
                  <a:cs typeface="Impact" charset="0"/>
                </a:rPr>
                <a:t>2</a:t>
              </a:r>
              <a:endParaRPr kumimoji="1" lang="zh-CN" altLang="en-US" sz="2800" dirty="0">
                <a:solidFill>
                  <a:srgbClr val="0F253F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944859" y="1793512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b="1" dirty="0" smtClean="0">
                  <a:solidFill>
                    <a:schemeClr val="bg1">
                      <a:lumMod val="85000"/>
                    </a:schemeClr>
                  </a:solidFill>
                  <a:latin typeface="Lantinghei SC Heavy" charset="-122"/>
                  <a:ea typeface="Lantinghei SC Heavy" charset="-122"/>
                  <a:cs typeface="Lantinghei SC Heavy" charset="-122"/>
                </a:rPr>
                <a:t>评定标准</a:t>
              </a:r>
              <a:endParaRPr kumimoji="1" lang="zh-CN" altLang="en-US" sz="3200" b="1" dirty="0">
                <a:solidFill>
                  <a:schemeClr val="bg1">
                    <a:lumMod val="85000"/>
                  </a:schemeClr>
                </a:solidFill>
                <a:latin typeface="Lantinghei SC Heavy" charset="-122"/>
                <a:ea typeface="Lantinghei SC Heavy" charset="-122"/>
                <a:cs typeface="Lantinghei SC Heavy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909942" y="2741484"/>
            <a:ext cx="1415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200" b="1" dirty="0" smtClean="0">
                <a:solidFill>
                  <a:schemeClr val="bg1">
                    <a:lumMod val="95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创新力</a:t>
            </a:r>
            <a:endParaRPr kumimoji="1" lang="zh-CN" altLang="en-US" sz="3200" b="1" dirty="0">
              <a:solidFill>
                <a:schemeClr val="bg1">
                  <a:lumMod val="95000"/>
                </a:schemeClr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3502230" y="3228419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200" b="1" dirty="0" smtClean="0">
                <a:solidFill>
                  <a:schemeClr val="bg1">
                    <a:lumMod val="95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治理机制</a:t>
            </a:r>
            <a:endParaRPr kumimoji="1" lang="zh-CN" altLang="en-US" sz="3200" b="1" dirty="0">
              <a:solidFill>
                <a:schemeClr val="bg1">
                  <a:lumMod val="95000"/>
                </a:schemeClr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4322968" y="3715354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200" b="1" dirty="0" smtClean="0">
                <a:solidFill>
                  <a:schemeClr val="bg1">
                    <a:lumMod val="95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团队</a:t>
            </a:r>
            <a:endParaRPr kumimoji="1" lang="zh-CN" altLang="en-US" sz="3200" b="1" dirty="0">
              <a:solidFill>
                <a:schemeClr val="bg1">
                  <a:lumMod val="95000"/>
                </a:schemeClr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3094519" y="4202289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200" b="1" dirty="0" smtClean="0">
                <a:solidFill>
                  <a:schemeClr val="bg1">
                    <a:lumMod val="95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社群影响力</a:t>
            </a:r>
            <a:endParaRPr kumimoji="1" lang="zh-CN" altLang="en-US" sz="3200" b="1" dirty="0">
              <a:solidFill>
                <a:schemeClr val="bg1">
                  <a:lumMod val="95000"/>
                </a:schemeClr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378250" y="4689225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200" b="1" dirty="0" smtClean="0">
                <a:solidFill>
                  <a:schemeClr val="bg1">
                    <a:lumMod val="95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市值</a:t>
            </a:r>
            <a:r>
              <a:rPr kumimoji="1" lang="en-US" altLang="zh-CN" sz="3200" b="1" dirty="0" smtClean="0">
                <a:solidFill>
                  <a:schemeClr val="bg1">
                    <a:lumMod val="95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/</a:t>
            </a:r>
            <a:r>
              <a:rPr kumimoji="1" lang="zh-CN" altLang="en-US" sz="3200" b="1" dirty="0" smtClean="0">
                <a:solidFill>
                  <a:schemeClr val="bg1">
                    <a:lumMod val="95000"/>
                  </a:schemeClr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估值</a:t>
            </a:r>
            <a:endParaRPr kumimoji="1" lang="zh-CN" altLang="en-US" sz="3200" b="1" dirty="0">
              <a:solidFill>
                <a:schemeClr val="bg1">
                  <a:lumMod val="95000"/>
                </a:schemeClr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94" name="直线连接符 93"/>
          <p:cNvCxnSpPr/>
          <p:nvPr/>
        </p:nvCxnSpPr>
        <p:spPr>
          <a:xfrm flipH="1" flipV="1">
            <a:off x="5485664" y="2685152"/>
            <a:ext cx="10146" cy="258362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 100"/>
          <p:cNvGrpSpPr/>
          <p:nvPr/>
        </p:nvGrpSpPr>
        <p:grpSpPr>
          <a:xfrm>
            <a:off x="5556000" y="2710706"/>
            <a:ext cx="1907632" cy="1200329"/>
            <a:chOff x="8869558" y="2530481"/>
            <a:chExt cx="1907632" cy="1200329"/>
          </a:xfrm>
        </p:grpSpPr>
        <p:sp>
          <p:nvSpPr>
            <p:cNvPr id="98" name="文本框 97"/>
            <p:cNvSpPr txBox="1"/>
            <p:nvPr/>
          </p:nvSpPr>
          <p:spPr>
            <a:xfrm>
              <a:off x="9149821" y="2530481"/>
              <a:ext cx="162736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Symbol" charset="2"/>
                <a:buChar char="-"/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共识机制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  <a:p>
              <a:pPr marL="285750" indent="-285750">
                <a:buFont typeface="Symbol" charset="2"/>
                <a:buChar char="-"/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加密算法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  <a:p>
              <a:pPr marL="285750" indent="-285750">
                <a:buFont typeface="Symbol" charset="2"/>
                <a:buChar char="-"/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性能和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安全</a:t>
              </a:r>
            </a:p>
            <a:p>
              <a:pPr marL="285750" indent="-285750">
                <a:buFont typeface="Symbol" charset="2"/>
                <a:buChar char="-"/>
              </a:pP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生态创新</a:t>
              </a:r>
            </a:p>
          </p:txBody>
        </p:sp>
        <p:sp>
          <p:nvSpPr>
            <p:cNvPr id="100" name="三角形 99"/>
            <p:cNvSpPr/>
            <p:nvPr/>
          </p:nvSpPr>
          <p:spPr>
            <a:xfrm rot="5400000">
              <a:off x="8849458" y="2664174"/>
              <a:ext cx="291458" cy="25125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/>
            </a:p>
          </p:txBody>
        </p:sp>
      </p:grpSp>
      <p:grpSp>
        <p:nvGrpSpPr>
          <p:cNvPr id="103" name="组 102"/>
          <p:cNvGrpSpPr/>
          <p:nvPr/>
        </p:nvGrpSpPr>
        <p:grpSpPr>
          <a:xfrm>
            <a:off x="5556000" y="3204222"/>
            <a:ext cx="1920456" cy="646331"/>
            <a:chOff x="8869558" y="2530481"/>
            <a:chExt cx="1920456" cy="710965"/>
          </a:xfrm>
        </p:grpSpPr>
        <p:sp>
          <p:nvSpPr>
            <p:cNvPr id="104" name="文本框 103"/>
            <p:cNvSpPr txBox="1"/>
            <p:nvPr/>
          </p:nvSpPr>
          <p:spPr>
            <a:xfrm>
              <a:off x="9149821" y="2530481"/>
              <a:ext cx="1640193" cy="710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Symbol" charset="2"/>
                <a:buChar char="-"/>
              </a:pP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社区治理</a:t>
              </a:r>
            </a:p>
            <a:p>
              <a:pPr marL="285750" indent="-285750">
                <a:buFont typeface="Symbol" charset="2"/>
                <a:buChar char="-"/>
              </a:pP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Token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生态</a:t>
              </a:r>
            </a:p>
          </p:txBody>
        </p:sp>
        <p:sp>
          <p:nvSpPr>
            <p:cNvPr id="105" name="三角形 104"/>
            <p:cNvSpPr/>
            <p:nvPr/>
          </p:nvSpPr>
          <p:spPr>
            <a:xfrm rot="5400000">
              <a:off x="8849458" y="2664174"/>
              <a:ext cx="291458" cy="25125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/>
            </a:p>
          </p:txBody>
        </p:sp>
      </p:grpSp>
      <p:grpSp>
        <p:nvGrpSpPr>
          <p:cNvPr id="106" name="组 105"/>
          <p:cNvGrpSpPr/>
          <p:nvPr/>
        </p:nvGrpSpPr>
        <p:grpSpPr>
          <a:xfrm>
            <a:off x="5556000" y="3699226"/>
            <a:ext cx="2138464" cy="923330"/>
            <a:chOff x="8869558" y="2530481"/>
            <a:chExt cx="2138464" cy="1015663"/>
          </a:xfrm>
        </p:grpSpPr>
        <p:sp>
          <p:nvSpPr>
            <p:cNvPr id="107" name="文本框 106"/>
            <p:cNvSpPr txBox="1"/>
            <p:nvPr/>
          </p:nvSpPr>
          <p:spPr>
            <a:xfrm>
              <a:off x="9149821" y="2530481"/>
              <a:ext cx="185820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Symbol" charset="2"/>
                <a:buChar char="-"/>
              </a:pP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知名度</a:t>
              </a:r>
            </a:p>
            <a:p>
              <a:pPr marL="285750" indent="-285750">
                <a:buFont typeface="Symbol" charset="2"/>
                <a:buChar char="-"/>
              </a:pP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经验</a:t>
              </a:r>
            </a:p>
            <a:p>
              <a:pPr marL="285750" indent="-285750">
                <a:buFont typeface="Symbol" charset="2"/>
                <a:buChar char="-"/>
              </a:pP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技术开发能力</a:t>
              </a:r>
            </a:p>
          </p:txBody>
        </p:sp>
        <p:sp>
          <p:nvSpPr>
            <p:cNvPr id="108" name="三角形 107"/>
            <p:cNvSpPr/>
            <p:nvPr/>
          </p:nvSpPr>
          <p:spPr>
            <a:xfrm rot="5400000">
              <a:off x="8849458" y="2664174"/>
              <a:ext cx="291458" cy="25125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/>
            </a:p>
          </p:txBody>
        </p:sp>
      </p:grpSp>
      <p:grpSp>
        <p:nvGrpSpPr>
          <p:cNvPr id="112" name="组 111"/>
          <p:cNvGrpSpPr/>
          <p:nvPr/>
        </p:nvGrpSpPr>
        <p:grpSpPr>
          <a:xfrm>
            <a:off x="5556000" y="4194000"/>
            <a:ext cx="2689897" cy="1200329"/>
            <a:chOff x="8869558" y="2530481"/>
            <a:chExt cx="2689897" cy="1320362"/>
          </a:xfrm>
        </p:grpSpPr>
        <p:sp>
          <p:nvSpPr>
            <p:cNvPr id="113" name="文本框 112"/>
            <p:cNvSpPr txBox="1"/>
            <p:nvPr/>
          </p:nvSpPr>
          <p:spPr>
            <a:xfrm>
              <a:off x="9149821" y="2530481"/>
              <a:ext cx="2409634" cy="1320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Symbol" charset="2"/>
                <a:buChar char="-"/>
              </a:pPr>
              <a:r>
                <a:rPr lang="en-US" altLang="zh-CN" dirty="0" err="1" smtClean="0">
                  <a:solidFill>
                    <a:schemeClr val="bg1">
                      <a:lumMod val="95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Reddit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频道订阅量</a:t>
              </a:r>
            </a:p>
            <a:p>
              <a:pPr marL="285750" indent="-285750">
                <a:buFont typeface="Symbol" charset="2"/>
                <a:buChar char="-"/>
              </a:pP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Telegram</a:t>
              </a:r>
              <a:endParaRPr lang="zh-CN" altLang="en-US" dirty="0" smtClean="0">
                <a:solidFill>
                  <a:schemeClr val="bg1">
                    <a:lumMod val="9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  <a:p>
              <a:pPr marL="285750" indent="-285750">
                <a:buFont typeface="Symbol" charset="2"/>
                <a:buChar char="-"/>
              </a:pP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百度指数</a:t>
              </a:r>
            </a:p>
            <a:p>
              <a:pPr marL="285750" indent="-285750">
                <a:buFont typeface="Symbol" charset="2"/>
                <a:buChar char="-"/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用户数量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/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社群数量</a:t>
              </a:r>
            </a:p>
          </p:txBody>
        </p:sp>
        <p:sp>
          <p:nvSpPr>
            <p:cNvPr id="114" name="三角形 113"/>
            <p:cNvSpPr/>
            <p:nvPr/>
          </p:nvSpPr>
          <p:spPr>
            <a:xfrm rot="5400000">
              <a:off x="8849458" y="2664174"/>
              <a:ext cx="291458" cy="25125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/>
            </a:p>
          </p:txBody>
        </p:sp>
      </p:grpSp>
      <p:grpSp>
        <p:nvGrpSpPr>
          <p:cNvPr id="115" name="组 114"/>
          <p:cNvGrpSpPr/>
          <p:nvPr/>
        </p:nvGrpSpPr>
        <p:grpSpPr>
          <a:xfrm>
            <a:off x="5556000" y="4689224"/>
            <a:ext cx="3366364" cy="646331"/>
            <a:chOff x="8869558" y="2530481"/>
            <a:chExt cx="3366364" cy="710965"/>
          </a:xfrm>
        </p:grpSpPr>
        <p:sp>
          <p:nvSpPr>
            <p:cNvPr id="116" name="文本框 115"/>
            <p:cNvSpPr txBox="1"/>
            <p:nvPr/>
          </p:nvSpPr>
          <p:spPr>
            <a:xfrm>
              <a:off x="9149821" y="2530481"/>
              <a:ext cx="3086101" cy="710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Symbol" charset="2"/>
                <a:buChar char="-"/>
                <a:defRPr/>
              </a:pPr>
              <a:r>
                <a:rPr lang="en-US" altLang="zh-CN" dirty="0" err="1">
                  <a:solidFill>
                    <a:schemeClr val="bg1">
                      <a:lumMod val="95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Coinmarketcap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获取市值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  <a:p>
              <a:pPr marL="285750" indent="-285750">
                <a:buFont typeface="Symbol" charset="2"/>
                <a:buChar char="-"/>
                <a:defRPr/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未发币则根据募资情况</a:t>
              </a:r>
            </a:p>
          </p:txBody>
        </p:sp>
        <p:sp>
          <p:nvSpPr>
            <p:cNvPr id="117" name="三角形 116"/>
            <p:cNvSpPr/>
            <p:nvPr/>
          </p:nvSpPr>
          <p:spPr>
            <a:xfrm rot="5400000">
              <a:off x="8849458" y="2664174"/>
              <a:ext cx="291458" cy="25125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/>
            </a:p>
          </p:txBody>
        </p:sp>
      </p:grpSp>
      <p:sp>
        <p:nvSpPr>
          <p:cNvPr id="118" name="幻灯片编号占位符 1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uk-UA" smtClean="0"/>
              <a:t>5</a:t>
            </a:fld>
            <a:endParaRPr lang="uk-UA" dirty="0"/>
          </a:p>
        </p:txBody>
      </p:sp>
      <p:sp>
        <p:nvSpPr>
          <p:cNvPr id="31" name="文本框 30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056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1" grpId="0"/>
      <p:bldP spid="82" grpId="0"/>
      <p:bldP spid="83" grpId="0"/>
      <p:bldP spid="8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1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061937"/>
              </p:ext>
            </p:extLst>
          </p:nvPr>
        </p:nvGraphicFramePr>
        <p:xfrm>
          <a:off x="4341000" y="2079000"/>
          <a:ext cx="7335000" cy="34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/>
                <a:gridCol w="5715000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账本共识机制、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金融行业智能合约、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执行清结算、金融业务标准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治理机制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基于代币的信用贷款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基于代币的信用数据治理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朱晟卿等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Telegram</a:t>
                      </a:r>
                      <a:r>
                        <a:rPr lang="en-US" altLang="zh-CN" sz="1600" baseline="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150K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TW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Reddit </a:t>
                      </a:r>
                      <a:r>
                        <a:rPr lang="zh-CN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1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.3k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百度指数 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649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累计融资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3000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万美金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588539"/>
              </p:ext>
            </p:extLst>
          </p:nvPr>
        </p:nvGraphicFramePr>
        <p:xfrm>
          <a:off x="4386000" y="954002"/>
          <a:ext cx="7110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DCC</a:t>
                      </a:r>
                      <a:r>
                        <a:rPr lang="zh-CN" altLang="en-US" sz="2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分布式银行</a:t>
                      </a:r>
                      <a:r>
                        <a:rPr lang="en-US" altLang="zh-CN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                       </a:t>
                      </a:r>
                      <a:endParaRPr lang="zh-CN" altLang="en-US" sz="1800" b="1" dirty="0" smtClean="0">
                        <a:solidFill>
                          <a:schemeClr val="lt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8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应用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object 11">
            <a:hlinkClick r:id="rId3" action="ppaction://hlinksldjump"/>
          </p:cNvPr>
          <p:cNvSpPr txBox="1"/>
          <p:nvPr/>
        </p:nvSpPr>
        <p:spPr>
          <a:xfrm>
            <a:off x="381001" y="602871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03253" y="1960419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数字身份认证、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社交、物联网、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供应链溯源、游戏、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能源、预测、金融、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电商、社交媒体、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算力、版权等方向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的创新组织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84930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1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452942"/>
              </p:ext>
            </p:extLst>
          </p:nvPr>
        </p:nvGraphicFramePr>
        <p:xfrm>
          <a:off x="4341000" y="2079000"/>
          <a:ext cx="7335000" cy="28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/>
                <a:gridCol w="5715000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Symbol" charset="2"/>
                        <a:buNone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基于以太坊的智能合约实现的</a:t>
                      </a:r>
                      <a:r>
                        <a:rPr lang="en-US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DApp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治理机制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房产托管形成共享经济型资产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通过</a:t>
                      </a:r>
                      <a:r>
                        <a:rPr lang="en-US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airbng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、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booking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等平台获取经营收益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商业资产和会员用户的确权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吴友平等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Symbol" charset="2"/>
                        <a:buNone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Telegram</a:t>
                      </a:r>
                      <a:r>
                        <a:rPr lang="en-US" altLang="zh-CN" sz="1600" baseline="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32K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1</a:t>
                      </a:r>
                      <a:r>
                        <a:rPr lang="zh-CN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4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9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名，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0.82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亿美金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461161"/>
              </p:ext>
            </p:extLst>
          </p:nvPr>
        </p:nvGraphicFramePr>
        <p:xfrm>
          <a:off x="4386000" y="954002"/>
          <a:ext cx="7110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I-House Token</a:t>
                      </a:r>
                      <a:r>
                        <a:rPr lang="zh-CN" altLang="en-US" sz="2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全球不动产区块链云平台</a:t>
                      </a:r>
                      <a:r>
                        <a:rPr lang="en-US" altLang="zh-CN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                      </a:t>
                      </a:r>
                      <a:endParaRPr lang="zh-CN" altLang="en-US" sz="1800" b="1" dirty="0" smtClean="0">
                        <a:solidFill>
                          <a:schemeClr val="lt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8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应用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object 11">
            <a:hlinkClick r:id="rId3" action="ppaction://hlinksldjump"/>
          </p:cNvPr>
          <p:cNvSpPr txBox="1"/>
          <p:nvPr/>
        </p:nvSpPr>
        <p:spPr>
          <a:xfrm>
            <a:off x="381001" y="602871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93000" y="1908957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数字身份认证、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社交、物联网、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供应链溯源、游戏、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能源、预测、金融、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电商、社交媒体、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算力、版权等方向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的创新组织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237712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1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592370"/>
              </p:ext>
            </p:extLst>
          </p:nvPr>
        </p:nvGraphicFramePr>
        <p:xfrm>
          <a:off x="4341000" y="2079000"/>
          <a:ext cx="7335000" cy="313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/>
                <a:gridCol w="5715000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Symbol" charset="2"/>
                        <a:buNone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打造为体育生态</a:t>
                      </a:r>
                      <a:r>
                        <a:rPr lang="en-US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Dapp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开发的底层公链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114832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治理机制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用户通过贡献有价值的内容，获得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SOC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代币作为回报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贡献垃圾资讯等的惩罚机制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服务消费等各环节都设计公开透明的定价关系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体育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IP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资产交易平台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陈聪等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Symbol" charset="2"/>
                        <a:buNone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Telegram</a:t>
                      </a:r>
                      <a:r>
                        <a:rPr lang="en-US" altLang="zh-CN" sz="1600" baseline="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8K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1</a:t>
                      </a:r>
                      <a:r>
                        <a:rPr lang="zh-CN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0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0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名，</a:t>
                      </a:r>
                      <a:r>
                        <a:rPr lang="zh-CN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1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.3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亿美金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125421"/>
              </p:ext>
            </p:extLst>
          </p:nvPr>
        </p:nvGraphicFramePr>
        <p:xfrm>
          <a:off x="4386000" y="954002"/>
          <a:ext cx="71100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All Sports</a:t>
                      </a:r>
                      <a:r>
                        <a:rPr lang="zh-CN" altLang="en-US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中心化、全球化的体育产业链</a:t>
                      </a:r>
                      <a:r>
                        <a:rPr lang="en-US" altLang="zh-CN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                      </a:t>
                      </a:r>
                      <a:endParaRPr lang="zh-CN" altLang="en-US" sz="1800" b="1" dirty="0" smtClean="0">
                        <a:solidFill>
                          <a:schemeClr val="lt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8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应用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object 11">
            <a:hlinkClick r:id="rId3" action="ppaction://hlinksldjump"/>
          </p:cNvPr>
          <p:cNvSpPr txBox="1"/>
          <p:nvPr/>
        </p:nvSpPr>
        <p:spPr>
          <a:xfrm>
            <a:off x="381001" y="602871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8084" y="1860297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数字身份认证、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社交、物联网、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供应链溯源、游戏、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能源、预测、金融、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电商、社交媒体、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算力、版权等方向</a:t>
            </a: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的创新组织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366291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1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1">
            <a:hlinkClick r:id="rId3" action="ppaction://hlinksldjump"/>
          </p:cNvPr>
          <p:cNvSpPr txBox="1"/>
          <p:nvPr/>
        </p:nvSpPr>
        <p:spPr>
          <a:xfrm>
            <a:off x="381001" y="602871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486819"/>
              </p:ext>
            </p:extLst>
          </p:nvPr>
        </p:nvGraphicFramePr>
        <p:xfrm>
          <a:off x="4341000" y="2079000"/>
          <a:ext cx="7335000" cy="30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811"/>
                <a:gridCol w="5305189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Fabric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-主要是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IBM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贡献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Sawtooth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Lake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-主要是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Intel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贡献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Corda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-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R3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贡献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治理机制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遵循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Linux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基金会治理机制；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开源组织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Linux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基金会发起，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IBM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、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Intel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、摩根大通、三星、华为等全球领袖企业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；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非盈利组织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36180"/>
              </p:ext>
            </p:extLst>
          </p:nvPr>
        </p:nvGraphicFramePr>
        <p:xfrm>
          <a:off x="4386000" y="954002"/>
          <a:ext cx="7110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HyperLedger</a:t>
                      </a:r>
                      <a:r>
                        <a:rPr lang="zh-CN" altLang="en-US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超级账本</a:t>
                      </a:r>
                      <a:r>
                        <a:rPr lang="zh-CN" altLang="en-US" sz="2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区块链技术开源联盟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8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企业联盟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1146000" y="2034001"/>
            <a:ext cx="2430000" cy="91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联盟链、开源技术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等方向的创新组织</a:t>
            </a:r>
            <a:endParaRPr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210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1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013179"/>
              </p:ext>
            </p:extLst>
          </p:nvPr>
        </p:nvGraphicFramePr>
        <p:xfrm>
          <a:off x="4341000" y="2079000"/>
          <a:ext cx="7335000" cy="2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811"/>
                <a:gridCol w="5305189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贡献了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r>
                        <a:rPr lang="en-US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Corda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开源联盟链项目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治理机制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开源共享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企业联盟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7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0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多家家全球顶级金融公司联盟</a:t>
                      </a:r>
                      <a:endParaRPr lang="zh-TW" altLang="en-US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非盈利组织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863843"/>
              </p:ext>
            </p:extLst>
          </p:nvPr>
        </p:nvGraphicFramePr>
        <p:xfrm>
          <a:off x="4386000" y="954002"/>
          <a:ext cx="7110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R3</a:t>
                      </a:r>
                      <a:r>
                        <a:rPr lang="zh-CN" altLang="en-US" sz="2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金融领域区块链技术联盟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8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企业联盟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1146000" y="2034001"/>
            <a:ext cx="2430000" cy="91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联盟链、开源技术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等方向的创新组织</a:t>
            </a:r>
            <a:endParaRPr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8" name="object 11">
            <a:hlinkClick r:id="rId3" action="ppaction://hlinksldjump"/>
          </p:cNvPr>
          <p:cNvSpPr txBox="1"/>
          <p:nvPr/>
        </p:nvSpPr>
        <p:spPr>
          <a:xfrm>
            <a:off x="381001" y="602871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55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1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438041"/>
              </p:ext>
            </p:extLst>
          </p:nvPr>
        </p:nvGraphicFramePr>
        <p:xfrm>
          <a:off x="4341000" y="2079000"/>
          <a:ext cx="7335000" cy="256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811"/>
                <a:gridCol w="5305189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以太坊应用于企业领域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治理机制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共享成果和实践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企业联盟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摩根大通、微软、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Intel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等多家科技企业发起，有全球影响力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；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非盈利组织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54262"/>
              </p:ext>
            </p:extLst>
          </p:nvPr>
        </p:nvGraphicFramePr>
        <p:xfrm>
          <a:off x="4386000" y="954002"/>
          <a:ext cx="7110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EEA</a:t>
                      </a:r>
                      <a:r>
                        <a:rPr lang="zh-CN" altLang="en-US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企业以太坊联盟</a:t>
                      </a:r>
                      <a:r>
                        <a:rPr lang="zh-CN" altLang="en-US" sz="2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区块链技术开源联盟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8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企业联盟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1146000" y="2034001"/>
            <a:ext cx="2430000" cy="91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联盟链、开源技术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等方向的创新组织</a:t>
            </a:r>
            <a:endParaRPr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8" name="object 11">
            <a:hlinkClick r:id="rId3" action="ppaction://hlinksldjump"/>
          </p:cNvPr>
          <p:cNvSpPr txBox="1"/>
          <p:nvPr/>
        </p:nvSpPr>
        <p:spPr>
          <a:xfrm>
            <a:off x="381001" y="602871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55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1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254784"/>
              </p:ext>
            </p:extLst>
          </p:nvPr>
        </p:nvGraphicFramePr>
        <p:xfrm>
          <a:off x="4341000" y="2079000"/>
          <a:ext cx="7335000" cy="256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811"/>
                <a:gridCol w="5305189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与高校合作，在零知识证明和同态加密算方等方向上谋求突破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治理机制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共享成果的知识产权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Jeff </a:t>
                      </a:r>
                      <a:r>
                        <a:rPr lang="en-US" altLang="zh-CN" sz="1600" dirty="0" err="1" smtClean="0">
                          <a:latin typeface="华文楷体"/>
                          <a:ea typeface="华文楷体"/>
                          <a:cs typeface="华文楷体"/>
                        </a:rPr>
                        <a:t>Garzik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,</a:t>
                      </a:r>
                      <a:r>
                        <a:rPr lang="en-US" altLang="zh-CN" sz="1600" baseline="0" dirty="0" smtClean="0"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r>
                        <a:rPr lang="en-US" altLang="zh-CN" sz="1600" baseline="0" dirty="0" err="1" smtClean="0">
                          <a:latin typeface="华文楷体"/>
                          <a:ea typeface="华文楷体"/>
                          <a:cs typeface="华文楷体"/>
                        </a:rPr>
                        <a:t>Vitalik</a:t>
                      </a:r>
                      <a:r>
                        <a:rPr lang="en-US" altLang="zh-CN" sz="1600" baseline="0" dirty="0" smtClean="0"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r>
                        <a:rPr lang="en-US" altLang="zh-CN" sz="1600" baseline="0" dirty="0" err="1" smtClean="0">
                          <a:latin typeface="华文楷体"/>
                          <a:ea typeface="华文楷体"/>
                          <a:cs typeface="华文楷体"/>
                        </a:rPr>
                        <a:t>Buterin</a:t>
                      </a:r>
                      <a:r>
                        <a:rPr lang="zh-CN" altLang="en-US" sz="1600" baseline="0" dirty="0" smtClean="0">
                          <a:latin typeface="华文楷体"/>
                          <a:ea typeface="华文楷体"/>
                          <a:cs typeface="华文楷体"/>
                        </a:rPr>
                        <a:t>等作为顾问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万向、通联、股交所等国内公司参与</a:t>
                      </a:r>
                      <a:endParaRPr lang="zh-TW" altLang="en-US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非盈利组织</a:t>
                      </a:r>
                      <a:r>
                        <a:rPr lang="zh-TW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175072"/>
              </p:ext>
            </p:extLst>
          </p:nvPr>
        </p:nvGraphicFramePr>
        <p:xfrm>
          <a:off x="4386000" y="954002"/>
          <a:ext cx="7110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ChinaLedger</a:t>
                      </a:r>
                      <a:r>
                        <a:rPr lang="zh-CN" altLang="en-US" sz="24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联盟</a:t>
                      </a:r>
                      <a:r>
                        <a:rPr lang="zh-CN" altLang="en-US" sz="2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中国分布式总账基础协议联盟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8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企业联盟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1146000" y="2034001"/>
            <a:ext cx="2430000" cy="91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联盟链、开源技术</a:t>
            </a:r>
            <a:endParaRPr lang="en-US" altLang="zh-CN" sz="2000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等方向的创新组织</a:t>
            </a:r>
            <a:endParaRPr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0" name="object 11">
            <a:hlinkClick r:id="rId3" action="ppaction://hlinksldjump"/>
          </p:cNvPr>
          <p:cNvSpPr txBox="1"/>
          <p:nvPr/>
        </p:nvSpPr>
        <p:spPr>
          <a:xfrm>
            <a:off x="381001" y="602871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55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11001" y="2245044"/>
            <a:ext cx="12043068" cy="705678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Lantinghei SC Heavy" charset="-122"/>
                <a:ea typeface="Lantinghei SC Heavy" charset="-122"/>
                <a:cs typeface="Lantinghei SC Heavy" charset="-122"/>
              </a:rPr>
              <a:t>基础层</a:t>
            </a:r>
            <a:endParaRPr kumimoji="1" lang="zh-CN" altLang="en-US" sz="2400" b="1" dirty="0">
              <a:solidFill>
                <a:schemeClr val="bg1"/>
              </a:solidFill>
              <a:latin typeface="Lantinghei SC Heavy" charset="-122"/>
              <a:ea typeface="Lantinghei SC Heavy" charset="-122"/>
              <a:cs typeface="Lantinghei SC Heavy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001" y="3057759"/>
            <a:ext cx="765000" cy="104503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b="1" dirty="0" smtClean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货币</a:t>
            </a:r>
            <a:endParaRPr kumimoji="1" lang="zh-CN" altLang="en-US" sz="1600" b="1" dirty="0">
              <a:solidFill>
                <a:srgbClr val="0F253F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99496" y="3057759"/>
            <a:ext cx="765000" cy="30428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b="1" dirty="0" smtClean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公链</a:t>
            </a:r>
            <a:endParaRPr kumimoji="1" lang="zh-CN" altLang="en-US" sz="1600" b="1" dirty="0">
              <a:solidFill>
                <a:srgbClr val="0F253F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043459" y="3045267"/>
            <a:ext cx="765000" cy="2014146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b="1" dirty="0" smtClean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基础</a:t>
            </a:r>
          </a:p>
          <a:p>
            <a:pPr algn="ctr"/>
            <a:r>
              <a:rPr kumimoji="1" lang="zh-CN" altLang="en-US" sz="1600" b="1" dirty="0" smtClean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设施</a:t>
            </a:r>
            <a:endParaRPr kumimoji="1" lang="zh-CN" altLang="en-US" sz="1600" b="1" dirty="0">
              <a:solidFill>
                <a:srgbClr val="0F253F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34253" y="3055498"/>
            <a:ext cx="1661052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smtClean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BTC</a:t>
            </a:r>
            <a:endParaRPr kumimoji="1" lang="zh-CN" altLang="en-US" sz="1200" b="1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662435" y="3050719"/>
            <a:ext cx="2173565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数字货币领域的黄金</a:t>
            </a:r>
            <a:endParaRPr kumimoji="1" lang="zh-CN" altLang="en-US" sz="1200" b="1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713797" y="3055679"/>
            <a:ext cx="1035000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smtClean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ETH</a:t>
            </a:r>
            <a:endParaRPr kumimoji="1" lang="zh-CN" altLang="en-US" sz="1200" b="1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66" name="矩形 65">
            <a:hlinkClick r:id="rId3" action="ppaction://hlinksldjump"/>
          </p:cNvPr>
          <p:cNvSpPr/>
          <p:nvPr/>
        </p:nvSpPr>
        <p:spPr>
          <a:xfrm>
            <a:off x="5713797" y="3398958"/>
            <a:ext cx="1035000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smtClean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EOS</a:t>
            </a:r>
            <a:endParaRPr kumimoji="1" lang="zh-CN" altLang="en-US" sz="1200" b="1" dirty="0" smtClean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67" name="矩形 66">
            <a:hlinkClick r:id="rId4" action="ppaction://hlinksldjump"/>
          </p:cNvPr>
          <p:cNvSpPr/>
          <p:nvPr/>
        </p:nvSpPr>
        <p:spPr>
          <a:xfrm>
            <a:off x="5713797" y="3742237"/>
            <a:ext cx="1035000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Cardano</a:t>
            </a:r>
            <a:endParaRPr kumimoji="1" lang="zh-CN" altLang="en-US" sz="1200" b="1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68" name="矩形 67">
            <a:hlinkClick r:id="rId5" action="ppaction://hlinksldjump"/>
          </p:cNvPr>
          <p:cNvSpPr/>
          <p:nvPr/>
        </p:nvSpPr>
        <p:spPr>
          <a:xfrm>
            <a:off x="5713797" y="4085516"/>
            <a:ext cx="1035000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DFinity</a:t>
            </a:r>
            <a:endParaRPr kumimoji="1" lang="zh-CN" altLang="en-US" sz="1200" b="1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69" name="矩形 68">
            <a:hlinkClick r:id="rId6" action="ppaction://hlinksldjump"/>
          </p:cNvPr>
          <p:cNvSpPr/>
          <p:nvPr/>
        </p:nvSpPr>
        <p:spPr>
          <a:xfrm>
            <a:off x="5713797" y="4428795"/>
            <a:ext cx="1035000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Aeternity</a:t>
            </a:r>
            <a:endParaRPr kumimoji="1" lang="zh-CN" altLang="en-US" sz="1200" b="1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70" name="矩形 69">
            <a:hlinkClick r:id="rId7" action="ppaction://hlinksldjump"/>
          </p:cNvPr>
          <p:cNvSpPr/>
          <p:nvPr/>
        </p:nvSpPr>
        <p:spPr>
          <a:xfrm>
            <a:off x="5713797" y="4772074"/>
            <a:ext cx="1035000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Zilliqa</a:t>
            </a:r>
            <a:endParaRPr kumimoji="1" lang="zh-CN" altLang="en-US" sz="1200" b="1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71" name="矩形 70">
            <a:hlinkClick r:id="rId8" action="ppaction://hlinksldjump"/>
          </p:cNvPr>
          <p:cNvSpPr/>
          <p:nvPr/>
        </p:nvSpPr>
        <p:spPr>
          <a:xfrm>
            <a:off x="5713797" y="5115352"/>
            <a:ext cx="1035000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Ontology</a:t>
            </a:r>
            <a:endParaRPr kumimoji="1" lang="zh-CN" altLang="en-US" sz="1200" b="1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72" name="矩形 71">
            <a:hlinkClick r:id="rId9" action="ppaction://hlinksldjump"/>
          </p:cNvPr>
          <p:cNvSpPr/>
          <p:nvPr/>
        </p:nvSpPr>
        <p:spPr>
          <a:xfrm>
            <a:off x="5713797" y="5458631"/>
            <a:ext cx="1035000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NAS</a:t>
            </a:r>
            <a:endParaRPr kumimoji="1" lang="zh-CN" altLang="en-US" sz="1200" b="1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73" name="矩形 72">
            <a:hlinkClick r:id="rId10" action="ppaction://hlinksldjump"/>
          </p:cNvPr>
          <p:cNvSpPr/>
          <p:nvPr/>
        </p:nvSpPr>
        <p:spPr>
          <a:xfrm>
            <a:off x="5713797" y="5801907"/>
            <a:ext cx="1035000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 err="1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HashGraph</a:t>
            </a:r>
            <a:endParaRPr kumimoji="1" lang="zh-CN" altLang="en-US" sz="1050" b="1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11001" y="4187024"/>
            <a:ext cx="765000" cy="1418996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b="1" smtClean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企业</a:t>
            </a:r>
          </a:p>
          <a:p>
            <a:pPr algn="ctr"/>
            <a:r>
              <a:rPr kumimoji="1" lang="zh-CN" altLang="en-US" sz="1600" b="1" dirty="0" smtClean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联盟</a:t>
            </a:r>
            <a:endParaRPr kumimoji="1" lang="zh-CN" altLang="en-US" sz="1600" b="1" dirty="0">
              <a:solidFill>
                <a:srgbClr val="0F253F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9844252" y="3028991"/>
            <a:ext cx="600060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smtClean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RSK</a:t>
            </a:r>
            <a:endParaRPr kumimoji="1" lang="zh-CN" altLang="en-US" sz="1200" b="1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87" name="矩形 86">
            <a:hlinkClick r:id="rId11" action="ppaction://hlinksldjump"/>
          </p:cNvPr>
          <p:cNvSpPr/>
          <p:nvPr/>
        </p:nvSpPr>
        <p:spPr>
          <a:xfrm>
            <a:off x="9844252" y="3397967"/>
            <a:ext cx="915059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Polkadot</a:t>
            </a:r>
            <a:endParaRPr kumimoji="1" lang="zh-CN" altLang="en-US" sz="1200" b="1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88" name="矩形 87">
            <a:hlinkClick r:id="rId12" action="ppaction://hlinksldjump"/>
          </p:cNvPr>
          <p:cNvSpPr/>
          <p:nvPr/>
        </p:nvSpPr>
        <p:spPr>
          <a:xfrm>
            <a:off x="9854477" y="4097246"/>
            <a:ext cx="946560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LN</a:t>
            </a:r>
            <a:r>
              <a:rPr kumimoji="1" lang="zh-CN" altLang="en-US" sz="105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闪电网络</a:t>
            </a:r>
          </a:p>
        </p:txBody>
      </p:sp>
      <p:sp>
        <p:nvSpPr>
          <p:cNvPr id="89" name="矩形 88">
            <a:hlinkClick r:id="rId13" action="ppaction://hlinksldjump"/>
          </p:cNvPr>
          <p:cNvSpPr/>
          <p:nvPr/>
        </p:nvSpPr>
        <p:spPr>
          <a:xfrm>
            <a:off x="9854477" y="3746473"/>
            <a:ext cx="481285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smtClean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OX</a:t>
            </a:r>
            <a:endParaRPr kumimoji="1" lang="zh-CN" altLang="en-US" sz="1200" b="1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90" name="矩形 89">
            <a:hlinkClick r:id="rId14" action="ppaction://hlinksldjump"/>
          </p:cNvPr>
          <p:cNvSpPr/>
          <p:nvPr/>
        </p:nvSpPr>
        <p:spPr>
          <a:xfrm>
            <a:off x="9854477" y="4427515"/>
            <a:ext cx="1035000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IPFS</a:t>
            </a:r>
            <a:endParaRPr kumimoji="1" lang="zh-CN" altLang="en-US" sz="1200" b="1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3" name="矩形 52">
            <a:hlinkClick r:id="rId15" action="ppaction://hlinksldjump"/>
          </p:cNvPr>
          <p:cNvSpPr/>
          <p:nvPr/>
        </p:nvSpPr>
        <p:spPr>
          <a:xfrm>
            <a:off x="934253" y="3432731"/>
            <a:ext cx="1661052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 smtClean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Zcash</a:t>
            </a:r>
            <a:endParaRPr kumimoji="1" lang="zh-CN" altLang="en-US" sz="1200" b="1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662435" y="3438648"/>
            <a:ext cx="2173565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匿名数字货币 </a:t>
            </a:r>
          </a:p>
        </p:txBody>
      </p:sp>
      <p:sp>
        <p:nvSpPr>
          <p:cNvPr id="64" name="矩形 63">
            <a:hlinkClick r:id="rId16" action="ppaction://hlinksldjump"/>
          </p:cNvPr>
          <p:cNvSpPr/>
          <p:nvPr/>
        </p:nvSpPr>
        <p:spPr>
          <a:xfrm>
            <a:off x="934252" y="3809906"/>
            <a:ext cx="1661053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 smtClean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Decred</a:t>
            </a:r>
            <a:endParaRPr kumimoji="1" lang="zh-CN" altLang="en-US" sz="1200" b="1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662435" y="3809869"/>
            <a:ext cx="2173565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算法和共识创新的数字货币 </a:t>
            </a:r>
          </a:p>
        </p:txBody>
      </p:sp>
      <p:sp>
        <p:nvSpPr>
          <p:cNvPr id="75" name="矩形 74">
            <a:hlinkClick r:id="rId17" action="ppaction://hlinksldjump"/>
          </p:cNvPr>
          <p:cNvSpPr/>
          <p:nvPr/>
        </p:nvSpPr>
        <p:spPr>
          <a:xfrm>
            <a:off x="923061" y="4187023"/>
            <a:ext cx="1893186" cy="2916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HyperLedger</a:t>
            </a:r>
            <a:r>
              <a:rPr kumimoji="1" lang="zh-CN" altLang="en-US" sz="12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超级账本</a:t>
            </a:r>
          </a:p>
        </p:txBody>
      </p:sp>
      <p:sp>
        <p:nvSpPr>
          <p:cNvPr id="93" name="矩形 92"/>
          <p:cNvSpPr/>
          <p:nvPr/>
        </p:nvSpPr>
        <p:spPr>
          <a:xfrm>
            <a:off x="2889810" y="4185704"/>
            <a:ext cx="1941431" cy="2916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区块链技术开源联盟</a:t>
            </a:r>
          </a:p>
        </p:txBody>
      </p:sp>
      <p:sp>
        <p:nvSpPr>
          <p:cNvPr id="79" name="矩形 78">
            <a:hlinkClick r:id="rId18" action="ppaction://hlinksldjump"/>
          </p:cNvPr>
          <p:cNvSpPr/>
          <p:nvPr/>
        </p:nvSpPr>
        <p:spPr>
          <a:xfrm>
            <a:off x="923060" y="4562821"/>
            <a:ext cx="1893187" cy="2916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smtClean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R3</a:t>
            </a:r>
            <a:endParaRPr kumimoji="1" lang="zh-CN" altLang="en-US" sz="1200" b="1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889810" y="4562821"/>
            <a:ext cx="1941431" cy="2916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金融领域区块链技术联盟</a:t>
            </a:r>
          </a:p>
        </p:txBody>
      </p:sp>
      <p:sp>
        <p:nvSpPr>
          <p:cNvPr id="77" name="矩形 76">
            <a:hlinkClick r:id="rId19" action="ppaction://hlinksldjump"/>
          </p:cNvPr>
          <p:cNvSpPr/>
          <p:nvPr/>
        </p:nvSpPr>
        <p:spPr>
          <a:xfrm>
            <a:off x="923060" y="4938619"/>
            <a:ext cx="1893187" cy="2916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EEA</a:t>
            </a:r>
            <a:r>
              <a:rPr kumimoji="1" lang="zh-CN" altLang="en-US" sz="12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企业以太坊联盟</a:t>
            </a:r>
          </a:p>
        </p:txBody>
      </p:sp>
      <p:sp>
        <p:nvSpPr>
          <p:cNvPr id="96" name="矩形 95"/>
          <p:cNvSpPr/>
          <p:nvPr/>
        </p:nvSpPr>
        <p:spPr>
          <a:xfrm>
            <a:off x="2889810" y="4939938"/>
            <a:ext cx="1941431" cy="2916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区块链技术开源联盟</a:t>
            </a:r>
          </a:p>
        </p:txBody>
      </p:sp>
      <p:sp>
        <p:nvSpPr>
          <p:cNvPr id="78" name="矩形 77">
            <a:hlinkClick r:id="rId20" action="ppaction://hlinksldjump"/>
          </p:cNvPr>
          <p:cNvSpPr/>
          <p:nvPr/>
        </p:nvSpPr>
        <p:spPr>
          <a:xfrm>
            <a:off x="923060" y="5314419"/>
            <a:ext cx="1893187" cy="2916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ChinaLedger</a:t>
            </a:r>
            <a:r>
              <a:rPr kumimoji="1" lang="zh-CN" altLang="en-US" sz="12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联盟</a:t>
            </a:r>
          </a:p>
        </p:txBody>
      </p:sp>
      <p:sp>
        <p:nvSpPr>
          <p:cNvPr id="97" name="矩形 96"/>
          <p:cNvSpPr/>
          <p:nvPr/>
        </p:nvSpPr>
        <p:spPr>
          <a:xfrm>
            <a:off x="2889810" y="5317055"/>
            <a:ext cx="1941431" cy="2916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中国分布式总账基础协议联盟</a:t>
            </a:r>
            <a:endParaRPr kumimoji="1" lang="zh-CN" altLang="en-US" sz="1000" b="1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793927" y="3055341"/>
            <a:ext cx="2173565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去中心化应用平台</a:t>
            </a:r>
            <a:endParaRPr kumimoji="1" lang="zh-CN" altLang="en-US" sz="1200" b="1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793927" y="3398662"/>
            <a:ext cx="2173565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商用</a:t>
            </a:r>
            <a:r>
              <a:rPr kumimoji="1" lang="zh-CN" altLang="en-US" sz="12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级区块链</a:t>
            </a:r>
            <a:r>
              <a:rPr kumimoji="1" lang="en-US" altLang="zh-CN" sz="12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OS  </a:t>
            </a:r>
            <a:endParaRPr kumimoji="1" lang="zh-CN" altLang="en-US" sz="1200" b="1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793927" y="3741983"/>
            <a:ext cx="2173565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学术研究为导向</a:t>
            </a:r>
            <a:r>
              <a:rPr kumimoji="1" lang="zh-CN" altLang="en-US" sz="1200" b="1" dirty="0" smtClean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的开发平台</a:t>
            </a:r>
            <a:endParaRPr kumimoji="1" lang="zh-CN" altLang="en-US" sz="1200" b="1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6793927" y="4085304"/>
            <a:ext cx="2173565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无限扩容的区块链虚拟机 </a:t>
            </a:r>
          </a:p>
        </p:txBody>
      </p:sp>
      <p:sp>
        <p:nvSpPr>
          <p:cNvPr id="118" name="矩形 117"/>
          <p:cNvSpPr/>
          <p:nvPr/>
        </p:nvSpPr>
        <p:spPr>
          <a:xfrm>
            <a:off x="6793927" y="4428625"/>
            <a:ext cx="2173565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可拓展的智能合约</a:t>
            </a:r>
          </a:p>
        </p:txBody>
      </p:sp>
      <p:sp>
        <p:nvSpPr>
          <p:cNvPr id="119" name="矩形 118"/>
          <p:cNvSpPr/>
          <p:nvPr/>
        </p:nvSpPr>
        <p:spPr>
          <a:xfrm>
            <a:off x="6793927" y="4771946"/>
            <a:ext cx="2173565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下一代可扩展高</a:t>
            </a:r>
            <a:r>
              <a:rPr kumimoji="1" lang="zh-CN" altLang="en-US" sz="1200" b="1" dirty="0" smtClean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吞吐量平台</a:t>
            </a:r>
            <a:endParaRPr kumimoji="1" lang="zh-CN" altLang="en-US" sz="1200" b="1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793927" y="5115267"/>
            <a:ext cx="2173565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融合分布式信任的下一代公链</a:t>
            </a:r>
            <a:endParaRPr kumimoji="1" lang="zh-CN" altLang="en-US" sz="1200" b="1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793926" y="5458588"/>
            <a:ext cx="2173565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自进化的底层公链</a:t>
            </a:r>
          </a:p>
        </p:txBody>
      </p:sp>
      <p:sp>
        <p:nvSpPr>
          <p:cNvPr id="122" name="矩形 121"/>
          <p:cNvSpPr/>
          <p:nvPr/>
        </p:nvSpPr>
        <p:spPr>
          <a:xfrm>
            <a:off x="6793926" y="5801906"/>
            <a:ext cx="2173565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全新的分布式</a:t>
            </a:r>
            <a:r>
              <a:rPr kumimoji="1" lang="zh-CN" altLang="en-US" sz="1200" b="1" dirty="0" smtClean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账本 协议</a:t>
            </a:r>
            <a:endParaRPr kumimoji="1" lang="zh-CN" altLang="en-US" sz="1200" b="1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8" name="幻灯片编号占位符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uk-UA" smtClean="0"/>
              <a:t>6</a:t>
            </a:fld>
            <a:endParaRPr lang="uk-UA" dirty="0"/>
          </a:p>
        </p:txBody>
      </p:sp>
      <p:sp>
        <p:nvSpPr>
          <p:cNvPr id="123" name="矩形 122"/>
          <p:cNvSpPr/>
          <p:nvPr/>
        </p:nvSpPr>
        <p:spPr>
          <a:xfrm>
            <a:off x="10488578" y="3045267"/>
            <a:ext cx="1587829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比特币上的智能合约侧链</a:t>
            </a:r>
          </a:p>
        </p:txBody>
      </p:sp>
      <p:sp>
        <p:nvSpPr>
          <p:cNvPr id="124" name="矩形 123"/>
          <p:cNvSpPr/>
          <p:nvPr/>
        </p:nvSpPr>
        <p:spPr>
          <a:xfrm>
            <a:off x="10801679" y="3397967"/>
            <a:ext cx="1274728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跨链</a:t>
            </a:r>
          </a:p>
        </p:txBody>
      </p:sp>
      <p:sp>
        <p:nvSpPr>
          <p:cNvPr id="125" name="矩形 124"/>
          <p:cNvSpPr/>
          <p:nvPr/>
        </p:nvSpPr>
        <p:spPr>
          <a:xfrm>
            <a:off x="10388355" y="3741983"/>
            <a:ext cx="1688052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去中心化交易协议</a:t>
            </a:r>
          </a:p>
        </p:txBody>
      </p:sp>
      <p:sp>
        <p:nvSpPr>
          <p:cNvPr id="126" name="矩形 125"/>
          <p:cNvSpPr/>
          <p:nvPr/>
        </p:nvSpPr>
        <p:spPr>
          <a:xfrm>
            <a:off x="10852398" y="4097246"/>
            <a:ext cx="1224009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b="1" dirty="0" smtClean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海量</a:t>
            </a:r>
            <a:r>
              <a:rPr kumimoji="1" lang="zh-CN" altLang="en-US" sz="10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实时支付协议</a:t>
            </a:r>
          </a:p>
        </p:txBody>
      </p:sp>
      <p:sp>
        <p:nvSpPr>
          <p:cNvPr id="127" name="矩形 126"/>
          <p:cNvSpPr/>
          <p:nvPr/>
        </p:nvSpPr>
        <p:spPr>
          <a:xfrm>
            <a:off x="10983704" y="4477304"/>
            <a:ext cx="1208295" cy="24313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b="1" dirty="0" smtClean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超</a:t>
            </a:r>
            <a:r>
              <a:rPr kumimoji="1" lang="zh-CN" altLang="en-US" sz="10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媒体分布式</a:t>
            </a:r>
            <a:r>
              <a:rPr kumimoji="1" lang="zh-CN" altLang="en-US" sz="1000" b="1" dirty="0" smtClean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存储</a:t>
            </a:r>
            <a:endParaRPr kumimoji="1" lang="zh-CN" altLang="en-US" sz="1000" b="1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090142" y="1560272"/>
            <a:ext cx="5197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>
                    <a:lumMod val="85000"/>
                  </a:schemeClr>
                </a:solidFill>
                <a:latin typeface="Lantinghei SC Heavy" charset="-122"/>
                <a:ea typeface="Lantinghei SC Heavy" charset="-122"/>
                <a:cs typeface="Lantinghei SC Heavy" charset="-122"/>
              </a:rPr>
              <a:t>2018</a:t>
            </a:r>
            <a:r>
              <a:rPr kumimoji="1" lang="zh-CN" altLang="en-US" sz="3200" b="1" dirty="0">
                <a:solidFill>
                  <a:schemeClr val="bg1">
                    <a:lumMod val="85000"/>
                  </a:schemeClr>
                </a:solidFill>
                <a:latin typeface="Lantinghei SC Heavy" charset="-122"/>
                <a:ea typeface="Lantinghei SC Heavy" charset="-122"/>
                <a:cs typeface="Lantinghei SC Heavy" charset="-122"/>
              </a:rPr>
              <a:t>全球区块链</a:t>
            </a:r>
            <a:r>
              <a:rPr kumimoji="1" lang="zh-CN" altLang="en-US" sz="3200" b="1" dirty="0" smtClean="0">
                <a:solidFill>
                  <a:schemeClr val="bg1">
                    <a:lumMod val="85000"/>
                  </a:schemeClr>
                </a:solidFill>
                <a:latin typeface="Lantinghei SC Heavy" charset="-122"/>
                <a:ea typeface="Lantinghei SC Heavy" charset="-122"/>
                <a:cs typeface="Lantinghei SC Heavy" charset="-122"/>
              </a:rPr>
              <a:t>创新</a:t>
            </a:r>
            <a:r>
              <a:rPr kumimoji="1" lang="en-US" altLang="zh-CN" sz="3200" b="1" dirty="0" smtClean="0">
                <a:solidFill>
                  <a:schemeClr val="bg1">
                    <a:lumMod val="85000"/>
                  </a:schemeClr>
                </a:solidFill>
                <a:latin typeface="Lantinghei SC Heavy" charset="-122"/>
                <a:ea typeface="Lantinghei SC Heavy" charset="-122"/>
                <a:cs typeface="Lantinghei SC Heavy" charset="-122"/>
              </a:rPr>
              <a:t>50</a:t>
            </a:r>
            <a:r>
              <a:rPr kumimoji="1" lang="zh-CN" altLang="en-US" sz="3200" b="1" dirty="0">
                <a:solidFill>
                  <a:schemeClr val="bg1">
                    <a:lumMod val="85000"/>
                  </a:schemeClr>
                </a:solidFill>
                <a:latin typeface="Lantinghei SC Heavy" charset="-122"/>
                <a:ea typeface="Lantinghei SC Heavy" charset="-122"/>
                <a:cs typeface="Lantinghei SC Heavy" charset="-122"/>
              </a:rPr>
              <a:t>强</a:t>
            </a:r>
          </a:p>
        </p:txBody>
      </p:sp>
    </p:spTree>
    <p:extLst>
      <p:ext uri="{BB962C8B-B14F-4D97-AF65-F5344CB8AC3E}">
        <p14:creationId xmlns:p14="http://schemas.microsoft.com/office/powerpoint/2010/main" val="140748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591712" y="2245044"/>
            <a:ext cx="11041887" cy="705678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Lantinghei SC Heavy" charset="-122"/>
                <a:ea typeface="Lantinghei SC Heavy" charset="-122"/>
                <a:cs typeface="Lantinghei SC Heavy" charset="-122"/>
              </a:rPr>
              <a:t>应用层</a:t>
            </a:r>
            <a:endParaRPr kumimoji="1" lang="zh-CN" altLang="en-US" sz="2400" b="1" dirty="0">
              <a:solidFill>
                <a:schemeClr val="bg1"/>
              </a:solidFill>
              <a:latin typeface="Lantinghei SC Heavy" charset="-122"/>
              <a:ea typeface="Lantinghei SC Heavy" charset="-122"/>
              <a:cs typeface="Lantinghei SC Heavy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91712" y="3044165"/>
            <a:ext cx="1080000" cy="29291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身份认证</a:t>
            </a:r>
          </a:p>
        </p:txBody>
      </p:sp>
      <p:sp>
        <p:nvSpPr>
          <p:cNvPr id="66" name="矩形 65"/>
          <p:cNvSpPr/>
          <p:nvPr/>
        </p:nvSpPr>
        <p:spPr>
          <a:xfrm>
            <a:off x="591712" y="3387444"/>
            <a:ext cx="1080000" cy="29291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社交通讯</a:t>
            </a:r>
          </a:p>
        </p:txBody>
      </p:sp>
      <p:sp>
        <p:nvSpPr>
          <p:cNvPr id="67" name="矩形 66"/>
          <p:cNvSpPr/>
          <p:nvPr/>
        </p:nvSpPr>
        <p:spPr>
          <a:xfrm>
            <a:off x="591712" y="3730723"/>
            <a:ext cx="1080000" cy="29291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物联网</a:t>
            </a:r>
            <a:endParaRPr kumimoji="1" lang="zh-CN" altLang="en-US" sz="1200" b="1" dirty="0">
              <a:solidFill>
                <a:srgbClr val="0F253F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91712" y="4074002"/>
            <a:ext cx="1080000" cy="29291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能源</a:t>
            </a:r>
          </a:p>
        </p:txBody>
      </p:sp>
      <p:sp>
        <p:nvSpPr>
          <p:cNvPr id="69" name="矩形 68"/>
          <p:cNvSpPr/>
          <p:nvPr/>
        </p:nvSpPr>
        <p:spPr>
          <a:xfrm>
            <a:off x="591712" y="4417281"/>
            <a:ext cx="1080000" cy="29291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游戏</a:t>
            </a:r>
          </a:p>
        </p:txBody>
      </p:sp>
      <p:sp>
        <p:nvSpPr>
          <p:cNvPr id="70" name="矩形 69"/>
          <p:cNvSpPr/>
          <p:nvPr/>
        </p:nvSpPr>
        <p:spPr>
          <a:xfrm>
            <a:off x="591712" y="4760560"/>
            <a:ext cx="1080000" cy="29291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供应链溯源</a:t>
            </a:r>
          </a:p>
        </p:txBody>
      </p:sp>
      <p:sp>
        <p:nvSpPr>
          <p:cNvPr id="71" name="矩形 70"/>
          <p:cNvSpPr/>
          <p:nvPr/>
        </p:nvSpPr>
        <p:spPr>
          <a:xfrm>
            <a:off x="591712" y="5103838"/>
            <a:ext cx="1080000" cy="29291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预测</a:t>
            </a:r>
          </a:p>
        </p:txBody>
      </p:sp>
      <p:sp>
        <p:nvSpPr>
          <p:cNvPr id="72" name="矩形 71"/>
          <p:cNvSpPr/>
          <p:nvPr/>
        </p:nvSpPr>
        <p:spPr>
          <a:xfrm>
            <a:off x="591712" y="5447117"/>
            <a:ext cx="1080000" cy="29291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社交媒体</a:t>
            </a:r>
            <a:endParaRPr kumimoji="1" lang="zh-CN" altLang="en-US" sz="1200" b="1" dirty="0">
              <a:solidFill>
                <a:srgbClr val="0F253F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91712" y="5790393"/>
            <a:ext cx="1080000" cy="29291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版权</a:t>
            </a:r>
            <a:endParaRPr kumimoji="1" lang="zh-CN" altLang="en-US" sz="1200" b="1" dirty="0">
              <a:solidFill>
                <a:srgbClr val="0F253F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6" name="矩形 45">
            <a:hlinkClick r:id="rId3" action="ppaction://hlinksldjump"/>
          </p:cNvPr>
          <p:cNvSpPr/>
          <p:nvPr/>
        </p:nvSpPr>
        <p:spPr>
          <a:xfrm>
            <a:off x="1746947" y="3043547"/>
            <a:ext cx="1634765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latin typeface="Lantinghei SC Demibold" charset="-122"/>
                <a:ea typeface="Lantinghei SC Demibold" charset="-122"/>
                <a:cs typeface="Lantinghei SC Demibold" charset="-122"/>
              </a:rPr>
              <a:t>Civic</a:t>
            </a:r>
            <a:endParaRPr lang="zh-CN" altLang="en-US" sz="1200" b="1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uk-UA" smtClean="0"/>
              <a:t>7</a:t>
            </a:fld>
            <a:endParaRPr lang="uk-UA" dirty="0"/>
          </a:p>
        </p:txBody>
      </p:sp>
      <p:sp>
        <p:nvSpPr>
          <p:cNvPr id="48" name="矩形 47"/>
          <p:cNvSpPr/>
          <p:nvPr/>
        </p:nvSpPr>
        <p:spPr>
          <a:xfrm>
            <a:off x="3455988" y="3050198"/>
            <a:ext cx="2603589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latin typeface="Lantinghei SC Demibold" charset="-122"/>
                <a:ea typeface="Lantinghei SC Demibold" charset="-122"/>
                <a:cs typeface="Lantinghei SC Demibold" charset="-122"/>
              </a:rPr>
              <a:t>个人数字身份安全管家</a:t>
            </a:r>
            <a:endParaRPr lang="zh-CN" altLang="en-US" sz="1200" b="1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9" name="矩形 48">
            <a:hlinkClick r:id="rId4" action="ppaction://hlinksldjump"/>
          </p:cNvPr>
          <p:cNvSpPr/>
          <p:nvPr/>
        </p:nvSpPr>
        <p:spPr>
          <a:xfrm>
            <a:off x="1746947" y="3386900"/>
            <a:ext cx="1633804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Status</a:t>
            </a:r>
            <a:endParaRPr lang="zh-CN" altLang="en-US" sz="1200" b="1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0" name="矩形 49">
            <a:hlinkClick r:id="rId5" action="ppaction://hlinksldjump"/>
          </p:cNvPr>
          <p:cNvSpPr/>
          <p:nvPr/>
        </p:nvSpPr>
        <p:spPr>
          <a:xfrm>
            <a:off x="1746947" y="3730259"/>
            <a:ext cx="1634763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latin typeface="Lantinghei SC Demibold" charset="-122"/>
                <a:ea typeface="Lantinghei SC Demibold" charset="-122"/>
                <a:cs typeface="Lantinghei SC Demibold" charset="-122"/>
              </a:rPr>
              <a:t>IOTA</a:t>
            </a:r>
            <a:endParaRPr lang="zh-CN" altLang="en-US" sz="1200" b="1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1" name="矩形 50">
            <a:hlinkClick r:id="rId6" action="ppaction://hlinksldjump"/>
          </p:cNvPr>
          <p:cNvSpPr/>
          <p:nvPr/>
        </p:nvSpPr>
        <p:spPr>
          <a:xfrm>
            <a:off x="1746947" y="4073615"/>
            <a:ext cx="1634765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latin typeface="Lantinghei SC Demibold" charset="-122"/>
                <a:ea typeface="Lantinghei SC Demibold" charset="-122"/>
                <a:cs typeface="Lantinghei SC Demibold" charset="-122"/>
              </a:rPr>
              <a:t>POWER LEDGER</a:t>
            </a:r>
            <a:endParaRPr lang="zh-CN" altLang="en-US" sz="1200" b="1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2" name="矩形 51">
            <a:hlinkClick r:id="rId7" action="ppaction://hlinksldjump"/>
          </p:cNvPr>
          <p:cNvSpPr/>
          <p:nvPr/>
        </p:nvSpPr>
        <p:spPr>
          <a:xfrm>
            <a:off x="1746947" y="4416971"/>
            <a:ext cx="1634765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DECENTRALAND</a:t>
            </a:r>
            <a:endParaRPr lang="zh-CN" altLang="en-US" sz="1200" b="1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4" name="矩形 53">
            <a:hlinkClick r:id="rId8" action="ppaction://hlinksldjump"/>
          </p:cNvPr>
          <p:cNvSpPr/>
          <p:nvPr/>
        </p:nvSpPr>
        <p:spPr>
          <a:xfrm>
            <a:off x="1746947" y="4760327"/>
            <a:ext cx="1634765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VECHAIN</a:t>
            </a:r>
            <a:r>
              <a:rPr lang="zh-CN" altLang="en-US" sz="12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唯链</a:t>
            </a:r>
          </a:p>
        </p:txBody>
      </p:sp>
      <p:sp>
        <p:nvSpPr>
          <p:cNvPr id="55" name="矩形 54">
            <a:hlinkClick r:id="rId9" action="ppaction://hlinksldjump"/>
          </p:cNvPr>
          <p:cNvSpPr/>
          <p:nvPr/>
        </p:nvSpPr>
        <p:spPr>
          <a:xfrm>
            <a:off x="1746947" y="5103683"/>
            <a:ext cx="1634765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latin typeface="Lantinghei SC Demibold" charset="-122"/>
                <a:ea typeface="Lantinghei SC Demibold" charset="-122"/>
                <a:cs typeface="Lantinghei SC Demibold" charset="-122"/>
              </a:rPr>
              <a:t>Wicc</a:t>
            </a:r>
            <a:endParaRPr lang="zh-CN" altLang="en-US" sz="1200" b="1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6" name="矩形 55">
            <a:hlinkClick r:id="rId10" action="ppaction://hlinksldjump"/>
          </p:cNvPr>
          <p:cNvSpPr/>
          <p:nvPr/>
        </p:nvSpPr>
        <p:spPr>
          <a:xfrm>
            <a:off x="1746947" y="5447039"/>
            <a:ext cx="1634765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latin typeface="Lantinghei SC Demibold" charset="-122"/>
                <a:ea typeface="Lantinghei SC Demibold" charset="-122"/>
                <a:cs typeface="Lantinghei SC Demibold" charset="-122"/>
              </a:rPr>
              <a:t>Yoyow</a:t>
            </a:r>
            <a:endParaRPr lang="zh-CN" altLang="en-US" sz="1200" b="1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7" name="矩形 56">
            <a:hlinkClick r:id="rId11" action="ppaction://hlinksldjump"/>
          </p:cNvPr>
          <p:cNvSpPr/>
          <p:nvPr/>
        </p:nvSpPr>
        <p:spPr>
          <a:xfrm>
            <a:off x="1746947" y="5790392"/>
            <a:ext cx="1634765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INK</a:t>
            </a:r>
            <a:endParaRPr lang="zh-CN" altLang="en-US" sz="1200" b="1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455988" y="3391212"/>
            <a:ext cx="2603589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latin typeface="Lantinghei SC Demibold" charset="-122"/>
                <a:ea typeface="Lantinghei SC Demibold" charset="-122"/>
                <a:cs typeface="Lantinghei SC Demibold" charset="-122"/>
              </a:rPr>
              <a:t>去中心化的社交通讯平台</a:t>
            </a:r>
            <a:endParaRPr lang="zh-CN" altLang="en-US" sz="1200" b="1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6136712" y="3044165"/>
            <a:ext cx="1080000" cy="29291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电商</a:t>
            </a:r>
          </a:p>
        </p:txBody>
      </p:sp>
      <p:sp>
        <p:nvSpPr>
          <p:cNvPr id="107" name="矩形 106"/>
          <p:cNvSpPr/>
          <p:nvPr/>
        </p:nvSpPr>
        <p:spPr>
          <a:xfrm>
            <a:off x="6136712" y="3387444"/>
            <a:ext cx="1080000" cy="29291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内容平台</a:t>
            </a:r>
          </a:p>
        </p:txBody>
      </p:sp>
      <p:sp>
        <p:nvSpPr>
          <p:cNvPr id="108" name="矩形 107"/>
          <p:cNvSpPr/>
          <p:nvPr/>
        </p:nvSpPr>
        <p:spPr>
          <a:xfrm>
            <a:off x="6136712" y="3730723"/>
            <a:ext cx="1080000" cy="29291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互联网流量</a:t>
            </a:r>
            <a:endParaRPr lang="zh-CN" altLang="en-US" sz="1200" b="1" dirty="0">
              <a:solidFill>
                <a:srgbClr val="0F253F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136712" y="4074002"/>
            <a:ext cx="1080000" cy="29291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流媒体</a:t>
            </a:r>
          </a:p>
        </p:txBody>
      </p:sp>
      <p:sp>
        <p:nvSpPr>
          <p:cNvPr id="110" name="矩形 109"/>
          <p:cNvSpPr/>
          <p:nvPr/>
        </p:nvSpPr>
        <p:spPr>
          <a:xfrm>
            <a:off x="6136712" y="4417281"/>
            <a:ext cx="1080000" cy="29291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大数据</a:t>
            </a:r>
          </a:p>
        </p:txBody>
      </p:sp>
      <p:sp>
        <p:nvSpPr>
          <p:cNvPr id="111" name="矩形 110"/>
          <p:cNvSpPr/>
          <p:nvPr/>
        </p:nvSpPr>
        <p:spPr>
          <a:xfrm>
            <a:off x="6136712" y="4760560"/>
            <a:ext cx="1080000" cy="29291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AI</a:t>
            </a:r>
            <a:endParaRPr lang="zh-CN" altLang="en-US" sz="1200" b="1" dirty="0">
              <a:solidFill>
                <a:srgbClr val="0F253F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6136712" y="5103838"/>
            <a:ext cx="1080000" cy="29291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金融</a:t>
            </a:r>
          </a:p>
        </p:txBody>
      </p:sp>
      <p:sp>
        <p:nvSpPr>
          <p:cNvPr id="113" name="矩形 112"/>
          <p:cNvSpPr/>
          <p:nvPr/>
        </p:nvSpPr>
        <p:spPr>
          <a:xfrm>
            <a:off x="6136712" y="5447117"/>
            <a:ext cx="1080000" cy="29291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不动产</a:t>
            </a:r>
          </a:p>
        </p:txBody>
      </p:sp>
      <p:sp>
        <p:nvSpPr>
          <p:cNvPr id="114" name="矩形 113"/>
          <p:cNvSpPr/>
          <p:nvPr/>
        </p:nvSpPr>
        <p:spPr>
          <a:xfrm>
            <a:off x="6136712" y="5790393"/>
            <a:ext cx="1080000" cy="29291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体育</a:t>
            </a:r>
            <a:endParaRPr kumimoji="1" lang="zh-CN" altLang="en-US" sz="1200" b="1" dirty="0">
              <a:solidFill>
                <a:srgbClr val="0F253F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15" name="矩形 114">
            <a:hlinkClick r:id="rId12" action="ppaction://hlinksldjump"/>
          </p:cNvPr>
          <p:cNvSpPr/>
          <p:nvPr/>
        </p:nvSpPr>
        <p:spPr>
          <a:xfrm>
            <a:off x="7291947" y="3043547"/>
            <a:ext cx="1634765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latin typeface="Lantinghei SC Demibold" charset="-122"/>
                <a:ea typeface="Lantinghei SC Demibold" charset="-122"/>
                <a:cs typeface="Lantinghei SC Demibold" charset="-122"/>
              </a:rPr>
              <a:t>CyberMiles</a:t>
            </a:r>
            <a:endParaRPr lang="zh-CN" altLang="en-US" sz="1200" b="1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16" name="矩形 115">
            <a:hlinkClick r:id="rId13" action="ppaction://hlinksldjump"/>
          </p:cNvPr>
          <p:cNvSpPr/>
          <p:nvPr/>
        </p:nvSpPr>
        <p:spPr>
          <a:xfrm>
            <a:off x="7291947" y="3386900"/>
            <a:ext cx="1633804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latin typeface="Lantinghei SC Demibold" charset="-122"/>
                <a:ea typeface="Lantinghei SC Demibold" charset="-122"/>
                <a:cs typeface="Lantinghei SC Demibold" charset="-122"/>
              </a:rPr>
              <a:t>ContentBox</a:t>
            </a:r>
            <a:endParaRPr lang="zh-CN" altLang="en-US" sz="1200" b="1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17" name="矩形 116">
            <a:hlinkClick r:id="rId14" action="ppaction://hlinksldjump"/>
          </p:cNvPr>
          <p:cNvSpPr/>
          <p:nvPr/>
        </p:nvSpPr>
        <p:spPr>
          <a:xfrm>
            <a:off x="7291947" y="3730259"/>
            <a:ext cx="1634763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latin typeface="Lantinghei SC Demibold" charset="-122"/>
                <a:ea typeface="Lantinghei SC Demibold" charset="-122"/>
                <a:cs typeface="Lantinghei SC Demibold" charset="-122"/>
              </a:rPr>
              <a:t>Merculet</a:t>
            </a:r>
            <a:endParaRPr lang="zh-CN" altLang="en-US" sz="1200" b="1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18" name="矩形 117">
            <a:hlinkClick r:id="rId15" action="ppaction://hlinksldjump"/>
          </p:cNvPr>
          <p:cNvSpPr/>
          <p:nvPr/>
        </p:nvSpPr>
        <p:spPr>
          <a:xfrm>
            <a:off x="7291947" y="4073615"/>
            <a:ext cx="1634765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Theta</a:t>
            </a:r>
            <a:endParaRPr lang="zh-CN" altLang="en-US" sz="1200" b="1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19" name="矩形 118">
            <a:hlinkClick r:id="rId16" action="ppaction://hlinksldjump"/>
          </p:cNvPr>
          <p:cNvSpPr/>
          <p:nvPr/>
        </p:nvSpPr>
        <p:spPr>
          <a:xfrm>
            <a:off x="7291947" y="4416971"/>
            <a:ext cx="1634765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DATA</a:t>
            </a:r>
            <a:endParaRPr lang="zh-CN" altLang="en-US" sz="1200" b="1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20" name="矩形 119">
            <a:hlinkClick r:id="rId17" action="ppaction://hlinksldjump"/>
          </p:cNvPr>
          <p:cNvSpPr/>
          <p:nvPr/>
        </p:nvSpPr>
        <p:spPr>
          <a:xfrm>
            <a:off x="7291947" y="4760327"/>
            <a:ext cx="1634765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latin typeface="Lantinghei SC Demibold" charset="-122"/>
                <a:ea typeface="Lantinghei SC Demibold" charset="-122"/>
                <a:cs typeface="Lantinghei SC Demibold" charset="-122"/>
              </a:rPr>
              <a:t>SingularityNET</a:t>
            </a:r>
            <a:endParaRPr lang="zh-CN" altLang="en-US" sz="1200" b="1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21" name="矩形 120">
            <a:hlinkClick r:id="rId18" action="ppaction://hlinksldjump"/>
          </p:cNvPr>
          <p:cNvSpPr/>
          <p:nvPr/>
        </p:nvSpPr>
        <p:spPr>
          <a:xfrm>
            <a:off x="7291947" y="5103683"/>
            <a:ext cx="1634765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DCC</a:t>
            </a:r>
            <a:endParaRPr lang="zh-CN" altLang="en-US" sz="1200" b="1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22" name="矩形 121">
            <a:hlinkClick r:id="rId19" action="ppaction://hlinksldjump"/>
          </p:cNvPr>
          <p:cNvSpPr/>
          <p:nvPr/>
        </p:nvSpPr>
        <p:spPr>
          <a:xfrm>
            <a:off x="7291947" y="5447039"/>
            <a:ext cx="1634765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I-House Token</a:t>
            </a:r>
            <a:endParaRPr lang="zh-CN" altLang="en-US" sz="1200" b="1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23" name="矩形 122">
            <a:hlinkClick r:id="rId20" action="ppaction://hlinksldjump"/>
          </p:cNvPr>
          <p:cNvSpPr/>
          <p:nvPr/>
        </p:nvSpPr>
        <p:spPr>
          <a:xfrm>
            <a:off x="7291947" y="5790392"/>
            <a:ext cx="1634765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All Sports</a:t>
            </a:r>
            <a:endParaRPr lang="zh-CN" altLang="en-US" sz="1200" b="1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3455987" y="3732116"/>
            <a:ext cx="2603589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下一代物联网账本</a:t>
            </a:r>
          </a:p>
        </p:txBody>
      </p:sp>
      <p:sp>
        <p:nvSpPr>
          <p:cNvPr id="125" name="矩形 124"/>
          <p:cNvSpPr/>
          <p:nvPr/>
        </p:nvSpPr>
        <p:spPr>
          <a:xfrm>
            <a:off x="3455987" y="4073615"/>
            <a:ext cx="2603589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可再生能源</a:t>
            </a:r>
            <a:r>
              <a:rPr lang="en-US" altLang="zh-CN" sz="12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P2P</a:t>
            </a:r>
            <a:r>
              <a:rPr lang="zh-CN" altLang="en-US" sz="12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交易网络</a:t>
            </a:r>
          </a:p>
        </p:txBody>
      </p:sp>
      <p:sp>
        <p:nvSpPr>
          <p:cNvPr id="126" name="矩形 125"/>
          <p:cNvSpPr/>
          <p:nvPr/>
        </p:nvSpPr>
        <p:spPr>
          <a:xfrm>
            <a:off x="3455987" y="4416971"/>
            <a:ext cx="2603589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基于以太坊的</a:t>
            </a:r>
            <a:r>
              <a:rPr lang="en-US" altLang="zh-CN" sz="12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VR</a:t>
            </a:r>
            <a:r>
              <a:rPr lang="zh-CN" altLang="en-US" sz="12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游戏平台</a:t>
            </a:r>
          </a:p>
        </p:txBody>
      </p:sp>
      <p:sp>
        <p:nvSpPr>
          <p:cNvPr id="127" name="矩形 126"/>
          <p:cNvSpPr/>
          <p:nvPr/>
        </p:nvSpPr>
        <p:spPr>
          <a:xfrm>
            <a:off x="3455986" y="4760326"/>
            <a:ext cx="2603589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区块链商品和信息平台</a:t>
            </a:r>
          </a:p>
        </p:txBody>
      </p:sp>
      <p:sp>
        <p:nvSpPr>
          <p:cNvPr id="128" name="矩形 127"/>
          <p:cNvSpPr/>
          <p:nvPr/>
        </p:nvSpPr>
        <p:spPr>
          <a:xfrm>
            <a:off x="3463274" y="5103682"/>
            <a:ext cx="2603589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区块链预测平台</a:t>
            </a:r>
          </a:p>
        </p:txBody>
      </p:sp>
      <p:sp>
        <p:nvSpPr>
          <p:cNvPr id="129" name="矩形 128"/>
          <p:cNvSpPr/>
          <p:nvPr/>
        </p:nvSpPr>
        <p:spPr>
          <a:xfrm>
            <a:off x="3463274" y="5447039"/>
            <a:ext cx="2603589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基于区块链的内容生产领域平台</a:t>
            </a:r>
          </a:p>
        </p:txBody>
      </p:sp>
      <p:sp>
        <p:nvSpPr>
          <p:cNvPr id="130" name="矩形 129"/>
          <p:cNvSpPr/>
          <p:nvPr/>
        </p:nvSpPr>
        <p:spPr>
          <a:xfrm>
            <a:off x="3463274" y="5790391"/>
            <a:ext cx="2603589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文化产业</a:t>
            </a:r>
            <a:r>
              <a:rPr lang="en-US" altLang="zh-CN" sz="9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IP</a:t>
            </a:r>
            <a:r>
              <a:rPr lang="zh-CN" altLang="en-US" sz="9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确权和交易的去中心化生态平台</a:t>
            </a:r>
          </a:p>
        </p:txBody>
      </p:sp>
      <p:sp>
        <p:nvSpPr>
          <p:cNvPr id="131" name="矩形 130"/>
          <p:cNvSpPr/>
          <p:nvPr/>
        </p:nvSpPr>
        <p:spPr>
          <a:xfrm>
            <a:off x="9001947" y="3050198"/>
            <a:ext cx="2636552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电子商务市场标准化的区块链底层平台</a:t>
            </a:r>
          </a:p>
        </p:txBody>
      </p:sp>
      <p:sp>
        <p:nvSpPr>
          <p:cNvPr id="132" name="矩形 131"/>
          <p:cNvSpPr/>
          <p:nvPr/>
        </p:nvSpPr>
        <p:spPr>
          <a:xfrm>
            <a:off x="9001947" y="3386899"/>
            <a:ext cx="2636552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区块链数字内容平台</a:t>
            </a:r>
          </a:p>
        </p:txBody>
      </p:sp>
      <p:sp>
        <p:nvSpPr>
          <p:cNvPr id="133" name="矩形 132"/>
          <p:cNvSpPr/>
          <p:nvPr/>
        </p:nvSpPr>
        <p:spPr>
          <a:xfrm>
            <a:off x="9001947" y="3730258"/>
            <a:ext cx="2636552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注意力经济和首席增长官</a:t>
            </a:r>
          </a:p>
        </p:txBody>
      </p:sp>
      <p:sp>
        <p:nvSpPr>
          <p:cNvPr id="134" name="矩形 133"/>
          <p:cNvSpPr/>
          <p:nvPr/>
        </p:nvSpPr>
        <p:spPr>
          <a:xfrm>
            <a:off x="9001947" y="4069159"/>
            <a:ext cx="2636552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去中心化的流媒体网络</a:t>
            </a:r>
          </a:p>
        </p:txBody>
      </p:sp>
      <p:sp>
        <p:nvSpPr>
          <p:cNvPr id="135" name="矩形 134"/>
          <p:cNvSpPr/>
          <p:nvPr/>
        </p:nvSpPr>
        <p:spPr>
          <a:xfrm>
            <a:off x="9001947" y="4413990"/>
            <a:ext cx="2636552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去中心化的</a:t>
            </a:r>
            <a:r>
              <a:rPr lang="en-US" altLang="zh-CN" sz="12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AI</a:t>
            </a:r>
            <a:r>
              <a:rPr lang="zh-CN" altLang="en-US" sz="12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驱动的可信数据联盟</a:t>
            </a:r>
          </a:p>
        </p:txBody>
      </p:sp>
      <p:sp>
        <p:nvSpPr>
          <p:cNvPr id="136" name="矩形 135"/>
          <p:cNvSpPr/>
          <p:nvPr/>
        </p:nvSpPr>
        <p:spPr>
          <a:xfrm>
            <a:off x="9001947" y="4761486"/>
            <a:ext cx="2636552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全球去中心化的</a:t>
            </a:r>
            <a:r>
              <a:rPr lang="en-US" altLang="zh-CN" sz="12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AI</a:t>
            </a:r>
            <a:r>
              <a:rPr lang="zh-CN" altLang="en-US" sz="12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网络</a:t>
            </a:r>
          </a:p>
        </p:txBody>
      </p:sp>
      <p:sp>
        <p:nvSpPr>
          <p:cNvPr id="137" name="矩形 136"/>
          <p:cNvSpPr/>
          <p:nvPr/>
        </p:nvSpPr>
        <p:spPr>
          <a:xfrm>
            <a:off x="9001947" y="5106716"/>
            <a:ext cx="2636552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分布式银行</a:t>
            </a:r>
          </a:p>
        </p:txBody>
      </p:sp>
      <p:sp>
        <p:nvSpPr>
          <p:cNvPr id="138" name="矩形 137"/>
          <p:cNvSpPr/>
          <p:nvPr/>
        </p:nvSpPr>
        <p:spPr>
          <a:xfrm>
            <a:off x="9001947" y="5447117"/>
            <a:ext cx="2636552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全球不动产区块链云平台 </a:t>
            </a:r>
          </a:p>
        </p:txBody>
      </p:sp>
      <p:sp>
        <p:nvSpPr>
          <p:cNvPr id="139" name="矩形 138"/>
          <p:cNvSpPr/>
          <p:nvPr/>
        </p:nvSpPr>
        <p:spPr>
          <a:xfrm>
            <a:off x="9001947" y="5790429"/>
            <a:ext cx="2636552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中心化、全球化的体育产业链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090142" y="1560272"/>
            <a:ext cx="5197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>
                    <a:lumMod val="85000"/>
                  </a:schemeClr>
                </a:solidFill>
                <a:latin typeface="Lantinghei SC Heavy" charset="-122"/>
                <a:ea typeface="Lantinghei SC Heavy" charset="-122"/>
                <a:cs typeface="Lantinghei SC Heavy" charset="-122"/>
              </a:rPr>
              <a:t>2018</a:t>
            </a:r>
            <a:r>
              <a:rPr kumimoji="1" lang="zh-CN" altLang="en-US" sz="3200" b="1" dirty="0">
                <a:solidFill>
                  <a:schemeClr val="bg1">
                    <a:lumMod val="85000"/>
                  </a:schemeClr>
                </a:solidFill>
                <a:latin typeface="Lantinghei SC Heavy" charset="-122"/>
                <a:ea typeface="Lantinghei SC Heavy" charset="-122"/>
                <a:cs typeface="Lantinghei SC Heavy" charset="-122"/>
              </a:rPr>
              <a:t>全球区块链</a:t>
            </a:r>
            <a:r>
              <a:rPr kumimoji="1" lang="zh-CN" altLang="en-US" sz="3200" b="1" dirty="0" smtClean="0">
                <a:solidFill>
                  <a:schemeClr val="bg1">
                    <a:lumMod val="85000"/>
                  </a:schemeClr>
                </a:solidFill>
                <a:latin typeface="Lantinghei SC Heavy" charset="-122"/>
                <a:ea typeface="Lantinghei SC Heavy" charset="-122"/>
                <a:cs typeface="Lantinghei SC Heavy" charset="-122"/>
              </a:rPr>
              <a:t>创新</a:t>
            </a:r>
            <a:r>
              <a:rPr kumimoji="1" lang="en-US" altLang="zh-CN" sz="3200" b="1" dirty="0" smtClean="0">
                <a:solidFill>
                  <a:schemeClr val="bg1">
                    <a:lumMod val="85000"/>
                  </a:schemeClr>
                </a:solidFill>
                <a:latin typeface="Lantinghei SC Heavy" charset="-122"/>
                <a:ea typeface="Lantinghei SC Heavy" charset="-122"/>
                <a:cs typeface="Lantinghei SC Heavy" charset="-122"/>
              </a:rPr>
              <a:t>50</a:t>
            </a:r>
            <a:r>
              <a:rPr kumimoji="1" lang="zh-CN" altLang="en-US" sz="3200" b="1" dirty="0">
                <a:solidFill>
                  <a:schemeClr val="bg1">
                    <a:lumMod val="85000"/>
                  </a:schemeClr>
                </a:solidFill>
                <a:latin typeface="Lantinghei SC Heavy" charset="-122"/>
                <a:ea typeface="Lantinghei SC Heavy" charset="-122"/>
                <a:cs typeface="Lantinghei SC Heavy" charset="-122"/>
              </a:rPr>
              <a:t>强</a:t>
            </a:r>
          </a:p>
        </p:txBody>
      </p:sp>
    </p:spTree>
    <p:extLst>
      <p:ext uri="{BB962C8B-B14F-4D97-AF65-F5344CB8AC3E}">
        <p14:creationId xmlns:p14="http://schemas.microsoft.com/office/powerpoint/2010/main" val="121879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496170" y="2245044"/>
            <a:ext cx="9225000" cy="705678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Lantinghei SC Heavy" charset="-122"/>
                <a:ea typeface="Lantinghei SC Heavy" charset="-122"/>
                <a:cs typeface="Lantinghei SC Heavy" charset="-122"/>
              </a:rPr>
              <a:t>生态层</a:t>
            </a:r>
            <a:endParaRPr kumimoji="1" lang="zh-CN" altLang="en-US" sz="2400" b="1" dirty="0">
              <a:solidFill>
                <a:schemeClr val="bg1"/>
              </a:solidFill>
              <a:latin typeface="Lantinghei SC Heavy" charset="-122"/>
              <a:ea typeface="Lantinghei SC Heavy" charset="-122"/>
              <a:cs typeface="Lantinghei SC Heavy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96169" y="3029525"/>
            <a:ext cx="765000" cy="14122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b="1" dirty="0" smtClean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交易所</a:t>
            </a:r>
            <a:endParaRPr kumimoji="1" lang="zh-CN" altLang="en-US" sz="1600" b="1" dirty="0">
              <a:solidFill>
                <a:srgbClr val="0F253F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39443" y="3014491"/>
            <a:ext cx="765000" cy="106006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b="1" smtClean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钱包</a:t>
            </a:r>
          </a:p>
        </p:txBody>
      </p:sp>
      <p:sp>
        <p:nvSpPr>
          <p:cNvPr id="35" name="矩形 34"/>
          <p:cNvSpPr/>
          <p:nvPr/>
        </p:nvSpPr>
        <p:spPr>
          <a:xfrm>
            <a:off x="6349980" y="4157471"/>
            <a:ext cx="754463" cy="69582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b="1" dirty="0" smtClean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安全</a:t>
            </a:r>
            <a:endParaRPr kumimoji="1" lang="zh-CN" altLang="en-US" sz="1600" b="1" dirty="0">
              <a:solidFill>
                <a:srgbClr val="0F253F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37" name="矩形 36">
            <a:hlinkClick r:id="rId3" action="ppaction://hlinksldjump"/>
          </p:cNvPr>
          <p:cNvSpPr/>
          <p:nvPr/>
        </p:nvSpPr>
        <p:spPr>
          <a:xfrm>
            <a:off x="2347984" y="3027264"/>
            <a:ext cx="1661052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币安</a:t>
            </a:r>
          </a:p>
        </p:txBody>
      </p:sp>
      <p:sp>
        <p:nvSpPr>
          <p:cNvPr id="38" name="矩形 37"/>
          <p:cNvSpPr/>
          <p:nvPr/>
        </p:nvSpPr>
        <p:spPr>
          <a:xfrm>
            <a:off x="4079847" y="3025559"/>
            <a:ext cx="2173565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领先的数字资产交易平台</a:t>
            </a:r>
            <a:endParaRPr kumimoji="1" lang="zh-CN" altLang="en-US" sz="1200" b="1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65" name="矩形 64">
            <a:hlinkClick r:id="rId4" action="ppaction://hlinksldjump"/>
          </p:cNvPr>
          <p:cNvSpPr/>
          <p:nvPr/>
        </p:nvSpPr>
        <p:spPr>
          <a:xfrm>
            <a:off x="7193079" y="3018206"/>
            <a:ext cx="1035000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ImToken</a:t>
            </a:r>
            <a:endParaRPr kumimoji="1" lang="zh-CN" altLang="en-US" sz="1200" b="1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66" name="矩形 65">
            <a:hlinkClick r:id="rId5" action="ppaction://hlinksldjump"/>
          </p:cNvPr>
          <p:cNvSpPr/>
          <p:nvPr/>
        </p:nvSpPr>
        <p:spPr>
          <a:xfrm>
            <a:off x="7193079" y="3406319"/>
            <a:ext cx="1035000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Bitpie</a:t>
            </a:r>
            <a:endParaRPr kumimoji="1" lang="zh-CN" altLang="en-US" sz="1200" b="1" dirty="0" smtClean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67" name="矩形 66">
            <a:hlinkClick r:id="rId6" action="ppaction://hlinksldjump"/>
          </p:cNvPr>
          <p:cNvSpPr/>
          <p:nvPr/>
        </p:nvSpPr>
        <p:spPr>
          <a:xfrm>
            <a:off x="7193079" y="3794432"/>
            <a:ext cx="1035000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Ledger</a:t>
            </a:r>
            <a:endParaRPr kumimoji="1" lang="zh-CN" altLang="en-US" sz="1200" b="1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496169" y="4533632"/>
            <a:ext cx="765000" cy="66604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b="1" smtClean="0">
                <a:solidFill>
                  <a:srgbClr val="0F253F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矿业</a:t>
            </a:r>
            <a:endParaRPr kumimoji="1" lang="zh-CN" altLang="en-US" sz="1600" b="1" dirty="0">
              <a:solidFill>
                <a:srgbClr val="0F253F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80" name="矩形 79">
            <a:hlinkClick r:id="rId7" action="ppaction://hlinksldjump"/>
          </p:cNvPr>
          <p:cNvSpPr/>
          <p:nvPr/>
        </p:nvSpPr>
        <p:spPr>
          <a:xfrm>
            <a:off x="7193079" y="4182545"/>
            <a:ext cx="1035000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白帽汇</a:t>
            </a:r>
          </a:p>
        </p:txBody>
      </p:sp>
      <p:sp>
        <p:nvSpPr>
          <p:cNvPr id="89" name="矩形 88">
            <a:hlinkClick r:id="rId8" action="ppaction://hlinksldjump"/>
          </p:cNvPr>
          <p:cNvSpPr/>
          <p:nvPr/>
        </p:nvSpPr>
        <p:spPr>
          <a:xfrm>
            <a:off x="7193079" y="4560371"/>
            <a:ext cx="1035000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慢雾科技</a:t>
            </a:r>
          </a:p>
        </p:txBody>
      </p:sp>
      <p:sp>
        <p:nvSpPr>
          <p:cNvPr id="53" name="矩形 52">
            <a:hlinkClick r:id="rId9" action="ppaction://hlinksldjump"/>
          </p:cNvPr>
          <p:cNvSpPr/>
          <p:nvPr/>
        </p:nvSpPr>
        <p:spPr>
          <a:xfrm>
            <a:off x="2347984" y="3404497"/>
            <a:ext cx="1661052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Okex</a:t>
            </a:r>
            <a:endParaRPr kumimoji="1" lang="zh-CN" altLang="en-US" sz="1200" b="1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4079846" y="3403170"/>
            <a:ext cx="2173565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领先的数字资产交易平台</a:t>
            </a:r>
            <a:endParaRPr kumimoji="1" lang="zh-CN" altLang="en-US" sz="1200" b="1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64" name="矩形 63">
            <a:hlinkClick r:id="rId10" action="ppaction://hlinksldjump"/>
          </p:cNvPr>
          <p:cNvSpPr/>
          <p:nvPr/>
        </p:nvSpPr>
        <p:spPr>
          <a:xfrm>
            <a:off x="2347983" y="3781672"/>
            <a:ext cx="1661053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火币</a:t>
            </a:r>
          </a:p>
        </p:txBody>
      </p:sp>
      <p:sp>
        <p:nvSpPr>
          <p:cNvPr id="92" name="矩形 91"/>
          <p:cNvSpPr/>
          <p:nvPr/>
        </p:nvSpPr>
        <p:spPr>
          <a:xfrm>
            <a:off x="4077242" y="3781636"/>
            <a:ext cx="2173565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领先的数字资产交易平台</a:t>
            </a:r>
            <a:endParaRPr kumimoji="1" lang="zh-CN" altLang="en-US" sz="1200" b="1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75" name="矩形 74">
            <a:hlinkClick r:id="rId11" action="ppaction://hlinksldjump"/>
          </p:cNvPr>
          <p:cNvSpPr/>
          <p:nvPr/>
        </p:nvSpPr>
        <p:spPr>
          <a:xfrm>
            <a:off x="2347985" y="4158789"/>
            <a:ext cx="1661051" cy="2916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Bitfinex</a:t>
            </a:r>
            <a:endParaRPr kumimoji="1" lang="zh-CN" altLang="en-US" sz="1200" b="1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077242" y="4154659"/>
            <a:ext cx="2173565" cy="29916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领先的数字资产交易平台</a:t>
            </a:r>
            <a:endParaRPr kumimoji="1" lang="zh-CN" altLang="en-US" sz="1100" b="1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79" name="矩形 78">
            <a:hlinkClick r:id="rId12" action="ppaction://hlinksldjump"/>
          </p:cNvPr>
          <p:cNvSpPr/>
          <p:nvPr/>
        </p:nvSpPr>
        <p:spPr>
          <a:xfrm>
            <a:off x="2347253" y="4527003"/>
            <a:ext cx="1661783" cy="288692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比特大陆</a:t>
            </a:r>
          </a:p>
        </p:txBody>
      </p:sp>
      <p:sp>
        <p:nvSpPr>
          <p:cNvPr id="95" name="矩形 94"/>
          <p:cNvSpPr/>
          <p:nvPr/>
        </p:nvSpPr>
        <p:spPr>
          <a:xfrm>
            <a:off x="4077243" y="4526343"/>
            <a:ext cx="2166222" cy="290011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全球最大的</a:t>
            </a:r>
            <a:r>
              <a:rPr kumimoji="1" lang="en-US" altLang="zh-CN" sz="11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ASIC</a:t>
            </a:r>
            <a:r>
              <a:rPr kumimoji="1" lang="zh-CN" altLang="en-US" sz="11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矿机生产商</a:t>
            </a:r>
          </a:p>
        </p:txBody>
      </p:sp>
      <p:sp>
        <p:nvSpPr>
          <p:cNvPr id="77" name="矩形 76">
            <a:hlinkClick r:id="rId13" action="ppaction://hlinksldjump"/>
          </p:cNvPr>
          <p:cNvSpPr/>
          <p:nvPr/>
        </p:nvSpPr>
        <p:spPr>
          <a:xfrm>
            <a:off x="2347984" y="4902801"/>
            <a:ext cx="1661052" cy="299846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嘉楠耘智</a:t>
            </a:r>
          </a:p>
        </p:txBody>
      </p:sp>
      <p:sp>
        <p:nvSpPr>
          <p:cNvPr id="96" name="矩形 95"/>
          <p:cNvSpPr/>
          <p:nvPr/>
        </p:nvSpPr>
        <p:spPr>
          <a:xfrm>
            <a:off x="4069899" y="4906754"/>
            <a:ext cx="2173565" cy="29292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全球领先的</a:t>
            </a:r>
            <a:r>
              <a:rPr kumimoji="1" lang="en-US" altLang="zh-CN" sz="12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ASIC</a:t>
            </a:r>
            <a:r>
              <a:rPr kumimoji="1" lang="zh-CN" altLang="en-US" sz="12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矿机生产商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uk-UA" smtClean="0"/>
              <a:t>8</a:t>
            </a:fld>
            <a:endParaRPr lang="uk-UA" dirty="0"/>
          </a:p>
        </p:txBody>
      </p:sp>
      <p:sp>
        <p:nvSpPr>
          <p:cNvPr id="46" name="矩形 45"/>
          <p:cNvSpPr/>
          <p:nvPr/>
        </p:nvSpPr>
        <p:spPr>
          <a:xfrm>
            <a:off x="8323877" y="3018206"/>
            <a:ext cx="2394000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投资属性的钱包</a:t>
            </a:r>
            <a:r>
              <a:rPr kumimoji="1" lang="en-US" altLang="zh-CN" sz="12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App</a:t>
            </a:r>
            <a:endParaRPr kumimoji="1" lang="zh-CN" altLang="en-US" sz="1200" b="1" dirty="0">
              <a:solidFill>
                <a:schemeClr val="bg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323877" y="3406583"/>
            <a:ext cx="2394000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安全方便的管理和交易多种资产</a:t>
            </a:r>
          </a:p>
        </p:txBody>
      </p:sp>
      <p:sp>
        <p:nvSpPr>
          <p:cNvPr id="48" name="矩形 47"/>
          <p:cNvSpPr/>
          <p:nvPr/>
        </p:nvSpPr>
        <p:spPr>
          <a:xfrm>
            <a:off x="8323877" y="3794960"/>
            <a:ext cx="2394000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硬件钱包</a:t>
            </a:r>
          </a:p>
        </p:txBody>
      </p:sp>
      <p:sp>
        <p:nvSpPr>
          <p:cNvPr id="49" name="矩形 48"/>
          <p:cNvSpPr/>
          <p:nvPr/>
        </p:nvSpPr>
        <p:spPr>
          <a:xfrm>
            <a:off x="8323877" y="4183337"/>
            <a:ext cx="2394000" cy="2929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安全大数据</a:t>
            </a:r>
            <a:r>
              <a:rPr kumimoji="1" lang="en-US" altLang="zh-CN" sz="12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+</a:t>
            </a:r>
            <a:r>
              <a:rPr kumimoji="1" lang="zh-CN" altLang="en-US" sz="12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区块链安全</a:t>
            </a:r>
          </a:p>
        </p:txBody>
      </p:sp>
      <p:sp>
        <p:nvSpPr>
          <p:cNvPr id="51" name="矩形 50"/>
          <p:cNvSpPr/>
          <p:nvPr/>
        </p:nvSpPr>
        <p:spPr>
          <a:xfrm>
            <a:off x="8323877" y="4561690"/>
            <a:ext cx="2394000" cy="2916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区块链生态安全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090142" y="1560272"/>
            <a:ext cx="5197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>
                    <a:lumMod val="85000"/>
                  </a:schemeClr>
                </a:solidFill>
                <a:latin typeface="Lantinghei SC Heavy" charset="-122"/>
                <a:ea typeface="Lantinghei SC Heavy" charset="-122"/>
                <a:cs typeface="Lantinghei SC Heavy" charset="-122"/>
              </a:rPr>
              <a:t>2018</a:t>
            </a:r>
            <a:r>
              <a:rPr kumimoji="1" lang="zh-CN" altLang="en-US" sz="3200" b="1" dirty="0">
                <a:solidFill>
                  <a:schemeClr val="bg1">
                    <a:lumMod val="85000"/>
                  </a:schemeClr>
                </a:solidFill>
                <a:latin typeface="Lantinghei SC Heavy" charset="-122"/>
                <a:ea typeface="Lantinghei SC Heavy" charset="-122"/>
                <a:cs typeface="Lantinghei SC Heavy" charset="-122"/>
              </a:rPr>
              <a:t>全球区块链</a:t>
            </a:r>
            <a:r>
              <a:rPr kumimoji="1" lang="zh-CN" altLang="en-US" sz="3200" b="1" dirty="0" smtClean="0">
                <a:solidFill>
                  <a:schemeClr val="bg1">
                    <a:lumMod val="85000"/>
                  </a:schemeClr>
                </a:solidFill>
                <a:latin typeface="Lantinghei SC Heavy" charset="-122"/>
                <a:ea typeface="Lantinghei SC Heavy" charset="-122"/>
                <a:cs typeface="Lantinghei SC Heavy" charset="-122"/>
              </a:rPr>
              <a:t>创新</a:t>
            </a:r>
            <a:r>
              <a:rPr kumimoji="1" lang="en-US" altLang="zh-CN" sz="3200" b="1" dirty="0" smtClean="0">
                <a:solidFill>
                  <a:schemeClr val="bg1">
                    <a:lumMod val="85000"/>
                  </a:schemeClr>
                </a:solidFill>
                <a:latin typeface="Lantinghei SC Heavy" charset="-122"/>
                <a:ea typeface="Lantinghei SC Heavy" charset="-122"/>
                <a:cs typeface="Lantinghei SC Heavy" charset="-122"/>
              </a:rPr>
              <a:t>50</a:t>
            </a:r>
            <a:r>
              <a:rPr kumimoji="1" lang="zh-CN" altLang="en-US" sz="3200" b="1" dirty="0">
                <a:solidFill>
                  <a:schemeClr val="bg1">
                    <a:lumMod val="85000"/>
                  </a:schemeClr>
                </a:solidFill>
                <a:latin typeface="Lantinghei SC Heavy" charset="-122"/>
                <a:ea typeface="Lantinghei SC Heavy" charset="-122"/>
                <a:cs typeface="Lantinghei SC Heavy" charset="-122"/>
              </a:rPr>
              <a:t>强</a:t>
            </a:r>
          </a:p>
        </p:txBody>
      </p:sp>
    </p:spTree>
    <p:extLst>
      <p:ext uri="{BB962C8B-B14F-4D97-AF65-F5344CB8AC3E}">
        <p14:creationId xmlns:p14="http://schemas.microsoft.com/office/powerpoint/2010/main" val="116698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7"/>
          </p:nvPr>
        </p:nvSpPr>
        <p:spPr>
          <a:xfrm>
            <a:off x="11162425" y="6341722"/>
            <a:ext cx="513575" cy="163293"/>
          </a:xfrm>
        </p:spPr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altLang="zh-CN" smtClean="0">
                <a:latin typeface="华文楷体"/>
                <a:ea typeface="华文楷体"/>
                <a:cs typeface="华文楷体"/>
              </a:rPr>
              <a:t>9</a:t>
            </a:fld>
            <a:endParaRPr lang="en-US" altLang="zh-CN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="" xmlns:a16="http://schemas.microsoft.com/office/drawing/2014/main" id="{5DA80E9C-9AB3-4A97-9AB7-AAAFE0B8AEEF}"/>
              </a:ext>
            </a:extLst>
          </p:cNvPr>
          <p:cNvSpPr/>
          <p:nvPr/>
        </p:nvSpPr>
        <p:spPr>
          <a:xfrm flipH="1">
            <a:off x="3903090" y="565404"/>
            <a:ext cx="45719" cy="5756910"/>
          </a:xfrm>
          <a:custGeom>
            <a:avLst/>
            <a:gdLst/>
            <a:ahLst/>
            <a:cxnLst/>
            <a:rect l="l" t="t" r="r" b="b"/>
            <a:pathLst>
              <a:path h="2221229">
                <a:moveTo>
                  <a:pt x="0" y="0"/>
                </a:moveTo>
                <a:lnTo>
                  <a:pt x="0" y="222072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1">
            <a:hlinkClick r:id="rId3" action="ppaction://hlinksldjump"/>
          </p:cNvPr>
          <p:cNvSpPr txBox="1"/>
          <p:nvPr/>
        </p:nvSpPr>
        <p:spPr>
          <a:xfrm>
            <a:off x="381000" y="602869"/>
            <a:ext cx="32829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 algn="ctr"/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区块链创新</a:t>
            </a:r>
            <a:r>
              <a:rPr lang="en-US" altLang="zh-CN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50</a:t>
            </a:r>
            <a:r>
              <a:rPr lang="zh-CN" altLang="en-US" b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强</a:t>
            </a:r>
            <a:endParaRPr lang="en-US" altLang="zh-CN" b="1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661011"/>
              </p:ext>
            </p:extLst>
          </p:nvPr>
        </p:nvGraphicFramePr>
        <p:xfrm>
          <a:off x="4341000" y="2079000"/>
          <a:ext cx="7335000" cy="39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811"/>
                <a:gridCol w="5305189"/>
              </a:tblGrid>
              <a:tr h="505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指标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楷体"/>
                          <a:ea typeface="华文楷体"/>
                          <a:cs typeface="华文楷体"/>
                        </a:rPr>
                        <a:t>具体</a:t>
                      </a:r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创新力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zk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-SNARKs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零知识证明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“选择性披露”能力兼顾匿名和监管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2018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年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Sapling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树苗协议升级椭圆曲线，对抗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ASIC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矿机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技术理念也被应用到其他项目或协议如比特币、以太坊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治理机制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基于</a:t>
                      </a:r>
                      <a:r>
                        <a:rPr lang="en-US" altLang="zh-CN" sz="1600" dirty="0" err="1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PoW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，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2100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万总量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第一个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4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年减产周期前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20%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用于奖励非矿工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团队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华文楷体"/>
                          <a:ea typeface="华文楷体"/>
                          <a:cs typeface="华文楷体"/>
                        </a:rPr>
                        <a:t>Zerocoin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电子货币公司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社群影响力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Reddit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频道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(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私有论坛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)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100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万订阅</a:t>
                      </a:r>
                      <a:endParaRPr lang="en-US" altLang="zh-CN" sz="1600" dirty="0" smtClean="0">
                        <a:solidFill>
                          <a:schemeClr val="dk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Telegram  1K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百度指数（</a:t>
                      </a:r>
                      <a:r>
                        <a:rPr lang="zh-CN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2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27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）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市值</a:t>
                      </a:r>
                      <a:r>
                        <a:rPr lang="en-US" altLang="zh-CN" sz="1600" dirty="0" smtClean="0">
                          <a:latin typeface="华文楷体"/>
                          <a:ea typeface="华文楷体"/>
                          <a:cs typeface="华文楷体"/>
                        </a:rPr>
                        <a:t>/</a:t>
                      </a:r>
                      <a:r>
                        <a:rPr lang="zh-CN" altLang="en-US" sz="1600" dirty="0" smtClean="0">
                          <a:latin typeface="华文楷体"/>
                          <a:ea typeface="华文楷体"/>
                          <a:cs typeface="华文楷体"/>
                        </a:rPr>
                        <a:t>估值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25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名，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9.55</a:t>
                      </a:r>
                      <a:r>
                        <a:rPr lang="zh-CN" altLang="en-US" sz="1600" dirty="0" smtClean="0">
                          <a:solidFill>
                            <a:schemeClr val="dk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亿美金</a:t>
                      </a:r>
                      <a:endParaRPr lang="zh-CN" altLang="en-US" sz="1600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649579"/>
              </p:ext>
            </p:extLst>
          </p:nvPr>
        </p:nvGraphicFramePr>
        <p:xfrm>
          <a:off x="4386000" y="954000"/>
          <a:ext cx="71100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Zcash</a:t>
                      </a:r>
                      <a:r>
                        <a:rPr lang="zh-CN" altLang="en-US" sz="2000" dirty="0" smtClean="0">
                          <a:solidFill>
                            <a:schemeClr val="bg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：</a:t>
                      </a:r>
                      <a:r>
                        <a:rPr lang="zh-CN" altLang="en-US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匿名数字货币</a:t>
                      </a:r>
                      <a:r>
                        <a:rPr lang="en-US" altLang="zh-CN" sz="1800" b="1" dirty="0" smtClean="0">
                          <a:solidFill>
                            <a:schemeClr val="lt1"/>
                          </a:solidFill>
                          <a:latin typeface="华文楷体"/>
                          <a:ea typeface="华文楷体"/>
                          <a:cs typeface="华文楷体"/>
                        </a:rPr>
                        <a:t>  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华文楷体"/>
                        <a:ea typeface="华文楷体"/>
                        <a:cs typeface="华文楷体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bject 4"/>
          <p:cNvSpPr txBox="1">
            <a:spLocks/>
          </p:cNvSpPr>
          <p:nvPr/>
        </p:nvSpPr>
        <p:spPr>
          <a:xfrm>
            <a:off x="1326000" y="1224000"/>
            <a:ext cx="1980000" cy="404598"/>
          </a:xfrm>
          <a:prstGeom prst="rect">
            <a:avLst/>
          </a:prstGeom>
          <a:solidFill>
            <a:schemeClr val="tx1"/>
          </a:solidFill>
          <a:ln w="12191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>
            <a:lvl1pPr>
              <a:defRPr sz="3600" b="1" i="0">
                <a:solidFill>
                  <a:srgbClr val="1F4E79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85725">
              <a:spcBef>
                <a:spcPts val="275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货币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1281000" y="1899000"/>
            <a:ext cx="2250000" cy="1529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匿名隐私保护、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稳定币和共识算法</a:t>
            </a:r>
            <a:endParaRPr lang="en-US" altLang="zh-CN" sz="2000" dirty="0" smtClean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  <a:p>
            <a:pPr marL="70485">
              <a:lnSpc>
                <a:spcPts val="2380"/>
              </a:lnSpc>
              <a:spcBef>
                <a:spcPts val="239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等方向的创新项目</a:t>
            </a:r>
            <a:endParaRPr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69695" y="63882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中欧创业营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发布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圳链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科技技术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支持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/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世界区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块链大会首发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962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10709</TotalTime>
  <Words>6445</Words>
  <Application>Microsoft Macintosh PowerPoint</Application>
  <PresentationFormat>宽屏</PresentationFormat>
  <Paragraphs>1447</Paragraphs>
  <Slides>56</Slides>
  <Notes>55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9" baseType="lpstr">
      <vt:lpstr>Calibri</vt:lpstr>
      <vt:lpstr>FZYingBiKaiShu-S15S</vt:lpstr>
      <vt:lpstr>Impact</vt:lpstr>
      <vt:lpstr>Lantinghei SC Demibold</vt:lpstr>
      <vt:lpstr>Lantinghei SC Extralight</vt:lpstr>
      <vt:lpstr>Lantinghei SC Heavy</vt:lpstr>
      <vt:lpstr>Microsoft JhengHei</vt:lpstr>
      <vt:lpstr>SimSun</vt:lpstr>
      <vt:lpstr>Symbol</vt:lpstr>
      <vt:lpstr>华文楷体</vt:lpstr>
      <vt:lpstr>宋体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袁杰</dc:creator>
  <cp:lastModifiedBy>Microsoft Office 用户</cp:lastModifiedBy>
  <cp:revision>863</cp:revision>
  <cp:lastPrinted>2018-06-07T11:36:18Z</cp:lastPrinted>
  <dcterms:created xsi:type="dcterms:W3CDTF">2017-07-24T06:21:00Z</dcterms:created>
  <dcterms:modified xsi:type="dcterms:W3CDTF">2018-06-08T01:08:56Z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2017-07-24T00:00:00Z</vt:filetime>
  </property>
</Properties>
</file>