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handoutMasterIdLst>
    <p:handoutMasterId r:id="rId72"/>
  </p:handoutMasterIdLst>
  <p:sldIdLst>
    <p:sldId id="257" r:id="rId5"/>
    <p:sldId id="329" r:id="rId6"/>
    <p:sldId id="268" r:id="rId7"/>
    <p:sldId id="267" r:id="rId8"/>
    <p:sldId id="269" r:id="rId9"/>
    <p:sldId id="270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13" r:id="rId19"/>
    <p:sldId id="311" r:id="rId20"/>
    <p:sldId id="312" r:id="rId21"/>
    <p:sldId id="259" r:id="rId22"/>
    <p:sldId id="292" r:id="rId23"/>
    <p:sldId id="261" r:id="rId24"/>
    <p:sldId id="262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4" r:id="rId34"/>
    <p:sldId id="310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272" r:id="rId44"/>
    <p:sldId id="273" r:id="rId45"/>
    <p:sldId id="274" r:id="rId46"/>
    <p:sldId id="324" r:id="rId47"/>
    <p:sldId id="332" r:id="rId48"/>
    <p:sldId id="333" r:id="rId49"/>
    <p:sldId id="334" r:id="rId50"/>
    <p:sldId id="335" r:id="rId51"/>
    <p:sldId id="336" r:id="rId52"/>
    <p:sldId id="278" r:id="rId53"/>
    <p:sldId id="281" r:id="rId54"/>
    <p:sldId id="283" r:id="rId55"/>
    <p:sldId id="279" r:id="rId56"/>
    <p:sldId id="284" r:id="rId57"/>
    <p:sldId id="285" r:id="rId58"/>
    <p:sldId id="286" r:id="rId59"/>
    <p:sldId id="287" r:id="rId60"/>
    <p:sldId id="288" r:id="rId61"/>
    <p:sldId id="325" r:id="rId62"/>
    <p:sldId id="328" r:id="rId63"/>
    <p:sldId id="326" r:id="rId64"/>
    <p:sldId id="327" r:id="rId65"/>
    <p:sldId id="289" r:id="rId66"/>
    <p:sldId id="290" r:id="rId67"/>
    <p:sldId id="323" r:id="rId68"/>
    <p:sldId id="330" r:id="rId69"/>
    <p:sldId id="331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99"/>
    <a:srgbClr val="A46C75"/>
    <a:srgbClr val="B6D937"/>
    <a:srgbClr val="E5572B"/>
    <a:srgbClr val="FFC000"/>
    <a:srgbClr val="009999"/>
    <a:srgbClr val="466CC7"/>
    <a:srgbClr val="00B050"/>
    <a:srgbClr val="83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46" autoAdjust="0"/>
  </p:normalViewPr>
  <p:slideViewPr>
    <p:cSldViewPr>
      <p:cViewPr>
        <p:scale>
          <a:sx n="37" d="100"/>
          <a:sy n="37" d="100"/>
        </p:scale>
        <p:origin x="2016" y="6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Conio.h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layer pada console / terminal / command prompt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6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29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08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8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992" y="2388878"/>
            <a:ext cx="7560840" cy="2080245"/>
          </a:xfrm>
        </p:spPr>
        <p:txBody>
          <a:bodyPr>
            <a:noAutofit/>
          </a:bodyPr>
          <a:lstStyle/>
          <a:p>
            <a:r>
              <a:rPr lang="en-US" sz="7000" b="1" dirty="0" err="1"/>
              <a:t>Belajar</a:t>
            </a:r>
            <a:r>
              <a:rPr lang="en-US" sz="7000" b="1" dirty="0"/>
              <a:t> Bahasa </a:t>
            </a:r>
            <a:r>
              <a:rPr lang="en-US" sz="7000" b="1" dirty="0" err="1">
                <a:solidFill>
                  <a:srgbClr val="FF0000"/>
                </a:solidFill>
              </a:rPr>
              <a:t>Pemrograman</a:t>
            </a:r>
            <a:r>
              <a:rPr lang="en-US" sz="7000" b="1" dirty="0">
                <a:solidFill>
                  <a:srgbClr val="FF0000"/>
                </a:solidFill>
              </a:rPr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3A89A-50D3-5E1B-6EDC-B39A0ABF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2" r="3601"/>
          <a:stretch/>
        </p:blipFill>
        <p:spPr>
          <a:xfrm>
            <a:off x="-1007" y="635056"/>
            <a:ext cx="12188825" cy="5673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E961F-5A7F-6201-ACBF-FD64B50EE3C1}"/>
              </a:ext>
            </a:extLst>
          </p:cNvPr>
          <p:cNvSpPr txBox="1"/>
          <p:nvPr/>
        </p:nvSpPr>
        <p:spPr>
          <a:xfrm>
            <a:off x="8110636" y="635056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Clrsr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merupakan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penggunaan</a:t>
            </a:r>
            <a:r>
              <a:rPr lang="en-US" sz="4000" dirty="0">
                <a:solidFill>
                  <a:schemeClr val="bg1"/>
                </a:solidFill>
              </a:rPr>
              <a:t> library </a:t>
            </a:r>
            <a:r>
              <a:rPr lang="en-US" sz="4000" dirty="0" err="1">
                <a:solidFill>
                  <a:schemeClr val="bg1"/>
                </a:solidFill>
              </a:rPr>
              <a:t>conio.h</a:t>
            </a:r>
            <a:endParaRPr lang="en-ID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ED174-2BE8-613D-2208-FBEAF374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9" r="6609"/>
          <a:stretch/>
        </p:blipFill>
        <p:spPr>
          <a:xfrm>
            <a:off x="-1" y="420880"/>
            <a:ext cx="12188825" cy="60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DA451-988D-BD91-075F-409DDB6A2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" r="11317"/>
          <a:stretch/>
        </p:blipFill>
        <p:spPr>
          <a:xfrm>
            <a:off x="0" y="1556792"/>
            <a:ext cx="121888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4A521-05E8-149B-6C92-B6F0489CF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0" r="3189"/>
          <a:stretch/>
        </p:blipFill>
        <p:spPr>
          <a:xfrm>
            <a:off x="0" y="2196662"/>
            <a:ext cx="12188825" cy="24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B613B5-52A6-B476-10FB-254AF6139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4" r="10282"/>
          <a:stretch/>
        </p:blipFill>
        <p:spPr>
          <a:xfrm>
            <a:off x="0" y="476671"/>
            <a:ext cx="12188825" cy="58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6FCCB-8287-2A73-73AC-738C76A52477}"/>
              </a:ext>
            </a:extLst>
          </p:cNvPr>
          <p:cNvSpPr txBox="1"/>
          <p:nvPr/>
        </p:nvSpPr>
        <p:spPr>
          <a:xfrm>
            <a:off x="1895078" y="2459504"/>
            <a:ext cx="8398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Impact" panose="020B0806030902050204" pitchFamily="34" charset="0"/>
              </a:rPr>
              <a:t>Contoh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Penggunaan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Printf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</a:p>
          <a:p>
            <a:r>
              <a:rPr lang="en-US" sz="6000" dirty="0">
                <a:latin typeface="Impact" panose="020B0806030902050204" pitchFamily="34" charset="0"/>
              </a:rPr>
              <a:t>pada coding</a:t>
            </a:r>
            <a:endParaRPr lang="en-ID" sz="6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9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61075E-73D2-0554-C9B3-0944079A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292" y="95702"/>
            <a:ext cx="12899199" cy="66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4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1C957-F76F-0B5D-C50D-E5274F62A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-25664"/>
          <a:stretch/>
        </p:blipFill>
        <p:spPr>
          <a:xfrm>
            <a:off x="765820" y="1628800"/>
            <a:ext cx="14936386" cy="34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1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8048" y="2944464"/>
            <a:ext cx="6552728" cy="96907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TIPE DATA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F93CE9-5D10-B27B-CDC6-D4D953655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19"/>
          <a:stretch/>
        </p:blipFill>
        <p:spPr>
          <a:xfrm>
            <a:off x="353686" y="548680"/>
            <a:ext cx="1148145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0076" y="2908938"/>
            <a:ext cx="6912768" cy="1040123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STRUKTUR CODE </a:t>
            </a:r>
          </a:p>
        </p:txBody>
      </p:sp>
    </p:spTree>
    <p:extLst>
      <p:ext uri="{BB962C8B-B14F-4D97-AF65-F5344CB8AC3E}">
        <p14:creationId xmlns:p14="http://schemas.microsoft.com/office/powerpoint/2010/main" val="66442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Impact" panose="020B0806030902050204" pitchFamily="34" charset="0"/>
              </a:rPr>
              <a:t>Variabel</a:t>
            </a:r>
            <a:endParaRPr lang="en-US" sz="6000" dirty="0">
              <a:latin typeface="Impact" panose="020B080603090205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1700808"/>
            <a:ext cx="10360501" cy="720081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 err="1"/>
              <a:t>Tempat</a:t>
            </a:r>
            <a:r>
              <a:rPr lang="en-US" sz="5000" dirty="0"/>
              <a:t> </a:t>
            </a:r>
            <a:r>
              <a:rPr lang="en-US" sz="5000" dirty="0" err="1"/>
              <a:t>penampungan</a:t>
            </a:r>
            <a:r>
              <a:rPr lang="en-US" sz="5000" dirty="0"/>
              <a:t> </a:t>
            </a:r>
            <a:r>
              <a:rPr lang="en-US" sz="5000" dirty="0" err="1"/>
              <a:t>nilai</a:t>
            </a:r>
            <a:r>
              <a:rPr lang="en-US" sz="5000" dirty="0"/>
              <a:t> </a:t>
            </a:r>
            <a:r>
              <a:rPr lang="en-US" sz="5000" dirty="0" err="1"/>
              <a:t>sementara</a:t>
            </a:r>
            <a:endParaRPr 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AEC9-707F-A9D8-5781-1C775A963DB3}"/>
              </a:ext>
            </a:extLst>
          </p:cNvPr>
          <p:cNvSpPr txBox="1"/>
          <p:nvPr/>
        </p:nvSpPr>
        <p:spPr>
          <a:xfrm>
            <a:off x="1227012" y="2564031"/>
            <a:ext cx="47998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Contoh</a:t>
            </a:r>
            <a:r>
              <a:rPr lang="en-US" sz="5000" dirty="0"/>
              <a:t> </a:t>
            </a:r>
            <a:r>
              <a:rPr lang="en-US" sz="5000" dirty="0" err="1"/>
              <a:t>Variabel</a:t>
            </a:r>
            <a:r>
              <a:rPr lang="en-US" sz="5000" dirty="0"/>
              <a:t> : </a:t>
            </a:r>
            <a:endParaRPr lang="en-ID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4B8CD-B662-120C-983F-E2382D76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5" y="3592963"/>
            <a:ext cx="11715075" cy="31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36" y="2663937"/>
            <a:ext cx="12169352" cy="1530127"/>
          </a:xfrm>
        </p:spPr>
        <p:txBody>
          <a:bodyPr>
            <a:noAutofit/>
          </a:bodyPr>
          <a:lstStyle/>
          <a:p>
            <a:r>
              <a:rPr lang="en-US" sz="6000" dirty="0" err="1">
                <a:latin typeface="Impact" panose="020B0806030902050204" pitchFamily="34" charset="0"/>
              </a:rPr>
              <a:t>Contoh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Variabel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Dalam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Bentuk</a:t>
            </a:r>
            <a:r>
              <a:rPr lang="en-US" sz="6000" dirty="0">
                <a:latin typeface="Impact" panose="020B0806030902050204" pitchFamily="34" charset="0"/>
              </a:rPr>
              <a:t> Coding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8F1E6-C844-29FF-BFC6-C6E980DED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8"/>
          <a:stretch/>
        </p:blipFill>
        <p:spPr>
          <a:xfrm>
            <a:off x="2203166" y="0"/>
            <a:ext cx="7782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D6074-DC47-5BED-D647-C4D40504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49055"/>
            <a:ext cx="9073008" cy="6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36" y="2663937"/>
            <a:ext cx="12169352" cy="1530127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Impact" panose="020B0806030902050204" pitchFamily="34" charset="0"/>
              </a:rPr>
              <a:t>Menimpa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nilai</a:t>
            </a:r>
            <a:r>
              <a:rPr lang="en-US" sz="6000" dirty="0">
                <a:latin typeface="Impact" panose="020B0806030902050204" pitchFamily="34" charset="0"/>
              </a:rPr>
              <a:t> pada </a:t>
            </a:r>
            <a:r>
              <a:rPr lang="en-US" sz="6000" dirty="0" err="1">
                <a:latin typeface="Impact" panose="020B0806030902050204" pitchFamily="34" charset="0"/>
              </a:rPr>
              <a:t>variabel</a:t>
            </a:r>
            <a:endParaRPr lang="en-US" sz="6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7BAA7-EB63-A2F4-49EA-F604B173E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4600"/>
          <a:stretch/>
        </p:blipFill>
        <p:spPr>
          <a:xfrm>
            <a:off x="1230234" y="-19721"/>
            <a:ext cx="9728356" cy="71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3C005-ED5C-5171-3E69-00C21C2E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93" y="0"/>
            <a:ext cx="12626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36" y="2663937"/>
            <a:ext cx="12169352" cy="1530127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Impact" panose="020B0806030902050204" pitchFamily="34" charset="0"/>
              </a:rPr>
              <a:t>Mengenal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Konstanta</a:t>
            </a:r>
            <a:endParaRPr lang="en-US" sz="6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7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DEB4B-62F4-B8DF-2329-D0664DC6005B}"/>
              </a:ext>
            </a:extLst>
          </p:cNvPr>
          <p:cNvSpPr txBox="1"/>
          <p:nvPr/>
        </p:nvSpPr>
        <p:spPr>
          <a:xfrm>
            <a:off x="1485900" y="2113255"/>
            <a:ext cx="105131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500" b="0" i="0" dirty="0" err="1">
                <a:effectLst/>
                <a:latin typeface="+mj-lt"/>
              </a:rPr>
              <a:t>nilai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dari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konstanta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bersifat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tetap</a:t>
            </a:r>
            <a:r>
              <a:rPr lang="en-ID" sz="5500" b="0" i="0" dirty="0">
                <a:effectLst/>
                <a:latin typeface="+mj-lt"/>
              </a:rPr>
              <a:t> (</a:t>
            </a:r>
            <a:r>
              <a:rPr lang="en-ID" sz="5500" b="0" i="0" dirty="0" err="1">
                <a:effectLst/>
                <a:latin typeface="+mj-lt"/>
              </a:rPr>
              <a:t>konstan</a:t>
            </a:r>
            <a:r>
              <a:rPr lang="en-ID" sz="5500" b="0" i="0" dirty="0">
                <a:effectLst/>
                <a:latin typeface="+mj-lt"/>
              </a:rPr>
              <a:t>) dan </a:t>
            </a:r>
            <a:r>
              <a:rPr lang="en-ID" sz="5500" b="0" i="0" dirty="0" err="1">
                <a:effectLst/>
                <a:latin typeface="+mj-lt"/>
              </a:rPr>
              <a:t>tidak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bisa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diubah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sepanjang</a:t>
            </a:r>
            <a:r>
              <a:rPr lang="en-ID" sz="5500" b="0" i="0" dirty="0">
                <a:effectLst/>
                <a:latin typeface="+mj-lt"/>
              </a:rPr>
              <a:t> program </a:t>
            </a:r>
            <a:r>
              <a:rPr lang="en-ID" sz="5500" b="0" i="0" dirty="0" err="1">
                <a:effectLst/>
                <a:latin typeface="+mj-lt"/>
              </a:rPr>
              <a:t>berjalan</a:t>
            </a:r>
            <a:r>
              <a:rPr lang="en-ID" sz="5500" b="0" i="0" dirty="0">
                <a:effectLst/>
                <a:latin typeface="+mj-lt"/>
              </a:rPr>
              <a:t>.</a:t>
            </a:r>
            <a:endParaRPr lang="en-ID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9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C869E-946E-7E1C-9701-786EE10ACAAD}"/>
              </a:ext>
            </a:extLst>
          </p:cNvPr>
          <p:cNvSpPr txBox="1"/>
          <p:nvPr/>
        </p:nvSpPr>
        <p:spPr>
          <a:xfrm>
            <a:off x="1485900" y="2113255"/>
            <a:ext cx="105131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500" b="0" i="0" dirty="0">
                <a:effectLst/>
                <a:latin typeface="+mj-lt"/>
              </a:rPr>
              <a:t>Cara </a:t>
            </a:r>
            <a:r>
              <a:rPr lang="en-ID" sz="5500" b="0" i="0" dirty="0" err="1">
                <a:effectLst/>
                <a:latin typeface="+mj-lt"/>
              </a:rPr>
              <a:t>membuat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konstanta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yaitu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dengan</a:t>
            </a:r>
            <a:r>
              <a:rPr lang="en-ID" sz="5500" b="0" i="0" dirty="0">
                <a:effectLst/>
                <a:latin typeface="+mj-lt"/>
              </a:rPr>
              <a:t> </a:t>
            </a:r>
            <a:r>
              <a:rPr lang="en-ID" sz="5500" b="0" i="0" dirty="0" err="1">
                <a:effectLst/>
                <a:latin typeface="+mj-lt"/>
              </a:rPr>
              <a:t>menggunakan</a:t>
            </a:r>
            <a:r>
              <a:rPr lang="en-ID" sz="5500" b="0" i="0" dirty="0">
                <a:effectLst/>
                <a:latin typeface="+mj-lt"/>
              </a:rPr>
              <a:t> keyword #define di </a:t>
            </a:r>
            <a:r>
              <a:rPr lang="en-ID" sz="5500" b="0" i="0" dirty="0" err="1">
                <a:effectLst/>
                <a:latin typeface="+mj-lt"/>
              </a:rPr>
              <a:t>luar</a:t>
            </a:r>
            <a:r>
              <a:rPr lang="en-ID" sz="5500" b="0" i="0" dirty="0">
                <a:effectLst/>
                <a:latin typeface="+mj-lt"/>
              </a:rPr>
              <a:t> main function.</a:t>
            </a:r>
            <a:endParaRPr lang="en-ID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08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978AC-E0FB-180E-B30A-0B0DADE1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8" r="22914"/>
          <a:stretch/>
        </p:blipFill>
        <p:spPr>
          <a:xfrm>
            <a:off x="1659739" y="193040"/>
            <a:ext cx="8869347" cy="6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C869E-946E-7E1C-9701-786EE10ACAAD}"/>
              </a:ext>
            </a:extLst>
          </p:cNvPr>
          <p:cNvSpPr txBox="1"/>
          <p:nvPr/>
        </p:nvSpPr>
        <p:spPr>
          <a:xfrm>
            <a:off x="1197868" y="2536448"/>
            <a:ext cx="10513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latin typeface="+mj-lt"/>
              </a:rPr>
              <a:t>Aturan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Pembuatan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nama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konstanta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harus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menggunakan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huruf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 err="1">
                <a:latin typeface="+mj-lt"/>
              </a:rPr>
              <a:t>besar</a:t>
            </a:r>
            <a:r>
              <a:rPr lang="en-US" sz="5500" dirty="0">
                <a:latin typeface="+mj-lt"/>
              </a:rPr>
              <a:t> </a:t>
            </a:r>
            <a:endParaRPr lang="en-ID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5D3E-35BA-663E-D04B-505EFE5E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5298"/>
            <a:ext cx="9289032" cy="68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0969B-F9BE-445C-AAB0-0AA419EF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1" y="1412776"/>
            <a:ext cx="1176716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C869E-946E-7E1C-9701-786EE10ACAAD}"/>
              </a:ext>
            </a:extLst>
          </p:cNvPr>
          <p:cNvSpPr txBox="1"/>
          <p:nvPr/>
        </p:nvSpPr>
        <p:spPr>
          <a:xfrm>
            <a:off x="1197868" y="2536448"/>
            <a:ext cx="10513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latin typeface="Impact" panose="020B0806030902050204" pitchFamily="34" charset="0"/>
              </a:rPr>
              <a:t>Membuat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konstanta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menggunakan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perintah</a:t>
            </a:r>
            <a:r>
              <a:rPr lang="en-US" sz="5500" dirty="0">
                <a:latin typeface="Impact" panose="020B0806030902050204" pitchFamily="34" charset="0"/>
              </a:rPr>
              <a:t> const</a:t>
            </a:r>
            <a:endParaRPr lang="en-ID" sz="5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0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33772-A539-A7F8-6496-273729B5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841" y="1"/>
            <a:ext cx="12920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2AD7C5-240E-EF10-0755-7948CFE9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233"/>
            <a:ext cx="14629864" cy="41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C869E-946E-7E1C-9701-786EE10ACAAD}"/>
              </a:ext>
            </a:extLst>
          </p:cNvPr>
          <p:cNvSpPr txBox="1"/>
          <p:nvPr/>
        </p:nvSpPr>
        <p:spPr>
          <a:xfrm>
            <a:off x="3286100" y="2959640"/>
            <a:ext cx="6336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latin typeface="Impact" panose="020B0806030902050204" pitchFamily="34" charset="0"/>
              </a:rPr>
              <a:t>Mengenal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fungsi</a:t>
            </a:r>
            <a:r>
              <a:rPr lang="en-US" sz="5500" dirty="0">
                <a:latin typeface="Impact" panose="020B0806030902050204" pitchFamily="34" charset="0"/>
              </a:rPr>
              <a:t> Cin</a:t>
            </a:r>
            <a:endParaRPr lang="en-ID" sz="5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7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F21E8-FD33-9388-F1B7-3E590417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324" y="-229716"/>
            <a:ext cx="14408060" cy="7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C869E-946E-7E1C-9701-786EE10ACAAD}"/>
              </a:ext>
            </a:extLst>
          </p:cNvPr>
          <p:cNvSpPr txBox="1"/>
          <p:nvPr/>
        </p:nvSpPr>
        <p:spPr>
          <a:xfrm>
            <a:off x="3682144" y="2536448"/>
            <a:ext cx="48245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latin typeface="Impact" panose="020B0806030902050204" pitchFamily="34" charset="0"/>
              </a:rPr>
              <a:t>Contoh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Studi</a:t>
            </a:r>
            <a:r>
              <a:rPr lang="en-US" sz="5500" dirty="0">
                <a:latin typeface="Impact" panose="020B0806030902050204" pitchFamily="34" charset="0"/>
              </a:rPr>
              <a:t> </a:t>
            </a:r>
            <a:r>
              <a:rPr lang="en-US" sz="5500" dirty="0" err="1">
                <a:latin typeface="Impact" panose="020B0806030902050204" pitchFamily="34" charset="0"/>
              </a:rPr>
              <a:t>Kasus</a:t>
            </a:r>
            <a:r>
              <a:rPr lang="en-US" sz="5500" dirty="0">
                <a:latin typeface="Impact" panose="020B0806030902050204" pitchFamily="34" charset="0"/>
              </a:rPr>
              <a:t> Cin</a:t>
            </a:r>
            <a:endParaRPr lang="en-ID" sz="5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093C7-ACB9-D842-94FE-7EAED5D92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2489" r="5289"/>
          <a:stretch/>
        </p:blipFill>
        <p:spPr>
          <a:xfrm>
            <a:off x="256897" y="-22972"/>
            <a:ext cx="11675032" cy="73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7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latin typeface="Impact" panose="020B0806030902050204" pitchFamily="34" charset="0"/>
              </a:rPr>
              <a:t>Penjelasan</a:t>
            </a:r>
            <a:r>
              <a:rPr lang="en-US" sz="6000" b="1" dirty="0">
                <a:latin typeface="Impact" panose="020B0806030902050204" pitchFamily="34" charset="0"/>
              </a:rPr>
              <a:t> </a:t>
            </a:r>
            <a:r>
              <a:rPr lang="en-US" sz="6000" b="1" dirty="0" err="1">
                <a:latin typeface="Impact" panose="020B0806030902050204" pitchFamily="34" charset="0"/>
              </a:rPr>
              <a:t>Struktur</a:t>
            </a:r>
            <a:r>
              <a:rPr lang="en-US" sz="6000" b="1" dirty="0">
                <a:latin typeface="Impact" panose="020B0806030902050204" pitchFamily="34" charset="0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7417-075D-FD0C-D31C-84421317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747737" cy="719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#include &lt;iostream&gt;</a:t>
            </a:r>
            <a:endParaRPr lang="en-US" sz="5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395D6-4B90-1122-369C-9D0ADD0E3BA6}"/>
              </a:ext>
            </a:extLst>
          </p:cNvPr>
          <p:cNvSpPr txBox="1"/>
          <p:nvPr/>
        </p:nvSpPr>
        <p:spPr>
          <a:xfrm>
            <a:off x="1218883" y="2420888"/>
            <a:ext cx="104542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000" b="0" i="0" dirty="0" err="1">
                <a:effectLst/>
                <a:latin typeface="Söhne"/>
              </a:rPr>
              <a:t>Mengimpor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pustaka</a:t>
            </a:r>
            <a:r>
              <a:rPr lang="en-ID" sz="5000" b="0" i="0" dirty="0">
                <a:effectLst/>
                <a:latin typeface="Söhne"/>
              </a:rPr>
              <a:t> (library) iostream, yang </a:t>
            </a:r>
            <a:r>
              <a:rPr lang="en-ID" sz="5000" b="0" i="0" dirty="0" err="1">
                <a:effectLst/>
                <a:latin typeface="Söhne"/>
              </a:rPr>
              <a:t>diperlukan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untuk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operasi</a:t>
            </a:r>
            <a:r>
              <a:rPr lang="en-ID" sz="5000" b="0" i="0" dirty="0">
                <a:effectLst/>
                <a:latin typeface="Söhne"/>
              </a:rPr>
              <a:t> input-output.</a:t>
            </a:r>
            <a:endParaRPr lang="en-ID" sz="5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AF3F08-F1CC-E392-A1A3-EA47495DA59E}"/>
              </a:ext>
            </a:extLst>
          </p:cNvPr>
          <p:cNvSpPr txBox="1">
            <a:spLocks/>
          </p:cNvSpPr>
          <p:nvPr/>
        </p:nvSpPr>
        <p:spPr>
          <a:xfrm>
            <a:off x="1218883" y="4796657"/>
            <a:ext cx="6747737" cy="71909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500" dirty="0">
                <a:solidFill>
                  <a:srgbClr val="FFFF00"/>
                </a:solidFill>
              </a:rPr>
              <a:t>int main()</a:t>
            </a:r>
            <a:endParaRPr lang="en-US" sz="5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DDC0C-5173-D6EC-BC7B-14A4F9497326}"/>
              </a:ext>
            </a:extLst>
          </p:cNvPr>
          <p:cNvSpPr txBox="1"/>
          <p:nvPr/>
        </p:nvSpPr>
        <p:spPr>
          <a:xfrm>
            <a:off x="1218883" y="5571964"/>
            <a:ext cx="5600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0" i="0" dirty="0" err="1">
                <a:effectLst/>
                <a:latin typeface="Söhne"/>
              </a:rPr>
              <a:t>Fungsi</a:t>
            </a:r>
            <a:r>
              <a:rPr lang="en-ID" sz="4400" b="0" i="0" dirty="0">
                <a:effectLst/>
                <a:latin typeface="Söhne"/>
              </a:rPr>
              <a:t> </a:t>
            </a:r>
            <a:r>
              <a:rPr lang="en-ID" sz="4400" b="0" i="0" dirty="0" err="1">
                <a:effectLst/>
                <a:latin typeface="Söhne"/>
              </a:rPr>
              <a:t>utama</a:t>
            </a:r>
            <a:r>
              <a:rPr lang="en-ID" sz="4400" b="0" i="0" dirty="0">
                <a:effectLst/>
                <a:latin typeface="Söhne"/>
              </a:rPr>
              <a:t> program.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9034" y="2853023"/>
            <a:ext cx="9190757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Pengendalian</a:t>
            </a:r>
            <a:r>
              <a:rPr lang="en-US" sz="6000" dirty="0">
                <a:solidFill>
                  <a:srgbClr val="FFFF00"/>
                </a:solidFill>
                <a:latin typeface="Impact" panose="020B0806030902050204" pitchFamily="34" charset="0"/>
              </a:rPr>
              <a:t> Alur </a:t>
            </a:r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1430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0016" y="2853023"/>
            <a:ext cx="7128792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Mengenal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If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&amp;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Else if</a:t>
            </a:r>
          </a:p>
        </p:txBody>
      </p:sp>
    </p:spTree>
    <p:extLst>
      <p:ext uri="{BB962C8B-B14F-4D97-AF65-F5344CB8AC3E}">
        <p14:creationId xmlns:p14="http://schemas.microsoft.com/office/powerpoint/2010/main" val="14129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81E25-D11E-A383-706C-8D249FF3E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5" r="20874" b="11812"/>
          <a:stretch/>
        </p:blipFill>
        <p:spPr>
          <a:xfrm>
            <a:off x="750831" y="0"/>
            <a:ext cx="10687163" cy="71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B8E79-6EEE-3A3D-D768-0C757FE1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196752"/>
            <a:ext cx="9145016" cy="4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6180" y="2853022"/>
            <a:ext cx="4860540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408567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59E70D-2F61-1E32-CDB2-7872A104E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3" r="24985"/>
          <a:stretch/>
        </p:blipFill>
        <p:spPr>
          <a:xfrm>
            <a:off x="1557909" y="14876"/>
            <a:ext cx="9073008" cy="68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CF05B-E09F-CA28-B3DB-C8384ADA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8" r="23055"/>
          <a:stretch/>
        </p:blipFill>
        <p:spPr>
          <a:xfrm>
            <a:off x="2061964" y="63013"/>
            <a:ext cx="7704856" cy="67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2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FC944-458E-BEB9-24ED-82A5FEBC9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4" r="17820"/>
          <a:stretch/>
        </p:blipFill>
        <p:spPr>
          <a:xfrm>
            <a:off x="909836" y="145805"/>
            <a:ext cx="10513168" cy="65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1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D7BF4-44FB-229F-B2E7-2AADB101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r="4684"/>
          <a:stretch/>
        </p:blipFill>
        <p:spPr>
          <a:xfrm>
            <a:off x="-98276" y="836712"/>
            <a:ext cx="12134845" cy="48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8188" y="2853023"/>
            <a:ext cx="4032448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rgbClr val="009999"/>
                </a:solidFill>
                <a:latin typeface="Impact" panose="020B0806030902050204" pitchFamily="34" charset="0"/>
              </a:rPr>
              <a:t>perulangan</a:t>
            </a:r>
            <a:endParaRPr lang="en-US" sz="60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latin typeface="Impact" panose="020B0806030902050204" pitchFamily="34" charset="0"/>
              </a:rPr>
              <a:t>Penjelasan</a:t>
            </a:r>
            <a:r>
              <a:rPr lang="en-US" sz="6000" b="1" dirty="0">
                <a:latin typeface="Impact" panose="020B0806030902050204" pitchFamily="34" charset="0"/>
              </a:rPr>
              <a:t> </a:t>
            </a:r>
            <a:r>
              <a:rPr lang="en-US" sz="6000" b="1" dirty="0" err="1">
                <a:latin typeface="Impact" panose="020B0806030902050204" pitchFamily="34" charset="0"/>
              </a:rPr>
              <a:t>Struktur</a:t>
            </a:r>
            <a:r>
              <a:rPr lang="en-US" sz="6000" b="1" dirty="0">
                <a:latin typeface="Impact" panose="020B0806030902050204" pitchFamily="34" charset="0"/>
              </a:rPr>
              <a:t> Code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418848"/>
            <a:ext cx="3003321" cy="78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FFC000"/>
                </a:solidFill>
              </a:rPr>
              <a:t>std::</a:t>
            </a:r>
            <a:r>
              <a:rPr lang="en-US" sz="5500" dirty="0" err="1">
                <a:solidFill>
                  <a:srgbClr val="FFC000"/>
                </a:solidFill>
              </a:rPr>
              <a:t>cout</a:t>
            </a:r>
            <a:endParaRPr lang="en-US" sz="5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7683F-4C4D-938A-B577-F3BFD916C37E}"/>
              </a:ext>
            </a:extLst>
          </p:cNvPr>
          <p:cNvSpPr txBox="1"/>
          <p:nvPr/>
        </p:nvSpPr>
        <p:spPr>
          <a:xfrm>
            <a:off x="1222965" y="2148746"/>
            <a:ext cx="9865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000" b="0" i="0" dirty="0" err="1">
                <a:effectLst/>
                <a:latin typeface="Söhne"/>
              </a:rPr>
              <a:t>Objek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dari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pustaka</a:t>
            </a:r>
            <a:r>
              <a:rPr lang="en-ID" sz="5000" b="0" i="0" dirty="0">
                <a:effectLst/>
                <a:latin typeface="Söhne"/>
              </a:rPr>
              <a:t> iostream yang </a:t>
            </a:r>
            <a:r>
              <a:rPr lang="en-ID" sz="5000" b="0" i="0" dirty="0" err="1">
                <a:effectLst/>
                <a:latin typeface="Söhne"/>
              </a:rPr>
              <a:t>digunakan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untuk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mencetak</a:t>
            </a:r>
            <a:r>
              <a:rPr lang="en-ID" sz="5000" b="0" i="0" dirty="0">
                <a:effectLst/>
                <a:latin typeface="Söhne"/>
              </a:rPr>
              <a:t> (output) </a:t>
            </a:r>
            <a:r>
              <a:rPr lang="en-ID" sz="5000" b="0" i="0" dirty="0" err="1">
                <a:effectLst/>
                <a:latin typeface="Söhne"/>
              </a:rPr>
              <a:t>ke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layar</a:t>
            </a:r>
            <a:r>
              <a:rPr lang="en-ID" sz="5000" b="0" i="0" dirty="0">
                <a:effectLst/>
                <a:latin typeface="Söhne"/>
              </a:rPr>
              <a:t>.</a:t>
            </a:r>
            <a:endParaRPr lang="en-ID" sz="5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D2C10F-115D-E9BB-B111-39FED831C6CE}"/>
              </a:ext>
            </a:extLst>
          </p:cNvPr>
          <p:cNvSpPr txBox="1">
            <a:spLocks/>
          </p:cNvSpPr>
          <p:nvPr/>
        </p:nvSpPr>
        <p:spPr>
          <a:xfrm>
            <a:off x="1230137" y="4219947"/>
            <a:ext cx="1101134" cy="78601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&lt;&lt;</a:t>
            </a:r>
            <a:endParaRPr lang="en-US" sz="5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A337B-64EC-9C1B-9773-3DE6ED1736F4}"/>
              </a:ext>
            </a:extLst>
          </p:cNvPr>
          <p:cNvSpPr txBox="1"/>
          <p:nvPr/>
        </p:nvSpPr>
        <p:spPr>
          <a:xfrm>
            <a:off x="1161864" y="4758736"/>
            <a:ext cx="98650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0" i="0" dirty="0">
                <a:effectLst/>
                <a:latin typeface="Söhne"/>
              </a:rPr>
              <a:t>Operator "stream insertion" </a:t>
            </a:r>
            <a:r>
              <a:rPr lang="en-ID" sz="4400" b="0" i="0" dirty="0" err="1">
                <a:effectLst/>
                <a:latin typeface="Söhne"/>
              </a:rPr>
              <a:t>digunakan</a:t>
            </a:r>
            <a:r>
              <a:rPr lang="en-ID" sz="4400" b="0" i="0" dirty="0">
                <a:effectLst/>
                <a:latin typeface="Söhne"/>
              </a:rPr>
              <a:t> </a:t>
            </a:r>
            <a:r>
              <a:rPr lang="en-ID" sz="4400" b="0" i="0" dirty="0" err="1">
                <a:effectLst/>
                <a:latin typeface="Söhne"/>
              </a:rPr>
              <a:t>untuk</a:t>
            </a:r>
            <a:r>
              <a:rPr lang="en-ID" sz="4400" b="0" i="0" dirty="0">
                <a:effectLst/>
                <a:latin typeface="Söhne"/>
              </a:rPr>
              <a:t> </a:t>
            </a:r>
            <a:r>
              <a:rPr lang="en-ID" sz="4400" b="0" i="0" dirty="0" err="1">
                <a:effectLst/>
                <a:latin typeface="Söhne"/>
              </a:rPr>
              <a:t>memasukkan</a:t>
            </a:r>
            <a:r>
              <a:rPr lang="en-ID" sz="4400" b="0" i="0" dirty="0">
                <a:effectLst/>
                <a:latin typeface="Söhne"/>
              </a:rPr>
              <a:t> data </a:t>
            </a:r>
            <a:r>
              <a:rPr lang="en-ID" sz="4400" b="0" i="0" dirty="0" err="1">
                <a:effectLst/>
                <a:latin typeface="Söhne"/>
              </a:rPr>
              <a:t>ke</a:t>
            </a:r>
            <a:r>
              <a:rPr lang="en-ID" sz="4400" b="0" i="0" dirty="0">
                <a:effectLst/>
                <a:latin typeface="Söhne"/>
              </a:rPr>
              <a:t> </a:t>
            </a:r>
            <a:r>
              <a:rPr lang="en-ID" sz="4400" b="0" i="0" dirty="0" err="1">
                <a:effectLst/>
                <a:latin typeface="Söhne"/>
              </a:rPr>
              <a:t>dalam</a:t>
            </a:r>
            <a:r>
              <a:rPr lang="en-ID" sz="4400" b="0" i="0" dirty="0">
                <a:effectLst/>
                <a:latin typeface="Söhne"/>
              </a:rPr>
              <a:t> </a:t>
            </a:r>
            <a:r>
              <a:rPr lang="en-ID" sz="4400" b="0" i="0" dirty="0" err="1">
                <a:effectLst/>
                <a:latin typeface="Söhne"/>
              </a:rPr>
              <a:t>objek</a:t>
            </a:r>
            <a:r>
              <a:rPr lang="en-ID" sz="4400" b="0" i="0" dirty="0">
                <a:effectLst/>
                <a:latin typeface="Söhne"/>
              </a:rPr>
              <a:t> stream.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2184" y="2853023"/>
            <a:ext cx="4104456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FOR</a:t>
            </a:r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 </a:t>
            </a:r>
            <a:r>
              <a:rPr lang="en-US" sz="6000" dirty="0">
                <a:latin typeface="Impact" panose="020B0806030902050204" pitchFamily="34" charset="0"/>
              </a:rPr>
              <a:t>&amp;</a:t>
            </a:r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9051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6320" y="2853023"/>
            <a:ext cx="1656185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1964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4D6F7-7E87-49FB-A1F3-8050179D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0" r="13553"/>
          <a:stretch/>
        </p:blipFill>
        <p:spPr>
          <a:xfrm>
            <a:off x="0" y="620688"/>
            <a:ext cx="1215086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2284" y="2853023"/>
            <a:ext cx="2304256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573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3D197-6BE7-5CF6-E4B8-7D23FE36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0" r="8394"/>
          <a:stretch/>
        </p:blipFill>
        <p:spPr>
          <a:xfrm>
            <a:off x="-26268" y="30832"/>
            <a:ext cx="12338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0177" y="2853023"/>
            <a:ext cx="4248471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Perbedaan</a:t>
            </a:r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57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0177" y="260648"/>
            <a:ext cx="4248471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Perbedaan</a:t>
            </a:r>
            <a:endParaRPr 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0B4B-969B-69F6-337E-0F47418C3FC0}"/>
              </a:ext>
            </a:extLst>
          </p:cNvPr>
          <p:cNvSpPr txBox="1"/>
          <p:nvPr/>
        </p:nvSpPr>
        <p:spPr>
          <a:xfrm>
            <a:off x="1485901" y="1772816"/>
            <a:ext cx="9217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for </a:t>
            </a:r>
            <a:r>
              <a:rPr lang="en-US" sz="5500" dirty="0" err="1"/>
              <a:t>digunakan</a:t>
            </a:r>
            <a:r>
              <a:rPr lang="en-US" sz="5500" dirty="0"/>
              <a:t> Ketika </a:t>
            </a:r>
            <a:r>
              <a:rPr lang="en-US" sz="5500" dirty="0" err="1"/>
              <a:t>kita</a:t>
            </a:r>
            <a:r>
              <a:rPr lang="en-US" sz="5500" dirty="0"/>
              <a:t> </a:t>
            </a:r>
            <a:r>
              <a:rPr lang="en-US" sz="5500" dirty="0" err="1"/>
              <a:t>ingin</a:t>
            </a:r>
            <a:r>
              <a:rPr lang="en-US" sz="5500" dirty="0"/>
              <a:t> </a:t>
            </a:r>
            <a:r>
              <a:rPr lang="en-US" sz="5500" dirty="0" err="1"/>
              <a:t>mengetahui</a:t>
            </a:r>
            <a:r>
              <a:rPr lang="en-US" sz="5500" dirty="0"/>
              <a:t> </a:t>
            </a:r>
            <a:r>
              <a:rPr lang="en-US" sz="5500" dirty="0" err="1"/>
              <a:t>perulangan</a:t>
            </a:r>
            <a:r>
              <a:rPr lang="en-US" sz="5500" dirty="0"/>
              <a:t> </a:t>
            </a:r>
            <a:r>
              <a:rPr lang="en-US" sz="5500" dirty="0" err="1"/>
              <a:t>dengan</a:t>
            </a:r>
            <a:r>
              <a:rPr lang="en-US" sz="5500" dirty="0"/>
              <a:t> </a:t>
            </a:r>
            <a:r>
              <a:rPr lang="en-US" sz="5500" dirty="0" err="1"/>
              <a:t>jumlah</a:t>
            </a:r>
            <a:r>
              <a:rPr lang="en-US" sz="5500" dirty="0"/>
              <a:t> yang </a:t>
            </a:r>
            <a:r>
              <a:rPr lang="en-US" sz="5500" dirty="0" err="1"/>
              <a:t>diketahui</a:t>
            </a:r>
            <a:r>
              <a:rPr lang="en-US" sz="5500" dirty="0"/>
              <a:t> </a:t>
            </a:r>
            <a:r>
              <a:rPr lang="en-US" sz="5500" dirty="0" err="1"/>
              <a:t>sebelumnya</a:t>
            </a:r>
            <a:endParaRPr lang="en-ID" sz="5500" dirty="0"/>
          </a:p>
        </p:txBody>
      </p:sp>
    </p:spTree>
    <p:extLst>
      <p:ext uri="{BB962C8B-B14F-4D97-AF65-F5344CB8AC3E}">
        <p14:creationId xmlns:p14="http://schemas.microsoft.com/office/powerpoint/2010/main" val="698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2204" y="260648"/>
            <a:ext cx="4248471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Perbedaan</a:t>
            </a:r>
            <a:endParaRPr 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0B4B-969B-69F6-337E-0F47418C3FC0}"/>
              </a:ext>
            </a:extLst>
          </p:cNvPr>
          <p:cNvSpPr txBox="1"/>
          <p:nvPr/>
        </p:nvSpPr>
        <p:spPr>
          <a:xfrm>
            <a:off x="1485901" y="1772816"/>
            <a:ext cx="9217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while </a:t>
            </a:r>
            <a:r>
              <a:rPr lang="en-US" sz="5500" dirty="0" err="1"/>
              <a:t>digunakan</a:t>
            </a:r>
            <a:r>
              <a:rPr lang="en-US" sz="5500" dirty="0"/>
              <a:t> Ketika </a:t>
            </a:r>
            <a:r>
              <a:rPr lang="en-US" sz="5500" dirty="0" err="1"/>
              <a:t>kita</a:t>
            </a:r>
            <a:r>
              <a:rPr lang="en-US" sz="5500" dirty="0"/>
              <a:t> </a:t>
            </a:r>
            <a:r>
              <a:rPr lang="en-US" sz="5500" dirty="0" err="1"/>
              <a:t>ingin</a:t>
            </a:r>
            <a:r>
              <a:rPr lang="en-US" sz="5500" dirty="0"/>
              <a:t> </a:t>
            </a:r>
            <a:r>
              <a:rPr lang="en-US" sz="5500" dirty="0" err="1"/>
              <a:t>melakukan</a:t>
            </a:r>
            <a:r>
              <a:rPr lang="en-US" sz="5500" dirty="0"/>
              <a:t> </a:t>
            </a:r>
            <a:r>
              <a:rPr lang="en-US" sz="5500" dirty="0" err="1"/>
              <a:t>perulangan</a:t>
            </a:r>
            <a:r>
              <a:rPr lang="en-US" sz="5500" dirty="0"/>
              <a:t> </a:t>
            </a:r>
            <a:r>
              <a:rPr lang="en-US" sz="5500" dirty="0" err="1"/>
              <a:t>berdasarkan</a:t>
            </a:r>
            <a:r>
              <a:rPr lang="en-US" sz="5500" dirty="0"/>
              <a:t> </a:t>
            </a:r>
            <a:r>
              <a:rPr lang="en-US" sz="5500" dirty="0" err="1"/>
              <a:t>kondisi</a:t>
            </a:r>
            <a:r>
              <a:rPr lang="en-US" sz="5500" dirty="0"/>
              <a:t> yang </a:t>
            </a:r>
            <a:r>
              <a:rPr lang="en-US" sz="5500" dirty="0" err="1"/>
              <a:t>harus</a:t>
            </a:r>
            <a:r>
              <a:rPr lang="en-US" sz="5500" dirty="0"/>
              <a:t> </a:t>
            </a:r>
            <a:r>
              <a:rPr lang="en-US" sz="5500" dirty="0" err="1"/>
              <a:t>bernilai</a:t>
            </a:r>
            <a:r>
              <a:rPr lang="en-US" sz="5500" dirty="0"/>
              <a:t> true</a:t>
            </a:r>
            <a:endParaRPr lang="en-ID" sz="5500" dirty="0"/>
          </a:p>
        </p:txBody>
      </p:sp>
    </p:spTree>
    <p:extLst>
      <p:ext uri="{BB962C8B-B14F-4D97-AF65-F5344CB8AC3E}">
        <p14:creationId xmlns:p14="http://schemas.microsoft.com/office/powerpoint/2010/main" val="18149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4292" y="2853022"/>
            <a:ext cx="2520280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93925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8EC46-D1B0-2108-E173-1799DD07E1BB}"/>
              </a:ext>
            </a:extLst>
          </p:cNvPr>
          <p:cNvSpPr txBox="1"/>
          <p:nvPr/>
        </p:nvSpPr>
        <p:spPr>
          <a:xfrm>
            <a:off x="1053852" y="1690062"/>
            <a:ext cx="11017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500" b="0" i="0" dirty="0" err="1">
                <a:effectLst/>
                <a:latin typeface="Söhne"/>
              </a:rPr>
              <a:t>struktur</a:t>
            </a:r>
            <a:r>
              <a:rPr lang="en-ID" sz="5500" b="0" i="0" dirty="0">
                <a:effectLst/>
                <a:latin typeface="Söhne"/>
              </a:rPr>
              <a:t> data </a:t>
            </a:r>
            <a:r>
              <a:rPr lang="en-ID" sz="5500" b="0" i="0" dirty="0" err="1">
                <a:effectLst/>
                <a:latin typeface="Söhne"/>
              </a:rPr>
              <a:t>dalam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pemrograman</a:t>
            </a:r>
            <a:r>
              <a:rPr lang="en-ID" sz="5500" b="0" i="0" dirty="0">
                <a:effectLst/>
                <a:latin typeface="Söhne"/>
              </a:rPr>
              <a:t> yang </a:t>
            </a:r>
            <a:r>
              <a:rPr lang="en-ID" sz="5500" b="0" i="0" dirty="0" err="1">
                <a:effectLst/>
                <a:latin typeface="Söhne"/>
              </a:rPr>
              <a:t>digunakan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untuk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menyimpan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kumpulan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elemen</a:t>
            </a:r>
            <a:r>
              <a:rPr lang="en-ID" sz="5500" b="0" i="0" dirty="0">
                <a:effectLst/>
                <a:latin typeface="Söhne"/>
              </a:rPr>
              <a:t> data </a:t>
            </a:r>
            <a:r>
              <a:rPr lang="en-ID" sz="5500" b="0" i="0" dirty="0" err="1">
                <a:effectLst/>
                <a:latin typeface="Söhne"/>
              </a:rPr>
              <a:t>dengan</a:t>
            </a:r>
            <a:r>
              <a:rPr lang="en-ID" sz="5500" b="0" i="0" dirty="0">
                <a:effectLst/>
                <a:latin typeface="Söhne"/>
              </a:rPr>
              <a:t> </a:t>
            </a:r>
            <a:r>
              <a:rPr lang="en-ID" sz="5500" b="0" i="0" dirty="0" err="1">
                <a:effectLst/>
                <a:latin typeface="Söhne"/>
              </a:rPr>
              <a:t>tipe</a:t>
            </a:r>
            <a:r>
              <a:rPr lang="en-ID" sz="5500" b="0" i="0" dirty="0">
                <a:effectLst/>
                <a:latin typeface="Söhne"/>
              </a:rPr>
              <a:t> yang </a:t>
            </a:r>
            <a:r>
              <a:rPr lang="en-ID" sz="5500" b="0" i="0" dirty="0" err="1">
                <a:effectLst/>
                <a:latin typeface="Söhne"/>
              </a:rPr>
              <a:t>sama</a:t>
            </a:r>
            <a:endParaRPr lang="en-ID" sz="5500" dirty="0"/>
          </a:p>
        </p:txBody>
      </p:sp>
    </p:spTree>
    <p:extLst>
      <p:ext uri="{BB962C8B-B14F-4D97-AF65-F5344CB8AC3E}">
        <p14:creationId xmlns:p14="http://schemas.microsoft.com/office/powerpoint/2010/main" val="22653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latin typeface="Impact" panose="020B0806030902050204" pitchFamily="34" charset="0"/>
              </a:rPr>
              <a:t>Penjelasan</a:t>
            </a:r>
            <a:r>
              <a:rPr lang="en-US" sz="6000" b="1" dirty="0">
                <a:latin typeface="Impact" panose="020B0806030902050204" pitchFamily="34" charset="0"/>
              </a:rPr>
              <a:t> </a:t>
            </a:r>
            <a:r>
              <a:rPr lang="en-US" sz="6000" b="1" dirty="0" err="1">
                <a:latin typeface="Impact" panose="020B0806030902050204" pitchFamily="34" charset="0"/>
              </a:rPr>
              <a:t>Struktur</a:t>
            </a:r>
            <a:r>
              <a:rPr lang="en-US" sz="6000" b="1" dirty="0">
                <a:latin typeface="Impact" panose="020B0806030902050204" pitchFamily="34" charset="0"/>
              </a:rPr>
              <a:t> Code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443481" cy="77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“Halo, dunia!”</a:t>
            </a:r>
            <a:endParaRPr lang="en-US" sz="5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7ADC3-C674-720F-8357-1D5DE49DBBAD}"/>
              </a:ext>
            </a:extLst>
          </p:cNvPr>
          <p:cNvSpPr txBox="1"/>
          <p:nvPr/>
        </p:nvSpPr>
        <p:spPr>
          <a:xfrm>
            <a:off x="1341884" y="2485152"/>
            <a:ext cx="105674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Pesan</a:t>
            </a:r>
            <a:r>
              <a:rPr lang="en-US" sz="5000" dirty="0"/>
              <a:t> / </a:t>
            </a:r>
            <a:r>
              <a:rPr lang="en-US" sz="5000" dirty="0" err="1"/>
              <a:t>kalimat</a:t>
            </a:r>
            <a:r>
              <a:rPr lang="en-US" sz="5000" dirty="0"/>
              <a:t> / kata yang </a:t>
            </a:r>
            <a:r>
              <a:rPr lang="en-US" sz="5000" dirty="0" err="1"/>
              <a:t>akan</a:t>
            </a:r>
            <a:r>
              <a:rPr lang="en-US" sz="5000" dirty="0"/>
              <a:t> </a:t>
            </a:r>
            <a:r>
              <a:rPr lang="en-US" sz="5000" dirty="0" err="1"/>
              <a:t>dicetak</a:t>
            </a:r>
            <a:endParaRPr lang="en-ID" sz="5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F14954-DDDE-BD6A-CB29-54F65441C40C}"/>
              </a:ext>
            </a:extLst>
          </p:cNvPr>
          <p:cNvSpPr txBox="1">
            <a:spLocks/>
          </p:cNvSpPr>
          <p:nvPr/>
        </p:nvSpPr>
        <p:spPr>
          <a:xfrm>
            <a:off x="1336035" y="3263424"/>
            <a:ext cx="3030186" cy="77827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500" dirty="0">
                <a:solidFill>
                  <a:srgbClr val="92D050"/>
                </a:solidFill>
              </a:rPr>
              <a:t>return 0;</a:t>
            </a:r>
            <a:endParaRPr lang="en-US" sz="5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20FD1-2915-7167-12F4-C5A4E8459CEF}"/>
              </a:ext>
            </a:extLst>
          </p:cNvPr>
          <p:cNvSpPr txBox="1"/>
          <p:nvPr/>
        </p:nvSpPr>
        <p:spPr>
          <a:xfrm>
            <a:off x="1336035" y="3958194"/>
            <a:ext cx="9516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000" b="0" i="0" dirty="0" err="1">
                <a:effectLst/>
                <a:latin typeface="Söhne"/>
              </a:rPr>
              <a:t>Mengindikasikan</a:t>
            </a:r>
            <a:r>
              <a:rPr lang="en-ID" sz="5000" b="0" i="0" dirty="0">
                <a:effectLst/>
                <a:latin typeface="Söhne"/>
              </a:rPr>
              <a:t>/</a:t>
            </a:r>
            <a:r>
              <a:rPr lang="en-ID" sz="5000" b="0" i="0" dirty="0" err="1">
                <a:effectLst/>
                <a:latin typeface="Söhne"/>
              </a:rPr>
              <a:t>Menandakan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bahwa</a:t>
            </a:r>
            <a:r>
              <a:rPr lang="en-ID" sz="5000" b="0" i="0" dirty="0">
                <a:effectLst/>
                <a:latin typeface="Söhne"/>
              </a:rPr>
              <a:t> program </a:t>
            </a:r>
            <a:r>
              <a:rPr lang="en-ID" sz="5000" b="0" i="0" dirty="0" err="1">
                <a:effectLst/>
                <a:latin typeface="Söhne"/>
              </a:rPr>
              <a:t>telah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berakhir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dengan</a:t>
            </a:r>
            <a:r>
              <a:rPr lang="en-ID" sz="5000" b="0" i="0" dirty="0">
                <a:effectLst/>
                <a:latin typeface="Söhne"/>
              </a:rPr>
              <a:t> </a:t>
            </a:r>
            <a:r>
              <a:rPr lang="en-ID" sz="5000" b="0" i="0" dirty="0" err="1">
                <a:effectLst/>
                <a:latin typeface="Söhne"/>
              </a:rPr>
              <a:t>sukses</a:t>
            </a:r>
            <a:r>
              <a:rPr lang="en-ID" sz="5000" b="0" i="0" dirty="0">
                <a:effectLst/>
                <a:latin typeface="Söhne"/>
              </a:rPr>
              <a:t>.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13578-F8E8-5146-F216-E75F42E9F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r="14737"/>
          <a:stretch/>
        </p:blipFill>
        <p:spPr>
          <a:xfrm>
            <a:off x="-1" y="0"/>
            <a:ext cx="12143085" cy="72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09EEC-A1BB-5AFE-70F2-FD580F2D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8" r="5901"/>
          <a:stretch/>
        </p:blipFill>
        <p:spPr>
          <a:xfrm>
            <a:off x="0" y="1023111"/>
            <a:ext cx="12188825" cy="48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6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8108" y="2853023"/>
            <a:ext cx="5472608" cy="115195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Function/</a:t>
            </a:r>
            <a:r>
              <a:rPr lang="en-US" sz="6000" dirty="0" err="1">
                <a:solidFill>
                  <a:srgbClr val="009999"/>
                </a:solidFill>
                <a:latin typeface="Impact" panose="020B0806030902050204" pitchFamily="34" charset="0"/>
              </a:rPr>
              <a:t>Fungsi</a:t>
            </a:r>
            <a:endParaRPr lang="en-US" sz="60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1F4EC-F82F-3954-CA5D-5E4FFA6A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4"/>
          <a:stretch/>
        </p:blipFill>
        <p:spPr>
          <a:xfrm>
            <a:off x="-1034380" y="0"/>
            <a:ext cx="13393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25A87-454F-B642-D1CB-68C6CDEBF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5"/>
          <a:stretch/>
        </p:blipFill>
        <p:spPr>
          <a:xfrm>
            <a:off x="-42689" y="620688"/>
            <a:ext cx="1219324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6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193" y="2636912"/>
            <a:ext cx="3960440" cy="1151955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rgbClr val="009999"/>
                </a:solidFill>
                <a:latin typeface="Impact" panose="020B0806030902050204" pitchFamily="34" charset="0"/>
              </a:rPr>
              <a:t>Studi</a:t>
            </a:r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 </a:t>
            </a:r>
            <a:r>
              <a:rPr lang="en-US" sz="6000" dirty="0" err="1">
                <a:solidFill>
                  <a:srgbClr val="009999"/>
                </a:solidFill>
                <a:latin typeface="Impact" panose="020B0806030902050204" pitchFamily="34" charset="0"/>
              </a:rPr>
              <a:t>Kasus</a:t>
            </a:r>
            <a:r>
              <a:rPr lang="en-US" sz="6000" dirty="0">
                <a:solidFill>
                  <a:srgbClr val="009999"/>
                </a:solidFill>
                <a:latin typeface="Impact" panose="020B08060309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13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D2A55-CD56-3725-944E-AD900525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564904"/>
            <a:ext cx="10360501" cy="1223963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Impact" panose="020B0806030902050204" pitchFamily="34" charset="0"/>
              </a:rPr>
              <a:t>Membuat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Kalkulator</a:t>
            </a:r>
            <a:r>
              <a:rPr lang="en-US" sz="6000" dirty="0">
                <a:latin typeface="Impact" panose="020B0806030902050204" pitchFamily="34" charset="0"/>
              </a:rPr>
              <a:t> </a:t>
            </a:r>
            <a:r>
              <a:rPr lang="en-US" sz="6000" dirty="0" err="1">
                <a:latin typeface="Impact" panose="020B0806030902050204" pitchFamily="34" charset="0"/>
              </a:rPr>
              <a:t>Sederhana</a:t>
            </a:r>
            <a:endParaRPr lang="en-ID" sz="6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2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6E75C-4257-1443-000E-A110CAEA6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" r="4047"/>
          <a:stretch/>
        </p:blipFill>
        <p:spPr>
          <a:xfrm>
            <a:off x="16353" y="1584277"/>
            <a:ext cx="12188825" cy="3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D1E31-7C8F-08FD-FD32-100B673D7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" r="13892" b="59472"/>
          <a:stretch/>
        </p:blipFill>
        <p:spPr>
          <a:xfrm>
            <a:off x="0" y="980728"/>
            <a:ext cx="1218882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F3035-2995-21EF-70D9-595116CD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4" y="0"/>
            <a:ext cx="9120637" cy="69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182</TotalTime>
  <Words>272</Words>
  <Application>Microsoft Office PowerPoint</Application>
  <PresentationFormat>Custom</PresentationFormat>
  <Paragraphs>56</Paragraphs>
  <Slides>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Impact</vt:lpstr>
      <vt:lpstr>Söhne</vt:lpstr>
      <vt:lpstr>Tech 16x9</vt:lpstr>
      <vt:lpstr>Belajar Bahasa Pemrograman C++</vt:lpstr>
      <vt:lpstr>STRUKTUR CODE </vt:lpstr>
      <vt:lpstr>PowerPoint Presentation</vt:lpstr>
      <vt:lpstr>Penjelasan Struktur Code</vt:lpstr>
      <vt:lpstr>Penjelasan Struktur Code</vt:lpstr>
      <vt:lpstr>Penjelasan Struktur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TIPE DATA &amp; VARIABEL</vt:lpstr>
      <vt:lpstr>PowerPoint Presentation</vt:lpstr>
      <vt:lpstr>Variabel</vt:lpstr>
      <vt:lpstr>Contoh Variabel Dalam Bentuk Coding</vt:lpstr>
      <vt:lpstr>PowerPoint Presentation</vt:lpstr>
      <vt:lpstr>PowerPoint Presentation</vt:lpstr>
      <vt:lpstr>Menimpa nilai pada variabel</vt:lpstr>
      <vt:lpstr>PowerPoint Presentation</vt:lpstr>
      <vt:lpstr>PowerPoint Presentation</vt:lpstr>
      <vt:lpstr>Mengenal Konstanta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Pengendalian Alur Program</vt:lpstr>
      <vt:lpstr>Mengenal If &amp; Else if</vt:lpstr>
      <vt:lpstr>PowerPoint Presentation</vt:lpstr>
      <vt:lpstr>PowerPoint Presentation</vt:lpstr>
      <vt:lpstr>Switch Case</vt:lpstr>
      <vt:lpstr>PowerPoint Presentation</vt:lpstr>
      <vt:lpstr>PowerPoint Presentation</vt:lpstr>
      <vt:lpstr>PowerPoint Presentation</vt:lpstr>
      <vt:lpstr>PowerPoint Presentation</vt:lpstr>
      <vt:lpstr>perulangan</vt:lpstr>
      <vt:lpstr>FOR &amp; WHILE</vt:lpstr>
      <vt:lpstr>FOR</vt:lpstr>
      <vt:lpstr>PowerPoint Presentation</vt:lpstr>
      <vt:lpstr>WHILE</vt:lpstr>
      <vt:lpstr>PowerPoint Presentation</vt:lpstr>
      <vt:lpstr>Perbedaan?</vt:lpstr>
      <vt:lpstr>Perbedaan</vt:lpstr>
      <vt:lpstr>Perbedaan</vt:lpstr>
      <vt:lpstr>ARRAY</vt:lpstr>
      <vt:lpstr>PowerPoint Presentation</vt:lpstr>
      <vt:lpstr>PowerPoint Presentation</vt:lpstr>
      <vt:lpstr>PowerPoint Presentation</vt:lpstr>
      <vt:lpstr>Function/Fungsi</vt:lpstr>
      <vt:lpstr>PowerPoint Presentation</vt:lpstr>
      <vt:lpstr>PowerPoint Presentation</vt:lpstr>
      <vt:lpstr>Studi Kasus </vt:lpstr>
      <vt:lpstr>Membuat Kalkulator Sederhana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Bahasa Pemrograman C++</dc:title>
  <dc:creator>allouisius jessen</dc:creator>
  <cp:lastModifiedBy>allouisius jessen</cp:lastModifiedBy>
  <cp:revision>16</cp:revision>
  <dcterms:created xsi:type="dcterms:W3CDTF">2023-08-05T14:33:08Z</dcterms:created>
  <dcterms:modified xsi:type="dcterms:W3CDTF">2023-08-06T12:34:07Z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