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10" r:id="rId16"/>
    <p:sldId id="303" r:id="rId17"/>
    <p:sldId id="304" r:id="rId18"/>
    <p:sldId id="305" r:id="rId19"/>
    <p:sldId id="290" r:id="rId20"/>
    <p:sldId id="289" r:id="rId21"/>
    <p:sldId id="311" r:id="rId22"/>
    <p:sldId id="260" r:id="rId23"/>
    <p:sldId id="295" r:id="rId24"/>
    <p:sldId id="294" r:id="rId25"/>
    <p:sldId id="272" r:id="rId26"/>
    <p:sldId id="286" r:id="rId27"/>
    <p:sldId id="307" r:id="rId28"/>
    <p:sldId id="288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26</a:t>
            </a:r>
            <a:r>
              <a:rPr lang="en-US" i="1" dirty="0" smtClean="0"/>
              <a:t>-Nov-2024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dirty="0"/>
              <a:t>Ridge Regression model</a:t>
            </a:r>
          </a:p>
          <a:p>
            <a:r>
              <a:rPr lang="en-US" sz="3200" dirty="0" smtClean="0"/>
              <a:t>Linear </a:t>
            </a:r>
            <a:r>
              <a:rPr lang="en-US" sz="3200" dirty="0"/>
              <a:t>Regression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dirty="0" smtClean="0"/>
              <a:t>Random </a:t>
            </a:r>
            <a:r>
              <a:rPr lang="en-US" sz="3200" dirty="0"/>
              <a:t>Forest </a:t>
            </a:r>
            <a:r>
              <a:rPr lang="en-US" sz="3200" dirty="0" smtClean="0"/>
              <a:t>Regressor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Investing.Com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8500" y="2307984"/>
              <a:ext cx="190500" cy="46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</a:t>
            </a:r>
            <a:r>
              <a:rPr lang="en-US" sz="4800" dirty="0" smtClean="0">
                <a:latin typeface="Bahnschrift Light" panose="020B0502040204020203" pitchFamily="34" charset="0"/>
              </a:rPr>
              <a:t>Data </a:t>
            </a:r>
            <a:r>
              <a:rPr lang="en-US" sz="3200" dirty="0" smtClean="0">
                <a:latin typeface="Bahnschrift Light" panose="020B0502040204020203" pitchFamily="34" charset="0"/>
              </a:rPr>
              <a:t>{Without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95363"/>
            <a:ext cx="6083300" cy="5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</a:t>
            </a:r>
            <a:r>
              <a:rPr lang="en-US" sz="4800" dirty="0" smtClean="0">
                <a:latin typeface="Bahnschrift Light" panose="020B0502040204020203" pitchFamily="34" charset="0"/>
              </a:rPr>
              <a:t>Data </a:t>
            </a:r>
            <a:r>
              <a:rPr lang="en-US" sz="3200" dirty="0" smtClean="0">
                <a:latin typeface="Bahnschrift Light" panose="020B0502040204020203" pitchFamily="34" charset="0"/>
              </a:rPr>
              <a:t>{with Label}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00099"/>
            <a:ext cx="6705600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</a:t>
            </a:r>
            <a:r>
              <a:rPr lang="en-US" sz="4800" dirty="0" smtClean="0">
                <a:latin typeface="Bahnschrift Light" panose="020B0502040204020203" pitchFamily="34" charset="0"/>
              </a:rPr>
              <a:t>Data </a:t>
            </a:r>
            <a:r>
              <a:rPr lang="en-US" sz="3200" dirty="0" smtClean="0">
                <a:latin typeface="Bahnschrift Light" panose="020B0502040204020203" pitchFamily="34" charset="0"/>
              </a:rPr>
              <a:t>{Raw}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829300"/>
            <a:ext cx="989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Source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>
                <a:solidFill>
                  <a:srgbClr val="0070C0"/>
                </a:solidFill>
              </a:rPr>
              <a:t>https://fred.stlouisfed.org/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00100"/>
            <a:ext cx="1105387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01.11.2024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01.10.2024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Date</a:t>
            </a:r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134.26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124.0</a:t>
              </a:r>
              <a:endParaRPr lang="en-US" sz="36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 smtClean="0"/>
                <a:t>0.019395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</a:t>
            </a:r>
            <a:r>
              <a:rPr lang="en-US" sz="4800" dirty="0" smtClean="0">
                <a:latin typeface="Bahnschrift Light" panose="020B0502040204020203" pitchFamily="34" charset="0"/>
              </a:rPr>
              <a:t>Data </a:t>
            </a:r>
            <a:r>
              <a:rPr lang="en-US" sz="3200" dirty="0" smtClean="0">
                <a:latin typeface="Bahnschrift Light" panose="020B0502040204020203" pitchFamily="34" charset="0"/>
              </a:rPr>
              <a:t>{Calibrated/Filled}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" y="1511300"/>
            <a:ext cx="11277288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2" y="1326296"/>
            <a:ext cx="11345246" cy="4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dirty="0"/>
              <a:t>M</a:t>
            </a:r>
            <a:r>
              <a:rPr lang="en-US" sz="4400" dirty="0" smtClean="0"/>
              <a:t>itigating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9" y="738231"/>
            <a:ext cx="5268576" cy="2779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" y="738232"/>
            <a:ext cx="5280205" cy="2779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3779142"/>
            <a:ext cx="5274191" cy="279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08" y="3779141"/>
            <a:ext cx="5269031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" y="684861"/>
            <a:ext cx="5364011" cy="2870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9" y="729706"/>
            <a:ext cx="5374031" cy="2854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9" y="3692597"/>
            <a:ext cx="5379210" cy="285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424" y="3692596"/>
            <a:ext cx="5372587" cy="28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and RMSE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accepting as many features as I wish.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RFR model is exposed to un-exhaustible features. This makes is possible to incorporate lots of Indicators which of course is the bedrock of Technical (</a:t>
            </a:r>
            <a:r>
              <a:rPr lang="en-US" sz="3200" i="1" dirty="0" smtClean="0"/>
              <a:t>Non-Fundamental</a:t>
            </a:r>
            <a:r>
              <a:rPr lang="en-US" sz="3200" dirty="0" smtClean="0"/>
              <a:t>) analysis in predicting Forex trends.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</a:t>
            </a:r>
            <a:r>
              <a:rPr lang="en-US" sz="4800" dirty="0" smtClean="0">
                <a:latin typeface="Bahnschrift Light" panose="020B0502040204020203" pitchFamily="34" charset="0"/>
              </a:rPr>
              <a:t>TDS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271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Investing.Com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814432"/>
            <a:ext cx="8909050" cy="568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91200" y="1130300"/>
            <a:ext cx="127000" cy="48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…Flexibility and Robustness of RFR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939800"/>
            <a:ext cx="1018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model offered me the opportunity of adding as many features as I can in order to improve on my Predictions.</a:t>
            </a:r>
          </a:p>
          <a:p>
            <a:r>
              <a:rPr lang="en-US" sz="3200" dirty="0"/>
              <a:t>Here I employed the standard indicators </a:t>
            </a:r>
            <a:r>
              <a:rPr lang="en-US" sz="3200" dirty="0" smtClean="0"/>
              <a:t>like:</a:t>
            </a:r>
          </a:p>
          <a:p>
            <a:r>
              <a:rPr lang="en-US" sz="3200" dirty="0"/>
              <a:t>RSI (Relative Strength </a:t>
            </a:r>
            <a:r>
              <a:rPr lang="en-US" sz="3200" dirty="0" smtClean="0"/>
              <a:t>Index)</a:t>
            </a:r>
          </a:p>
          <a:p>
            <a:r>
              <a:rPr lang="en-US" sz="3200" dirty="0"/>
              <a:t>SMA (Simple Moving Average)</a:t>
            </a:r>
            <a:endParaRPr lang="en-US" sz="3200" dirty="0" smtClean="0"/>
          </a:p>
          <a:p>
            <a:r>
              <a:rPr lang="en-US" sz="3200" dirty="0"/>
              <a:t>EMA (Exponential Moving Average)</a:t>
            </a:r>
            <a:endParaRPr lang="en-US" sz="3200" dirty="0" smtClean="0"/>
          </a:p>
          <a:p>
            <a:r>
              <a:rPr lang="en-US" sz="3200" dirty="0"/>
              <a:t>MACD (Moving Average Convergence/Divergence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smtClean="0"/>
              <a:t>I can add as many more indicators in order to strengthen the quality of my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46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My Codes </a:t>
            </a:r>
            <a:r>
              <a:rPr lang="en-US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Parts</a:t>
            </a:r>
            <a:r>
              <a:rPr lang="en-US" sz="2400" dirty="0" smtClean="0">
                <a:latin typeface="Bahnschrift Light" panose="020B0502040204020203" pitchFamily="34" charset="0"/>
              </a:rPr>
              <a:t>)</a:t>
            </a:r>
            <a:endParaRPr lang="en-US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15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will also explore alternative source where I can access the Macroeconomics indices maintained at bi-Annual, Quarterly, or Monthly levels.</a:t>
            </a:r>
          </a:p>
          <a:p>
            <a:endParaRPr lang="en-US" sz="3200" dirty="0"/>
          </a:p>
          <a:p>
            <a:r>
              <a:rPr lang="en-US" sz="3200" dirty="0"/>
              <a:t>I plan to improve on my model by adding more Statistical and Technical features.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from a source like Tick Data Suite(TDS) whose data is as close as the live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USD/CAD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896142"/>
            <a:ext cx="947530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markets.ft.com/data/currencies/tearsheet/summary?s=USD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CAD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" y="139700"/>
            <a:ext cx="10983417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287" y="6163270"/>
            <a:ext cx="103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30200"/>
            <a:ext cx="11707384" cy="5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2003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</a:t>
            </a:r>
            <a:r>
              <a:rPr lang="en-US" sz="3600" dirty="0" smtClean="0">
                <a:sym typeface="Wingdings" panose="05000000000000000000" pitchFamily="2" charset="2"/>
              </a:rPr>
              <a:t>From</a:t>
            </a:r>
            <a:r>
              <a:rPr lang="en-US" sz="3600" dirty="0" smtClean="0"/>
              <a:t> year 2003 to May-2024 {with over </a:t>
            </a:r>
            <a:r>
              <a:rPr lang="en-US" sz="3600" dirty="0" smtClean="0"/>
              <a:t>5,500 </a:t>
            </a:r>
            <a:r>
              <a:rPr lang="en-US" sz="3600" dirty="0" smtClean="0"/>
              <a:t>records}</a:t>
            </a:r>
          </a:p>
          <a:p>
            <a:endParaRPr lang="en-US" sz="3600" dirty="0" smtClean="0"/>
          </a:p>
          <a:p>
            <a:r>
              <a:rPr lang="en-US" sz="3600" dirty="0" smtClean="0"/>
              <a:t>(b) Investing.Com </a:t>
            </a:r>
            <a:r>
              <a:rPr lang="en-US" sz="3600" dirty="0" smtClean="0">
                <a:sym typeface="Wingdings" panose="05000000000000000000" pitchFamily="2" charset="2"/>
              </a:rPr>
              <a:t> From 1982 to May-2024 {with over 	</a:t>
            </a:r>
            <a:r>
              <a:rPr lang="en-US" sz="3600" dirty="0" smtClean="0">
                <a:sym typeface="Wingdings" panose="05000000000000000000" pitchFamily="2" charset="2"/>
              </a:rPr>
              <a:t>11,100 </a:t>
            </a:r>
            <a:r>
              <a:rPr lang="en-US" sz="3600" dirty="0" smtClean="0">
                <a:sym typeface="Wingdings" panose="05000000000000000000" pitchFamily="2" charset="2"/>
              </a:rPr>
              <a:t>records}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data in either of these two cases is maintained on a daily bases.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</a:t>
            </a:r>
            <a:r>
              <a:rPr lang="en-US" sz="2400" dirty="0"/>
              <a:t>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API that was exposed as XMLs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35637</TotalTime>
  <Words>851</Words>
  <Application>Microsoft Office PowerPoint</Application>
  <PresentationFormat>Widescreen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210</cp:revision>
  <dcterms:created xsi:type="dcterms:W3CDTF">2023-12-19T14:15:04Z</dcterms:created>
  <dcterms:modified xsi:type="dcterms:W3CDTF">2024-11-03T23:36:41Z</dcterms:modified>
</cp:coreProperties>
</file>