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1" r:id="rId4"/>
    <p:sldId id="300" r:id="rId5"/>
    <p:sldId id="261" r:id="rId6"/>
    <p:sldId id="262" r:id="rId7"/>
    <p:sldId id="299" r:id="rId8"/>
    <p:sldId id="258" r:id="rId9"/>
    <p:sldId id="298" r:id="rId10"/>
    <p:sldId id="296" r:id="rId11"/>
    <p:sldId id="297" r:id="rId12"/>
    <p:sldId id="259" r:id="rId13"/>
    <p:sldId id="287" r:id="rId14"/>
    <p:sldId id="302" r:id="rId15"/>
    <p:sldId id="310" r:id="rId16"/>
    <p:sldId id="303" r:id="rId17"/>
    <p:sldId id="304" r:id="rId18"/>
    <p:sldId id="305" r:id="rId19"/>
    <p:sldId id="290" r:id="rId20"/>
    <p:sldId id="289" r:id="rId21"/>
    <p:sldId id="312" r:id="rId22"/>
    <p:sldId id="311" r:id="rId23"/>
    <p:sldId id="260" r:id="rId24"/>
    <p:sldId id="295" r:id="rId25"/>
    <p:sldId id="294" r:id="rId26"/>
    <p:sldId id="272" r:id="rId27"/>
    <p:sldId id="288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1F34-0473-412F-A52A-8045292EA4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rkets.ft.com/data/currencies/tearsheet/summary?s=USD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57809"/>
            <a:ext cx="11529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Forecasting Currency Exchange Trend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0574" y="5400809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i="1" dirty="0" smtClean="0"/>
              <a:t>Akubue Simon C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0574" y="583813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On: </a:t>
            </a:r>
            <a:r>
              <a:rPr lang="en-US" i="1" dirty="0" smtClean="0"/>
              <a:t>26-Nov-2024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991691" y="1340678"/>
            <a:ext cx="773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My Case Study is United States Dollar (USD) vs Canadian Dollar (CAD)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0578" y="4923731"/>
            <a:ext cx="22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Master’s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828100"/>
            <a:ext cx="1102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following technical indicators were integrated: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RSI – Relative Strength Index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momentum indicator that measures the </a:t>
            </a:r>
            <a:r>
              <a:rPr lang="en-US" sz="3600" dirty="0" smtClean="0"/>
              <a:t>	magnitude </a:t>
            </a:r>
            <a:r>
              <a:rPr lang="en-US" sz="3600" dirty="0"/>
              <a:t>of recent price changes to analyze </a:t>
            </a:r>
            <a:r>
              <a:rPr lang="en-US" sz="3600" dirty="0" smtClean="0"/>
              <a:t>	overbought </a:t>
            </a:r>
            <a:r>
              <a:rPr lang="en-US" sz="3600" dirty="0"/>
              <a:t>or oversold conditions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(b) </a:t>
            </a:r>
            <a:r>
              <a:rPr lang="en-US" sz="3600" dirty="0"/>
              <a:t>SMA - Simple Moving </a:t>
            </a:r>
            <a:r>
              <a:rPr lang="en-US" sz="3600" dirty="0" smtClean="0"/>
              <a:t>Average</a:t>
            </a:r>
          </a:p>
          <a:p>
            <a:r>
              <a:rPr lang="en-US" sz="3600" dirty="0" smtClean="0"/>
              <a:t>	This is</a:t>
            </a:r>
            <a:r>
              <a:rPr lang="en-US" sz="3600" dirty="0"/>
              <a:t> the average price over the specified period</a:t>
            </a:r>
            <a:r>
              <a:rPr lang="en-US" sz="3600" dirty="0" smtClean="0"/>
              <a:t>. It 	is calculated </a:t>
            </a:r>
            <a:r>
              <a:rPr lang="en-US" sz="3600" dirty="0"/>
              <a:t>by adding up the last "X" period's closing </a:t>
            </a:r>
            <a:r>
              <a:rPr lang="en-US" sz="3600" dirty="0" smtClean="0"/>
              <a:t>	prices </a:t>
            </a:r>
            <a:r>
              <a:rPr lang="en-US" sz="3600" dirty="0"/>
              <a:t>and then dividing that number by </a:t>
            </a:r>
            <a:r>
              <a:rPr lang="en-US" sz="3600" dirty="0" smtClean="0"/>
              <a:t>of </a:t>
            </a:r>
            <a:r>
              <a:rPr lang="en-US" sz="3600" dirty="0" err="1" smtClean="0"/>
              <a:t>Xs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28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688400"/>
            <a:ext cx="110258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(c) EMA – Exponential Moving Average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type of moving average that gives more </a:t>
            </a:r>
            <a:r>
              <a:rPr lang="en-US" sz="3600" dirty="0" smtClean="0"/>
              <a:t>	weight </a:t>
            </a:r>
            <a:r>
              <a:rPr lang="en-US" sz="3600" dirty="0"/>
              <a:t>to recent data points compared to older </a:t>
            </a:r>
            <a:r>
              <a:rPr lang="en-US" sz="3600" dirty="0" smtClean="0"/>
              <a:t>data 	points</a:t>
            </a:r>
            <a:r>
              <a:rPr lang="en-US" sz="3600" dirty="0"/>
              <a:t>. It is calculated by applying a </a:t>
            </a:r>
            <a:r>
              <a:rPr lang="en-US" sz="3600" dirty="0" smtClean="0"/>
              <a:t>smoothing </a:t>
            </a:r>
            <a:r>
              <a:rPr lang="en-US" sz="3600" dirty="0"/>
              <a:t>factor </a:t>
            </a:r>
            <a:r>
              <a:rPr lang="en-US" sz="3600" dirty="0" smtClean="0"/>
              <a:t>	to </a:t>
            </a:r>
            <a:r>
              <a:rPr lang="en-US" sz="3600" dirty="0"/>
              <a:t>the previous EMA value and </a:t>
            </a:r>
            <a:r>
              <a:rPr lang="en-US" sz="3600" dirty="0" smtClean="0"/>
              <a:t>the </a:t>
            </a:r>
            <a:r>
              <a:rPr lang="en-US" sz="3600" dirty="0"/>
              <a:t>current price.</a:t>
            </a:r>
            <a:endParaRPr lang="en-US" sz="3600" dirty="0" smtClean="0"/>
          </a:p>
          <a:p>
            <a:r>
              <a:rPr lang="en-US" sz="3600" dirty="0" smtClean="0"/>
              <a:t>(</a:t>
            </a:r>
            <a:r>
              <a:rPr lang="en-US" sz="3600" dirty="0"/>
              <a:t>d</a:t>
            </a:r>
            <a:r>
              <a:rPr lang="en-US" sz="3600" dirty="0" smtClean="0"/>
              <a:t>) MACD </a:t>
            </a:r>
            <a:r>
              <a:rPr lang="en-US" sz="3600" dirty="0"/>
              <a:t>- Moving Average Convergence </a:t>
            </a:r>
            <a:r>
              <a:rPr lang="en-US" sz="3600" dirty="0" smtClean="0"/>
              <a:t>Divergence</a:t>
            </a:r>
          </a:p>
          <a:p>
            <a:r>
              <a:rPr lang="en-US" sz="3600" dirty="0" smtClean="0"/>
              <a:t>	This </a:t>
            </a:r>
            <a:r>
              <a:rPr lang="en-US" sz="3600" dirty="0"/>
              <a:t>is a popular technical analysis indicator </a:t>
            </a:r>
            <a:r>
              <a:rPr lang="en-US" sz="3600" dirty="0" smtClean="0"/>
              <a:t>	used </a:t>
            </a:r>
            <a:r>
              <a:rPr lang="en-US" sz="3600" dirty="0"/>
              <a:t>to </a:t>
            </a:r>
            <a:r>
              <a:rPr lang="en-US" sz="3600" dirty="0" smtClean="0"/>
              <a:t>	identify </a:t>
            </a:r>
            <a:r>
              <a:rPr lang="en-US" sz="3600" dirty="0"/>
              <a:t>trend reversals and momentum </a:t>
            </a:r>
            <a:r>
              <a:rPr lang="en-US" sz="3600" dirty="0" smtClean="0"/>
              <a:t>changes </a:t>
            </a:r>
            <a:r>
              <a:rPr lang="en-US" sz="3600" dirty="0"/>
              <a:t>in </a:t>
            </a:r>
            <a:r>
              <a:rPr lang="en-US" sz="3600" dirty="0" smtClean="0"/>
              <a:t>	financial </a:t>
            </a:r>
            <a:r>
              <a:rPr lang="en-US" sz="3600" dirty="0"/>
              <a:t>markets, including stocks, </a:t>
            </a:r>
            <a:r>
              <a:rPr lang="en-US" sz="3600" dirty="0" smtClean="0"/>
              <a:t>currencies</a:t>
            </a:r>
            <a:r>
              <a:rPr lang="en-US" sz="3600" dirty="0"/>
              <a:t>, and </a:t>
            </a:r>
            <a:r>
              <a:rPr lang="en-US" sz="3600" dirty="0" smtClean="0"/>
              <a:t>	commodities</a:t>
            </a:r>
            <a:r>
              <a:rPr lang="en-US" sz="3600" dirty="0"/>
              <a:t>. It consists of three </a:t>
            </a:r>
            <a:r>
              <a:rPr lang="en-US" sz="3600" dirty="0" smtClean="0"/>
              <a:t>components</a:t>
            </a:r>
            <a:r>
              <a:rPr lang="en-US" sz="3600" dirty="0"/>
              <a:t>: the </a:t>
            </a:r>
            <a:r>
              <a:rPr lang="en-US" sz="3600" dirty="0" smtClean="0"/>
              <a:t>	MACD </a:t>
            </a:r>
            <a:r>
              <a:rPr lang="en-US" sz="3600" dirty="0"/>
              <a:t>line, the signal line, and </a:t>
            </a:r>
            <a:r>
              <a:rPr lang="en-US" sz="3600" dirty="0" smtClean="0"/>
              <a:t>the </a:t>
            </a:r>
            <a:r>
              <a:rPr lang="en-US" sz="3600" dirty="0"/>
              <a:t>histogram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…..Technical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6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652" y="3517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Algorithms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52" y="1371386"/>
            <a:ext cx="11025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am comparing many models like:</a:t>
            </a:r>
          </a:p>
          <a:p>
            <a:r>
              <a:rPr lang="en-US" sz="3200" dirty="0"/>
              <a:t>I am </a:t>
            </a:r>
            <a:r>
              <a:rPr lang="en-US" sz="3200" dirty="0" smtClean="0"/>
              <a:t>considered </a:t>
            </a:r>
            <a:r>
              <a:rPr lang="en-US" sz="3200" dirty="0"/>
              <a:t>the following </a:t>
            </a:r>
            <a:r>
              <a:rPr lang="en-US" sz="3200" dirty="0" smtClean="0"/>
              <a:t>models </a:t>
            </a:r>
            <a:r>
              <a:rPr lang="en-US" sz="3200" dirty="0"/>
              <a:t>for my forecasting:</a:t>
            </a:r>
          </a:p>
          <a:p>
            <a:r>
              <a:rPr lang="en-US" sz="3200" dirty="0" err="1" smtClean="0"/>
              <a:t>XGBoost</a:t>
            </a:r>
            <a:r>
              <a:rPr lang="en-US" sz="3200" dirty="0" smtClean="0"/>
              <a:t> model</a:t>
            </a:r>
          </a:p>
          <a:p>
            <a:r>
              <a:rPr lang="en-US" sz="3200" dirty="0"/>
              <a:t>Lasso Regression </a:t>
            </a:r>
            <a:r>
              <a:rPr lang="en-US" sz="3200" dirty="0" smtClean="0"/>
              <a:t>model</a:t>
            </a:r>
            <a:endParaRPr lang="en-US" sz="3200" dirty="0"/>
          </a:p>
          <a:p>
            <a:r>
              <a:rPr lang="en-US" sz="3200" dirty="0"/>
              <a:t>Ridge Regression model</a:t>
            </a:r>
          </a:p>
          <a:p>
            <a:r>
              <a:rPr lang="en-US" sz="3200" dirty="0" smtClean="0"/>
              <a:t>Linear </a:t>
            </a:r>
            <a:r>
              <a:rPr lang="en-US" sz="3200" dirty="0"/>
              <a:t>Regression </a:t>
            </a:r>
            <a:r>
              <a:rPr lang="en-US" sz="3200" dirty="0" smtClean="0"/>
              <a:t>model</a:t>
            </a:r>
          </a:p>
          <a:p>
            <a:r>
              <a:rPr lang="en-US" sz="3200" dirty="0" err="1"/>
              <a:t>AdaBoost</a:t>
            </a:r>
            <a:r>
              <a:rPr lang="en-US" sz="3200" dirty="0"/>
              <a:t> </a:t>
            </a:r>
            <a:r>
              <a:rPr lang="en-US" sz="3200" dirty="0" smtClean="0"/>
              <a:t>Regression model</a:t>
            </a:r>
          </a:p>
          <a:p>
            <a:r>
              <a:rPr lang="en-US" sz="3200" dirty="0" smtClean="0"/>
              <a:t>Random </a:t>
            </a:r>
            <a:r>
              <a:rPr lang="en-US" sz="3200" dirty="0"/>
              <a:t>Forest </a:t>
            </a:r>
            <a:r>
              <a:rPr lang="en-US" sz="3200" dirty="0" smtClean="0"/>
              <a:t>Regressor model</a:t>
            </a:r>
          </a:p>
          <a:p>
            <a:r>
              <a:rPr lang="en-US" sz="3200" dirty="0" smtClean="0"/>
              <a:t>Bayesian </a:t>
            </a:r>
            <a:r>
              <a:rPr lang="en-US" sz="3200" dirty="0"/>
              <a:t>Ridge </a:t>
            </a:r>
            <a:r>
              <a:rPr lang="en-US" sz="3200" dirty="0" smtClean="0"/>
              <a:t>Regression model</a:t>
            </a:r>
          </a:p>
          <a:p>
            <a:r>
              <a:rPr lang="en-US" sz="3200" dirty="0"/>
              <a:t>Support Vector Regression (SVR) </a:t>
            </a:r>
            <a:r>
              <a:rPr lang="en-US" sz="3200" dirty="0" smtClean="0"/>
              <a:t>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5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Flow Diagram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9300" y="1194616"/>
            <a:ext cx="9652000" cy="5206184"/>
            <a:chOff x="749300" y="1194616"/>
            <a:chExt cx="9652000" cy="5206184"/>
          </a:xfrm>
        </p:grpSpPr>
        <p:sp>
          <p:nvSpPr>
            <p:cNvPr id="2" name="Flowchart: Magnetic Disk 1"/>
            <p:cNvSpPr/>
            <p:nvPr/>
          </p:nvSpPr>
          <p:spPr>
            <a:xfrm>
              <a:off x="749300" y="12192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749300" y="47117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7900" y="204418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Investing.Com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5556250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Tick Data Suite (TDS)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4457700" y="2781300"/>
              <a:ext cx="1206500" cy="15113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476500" y="2603500"/>
              <a:ext cx="679450" cy="93345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76500" y="3676135"/>
              <a:ext cx="641350" cy="113716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cision 13"/>
            <p:cNvSpPr/>
            <p:nvPr/>
          </p:nvSpPr>
          <p:spPr>
            <a:xfrm>
              <a:off x="2994025" y="3247768"/>
              <a:ext cx="1425575" cy="71755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14700" y="342265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679376">
              <a:off x="4414526" y="3362628"/>
              <a:ext cx="129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DataFrame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16400" y="3606800"/>
              <a:ext cx="342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7048500" y="1347016"/>
              <a:ext cx="3327400" cy="838200"/>
              <a:chOff x="7048500" y="1435916"/>
              <a:chExt cx="3327400" cy="838200"/>
            </a:xfrm>
          </p:grpSpPr>
          <p:sp>
            <p:nvSpPr>
              <p:cNvPr id="21" name="Flowchart: Process 20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Split &amp; Scale the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073900" y="2629716"/>
              <a:ext cx="3327400" cy="838200"/>
              <a:chOff x="7048500" y="1435916"/>
              <a:chExt cx="3327400" cy="838200"/>
            </a:xfrm>
          </p:grpSpPr>
          <p:sp>
            <p:nvSpPr>
              <p:cNvPr id="25" name="Flowchart: Process 24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Train the Model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073900" y="3965318"/>
              <a:ext cx="3327400" cy="1216282"/>
              <a:chOff x="7073900" y="3965318"/>
              <a:chExt cx="3441700" cy="1216282"/>
            </a:xfrm>
          </p:grpSpPr>
          <p:sp>
            <p:nvSpPr>
              <p:cNvPr id="27" name="Flowchart: Document 26"/>
              <p:cNvSpPr/>
              <p:nvPr/>
            </p:nvSpPr>
            <p:spPr>
              <a:xfrm>
                <a:off x="7073900" y="3965318"/>
                <a:ext cx="3441700" cy="121628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77100" y="4292600"/>
                <a:ext cx="295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Evaluate the Model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429500" y="5600700"/>
              <a:ext cx="2959100" cy="698500"/>
              <a:chOff x="7391400" y="5803900"/>
              <a:chExt cx="2959100" cy="698500"/>
            </a:xfrm>
          </p:grpSpPr>
          <p:sp>
            <p:nvSpPr>
              <p:cNvPr id="29" name="Flowchart: Terminator 28"/>
              <p:cNvSpPr/>
              <p:nvPr/>
            </p:nvSpPr>
            <p:spPr>
              <a:xfrm>
                <a:off x="7391400" y="5803900"/>
                <a:ext cx="2959100" cy="69850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747000" y="598170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Predict the Future</a:t>
                </a:r>
                <a:endParaRPr lang="en-US" dirty="0"/>
              </a:p>
            </p:txBody>
          </p:sp>
        </p:grpSp>
        <p:cxnSp>
          <p:nvCxnSpPr>
            <p:cNvPr id="34" name="Straight Arrow Connector 33"/>
            <p:cNvCxnSpPr>
              <a:stCxn id="7" idx="5"/>
              <a:endCxn id="21" idx="1"/>
            </p:cNvCxnSpPr>
            <p:nvPr/>
          </p:nvCxnSpPr>
          <p:spPr>
            <a:xfrm flipV="1">
              <a:off x="5543550" y="1766116"/>
              <a:ext cx="1504950" cy="1770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839200" y="34552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940800" y="5003284"/>
              <a:ext cx="25400" cy="5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826500" y="21725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41400" y="11946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01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1400" y="46998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02</a:t>
              </a:r>
              <a:endParaRPr lang="en-US" b="1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3924300" y="1244600"/>
              <a:ext cx="1739900" cy="118058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98900" y="1715316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Macroeconomics data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2100" y="1244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FRED</a:t>
              </a:r>
              <a:endParaRPr lang="en-US" b="1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508500" y="2307984"/>
              <a:ext cx="190500" cy="469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5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Statistical Data </a:t>
            </a:r>
            <a:r>
              <a:rPr lang="en-US" sz="3200" dirty="0" smtClean="0">
                <a:latin typeface="Bahnschrift Light" panose="020B0502040204020203" pitchFamily="34" charset="0"/>
              </a:rPr>
              <a:t>{Before </a:t>
            </a:r>
            <a:r>
              <a:rPr lang="en-US" sz="3200" dirty="0" smtClean="0">
                <a:latin typeface="Bahnschrift Light" panose="020B0502040204020203" pitchFamily="34" charset="0"/>
              </a:rPr>
              <a:t>Label}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995363"/>
            <a:ext cx="6083300" cy="56793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23200" y="2260600"/>
            <a:ext cx="914400" cy="311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5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Statistical Data </a:t>
            </a:r>
            <a:r>
              <a:rPr lang="en-US" sz="3200" dirty="0" smtClean="0">
                <a:latin typeface="Bahnschrift Light" panose="020B0502040204020203" pitchFamily="34" charset="0"/>
              </a:rPr>
              <a:t>{with Label}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800099"/>
            <a:ext cx="6705600" cy="5960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89800" y="2006600"/>
            <a:ext cx="838200" cy="16510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18500" y="4965700"/>
            <a:ext cx="838200" cy="16510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 </a:t>
            </a:r>
            <a:r>
              <a:rPr lang="en-US" sz="3200" dirty="0" smtClean="0">
                <a:latin typeface="Bahnschrift Light" panose="020B0502040204020203" pitchFamily="34" charset="0"/>
              </a:rPr>
              <a:t>{Raw}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900" y="5829300"/>
            <a:ext cx="989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Source </a:t>
            </a:r>
            <a:r>
              <a:rPr lang="en-US" dirty="0"/>
              <a:t>= </a:t>
            </a:r>
            <a:r>
              <a:rPr lang="en-US" dirty="0" smtClean="0"/>
              <a:t>'</a:t>
            </a:r>
            <a:r>
              <a:rPr lang="en-US" dirty="0">
                <a:solidFill>
                  <a:srgbClr val="0070C0"/>
                </a:solidFill>
              </a:rPr>
              <a:t>https://fred.stlouisfed.org/</a:t>
            </a:r>
            <a:r>
              <a:rPr lang="en-US" dirty="0" smtClean="0"/>
              <a:t>'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800100"/>
            <a:ext cx="11053876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09700" y="1612900"/>
            <a:ext cx="2565400" cy="646331"/>
            <a:chOff x="1409700" y="1790700"/>
            <a:chExt cx="2565400" cy="646331"/>
          </a:xfrm>
        </p:grpSpPr>
        <p:sp>
          <p:nvSpPr>
            <p:cNvPr id="5" name="Rectangle 4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01.11.2024</a:t>
              </a:r>
              <a:endParaRPr lang="en-US" sz="3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09700" y="5156200"/>
            <a:ext cx="2565400" cy="646331"/>
            <a:chOff x="1409700" y="1790700"/>
            <a:chExt cx="2565400" cy="646331"/>
          </a:xfrm>
        </p:grpSpPr>
        <p:sp>
          <p:nvSpPr>
            <p:cNvPr id="9" name="Rectangle 8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01.10.2024</a:t>
              </a:r>
              <a:endParaRPr lang="en-US" sz="3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22500" y="990600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Dates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56400" y="990600"/>
            <a:ext cx="250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Index Values</a:t>
            </a: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81800" y="1612900"/>
            <a:ext cx="2565400" cy="646331"/>
            <a:chOff x="1409700" y="1790700"/>
            <a:chExt cx="2565400" cy="646331"/>
          </a:xfrm>
        </p:grpSpPr>
        <p:sp>
          <p:nvSpPr>
            <p:cNvPr id="14" name="Rectangle 13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134.26</a:t>
              </a:r>
              <a:endParaRPr lang="en-US" sz="3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81800" y="5156200"/>
            <a:ext cx="2565400" cy="646331"/>
            <a:chOff x="1409700" y="1790700"/>
            <a:chExt cx="2565400" cy="646331"/>
          </a:xfrm>
        </p:grpSpPr>
        <p:sp>
          <p:nvSpPr>
            <p:cNvPr id="17" name="Rectangle 16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124.0</a:t>
              </a:r>
              <a:endParaRPr lang="en-US" sz="36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654300" y="40386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67000" y="2362200"/>
            <a:ext cx="127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00100" y="3289300"/>
            <a:ext cx="3759200" cy="635575"/>
            <a:chOff x="800100" y="3467100"/>
            <a:chExt cx="3759200" cy="635575"/>
          </a:xfrm>
        </p:grpSpPr>
        <p:sp>
          <p:nvSpPr>
            <p:cNvPr id="19" name="Rectangle 18"/>
            <p:cNvSpPr/>
            <p:nvPr/>
          </p:nvSpPr>
          <p:spPr>
            <a:xfrm>
              <a:off x="800100" y="3467100"/>
              <a:ext cx="3759200" cy="63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100" y="3517900"/>
              <a:ext cx="375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No of Business Days =</a:t>
              </a:r>
              <a:r>
                <a:rPr lang="en-US" dirty="0" smtClean="0"/>
                <a:t> </a:t>
              </a:r>
              <a:r>
                <a:rPr lang="en-US" sz="3200" dirty="0" smtClean="0"/>
                <a:t>23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59500" y="3289300"/>
            <a:ext cx="3759200" cy="635575"/>
            <a:chOff x="800100" y="3467100"/>
            <a:chExt cx="3759200" cy="635575"/>
          </a:xfrm>
        </p:grpSpPr>
        <p:sp>
          <p:nvSpPr>
            <p:cNvPr id="27" name="Rectangle 26"/>
            <p:cNvSpPr/>
            <p:nvPr/>
          </p:nvSpPr>
          <p:spPr>
            <a:xfrm>
              <a:off x="800100" y="3467100"/>
              <a:ext cx="3759200" cy="63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0" y="3517900"/>
              <a:ext cx="375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Diff =</a:t>
              </a:r>
              <a:r>
                <a:rPr lang="en-US" dirty="0" smtClean="0"/>
                <a:t> </a:t>
              </a:r>
              <a:r>
                <a:rPr lang="en-US" sz="3200" dirty="0" smtClean="0"/>
                <a:t>0.019395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8128000" y="40386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140700" y="2362200"/>
            <a:ext cx="127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09700" y="6140450"/>
            <a:ext cx="7937500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0" y="6229350"/>
            <a:ext cx="773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Incremental Value = Diff/No of Business Days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20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 </a:t>
            </a:r>
            <a:r>
              <a:rPr lang="en-US" sz="3200" dirty="0" smtClean="0">
                <a:latin typeface="Bahnschrift Light" panose="020B0502040204020203" pitchFamily="34" charset="0"/>
              </a:rPr>
              <a:t>{Calibrated/Filled}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3" y="1511300"/>
            <a:ext cx="11277288" cy="38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7000" y="12700"/>
            <a:ext cx="892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Models Comparison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647700"/>
            <a:ext cx="892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8</a:t>
            </a:r>
            <a:r>
              <a:rPr lang="en-US" sz="2800" dirty="0" smtClean="0">
                <a:latin typeface="Bahnschrift Light" panose="020B0502040204020203" pitchFamily="34" charset="0"/>
              </a:rPr>
              <a:t>5% Train – 15% Test Splitting</a:t>
            </a:r>
            <a:endParaRPr lang="en-US" sz="28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1" y="1415197"/>
            <a:ext cx="11996865" cy="47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983955"/>
            <a:ext cx="115691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Majority of the Forex traders lose their money due to inadequate knowledge on the dynamics of the market forces. 98% of the times, market forces is determined by the Macroeconomics news from the countries around the world.</a:t>
            </a:r>
          </a:p>
          <a:p>
            <a:r>
              <a:rPr lang="en-US" sz="4400" dirty="0"/>
              <a:t>M</a:t>
            </a:r>
            <a:r>
              <a:rPr lang="en-US" sz="4400" dirty="0" smtClean="0"/>
              <a:t>itigating against this high rate of losses formed the basis of my research dream on “</a:t>
            </a:r>
            <a:r>
              <a:rPr lang="en-US" sz="4400" b="1" dirty="0" smtClean="0"/>
              <a:t>Forecasting Forex Exchange Trend</a:t>
            </a:r>
            <a:r>
              <a:rPr lang="en-US" sz="4400" dirty="0" smtClean="0"/>
              <a:t>”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21635" y="17117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Motivation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(85% - 15%)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687432"/>
            <a:ext cx="11252201" cy="60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(85% - 15%)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09" y="738231"/>
            <a:ext cx="5268576" cy="27796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4" y="738232"/>
            <a:ext cx="5280205" cy="2779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18" y="3779142"/>
            <a:ext cx="5274191" cy="2791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08" y="3779141"/>
            <a:ext cx="5269031" cy="27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(85% - 15%)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" y="684861"/>
            <a:ext cx="5364011" cy="2870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979" y="729706"/>
            <a:ext cx="5374031" cy="28542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9" y="3692597"/>
            <a:ext cx="5379210" cy="2852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546" y="3692597"/>
            <a:ext cx="5356936" cy="28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38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Result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429" y="725557"/>
            <a:ext cx="102571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From the above analysis, on reviewing the MAE and MSE, </a:t>
            </a:r>
            <a:r>
              <a:rPr lang="en-US" sz="3200" dirty="0" smtClean="0"/>
              <a:t>RMSE, and </a:t>
            </a:r>
            <a:r>
              <a:rPr lang="en-US" sz="3200" dirty="0" smtClean="0"/>
              <a:t>R² values </a:t>
            </a:r>
            <a:r>
              <a:rPr lang="en-US" sz="3200" dirty="0" smtClean="0"/>
              <a:t>from all the models considered, it is apparently clear that “</a:t>
            </a:r>
            <a:r>
              <a:rPr lang="en-US" sz="3200" b="1" dirty="0" smtClean="0"/>
              <a:t>Linear Regression</a:t>
            </a:r>
            <a:r>
              <a:rPr lang="en-US" sz="3200" dirty="0" smtClean="0"/>
              <a:t>”, “</a:t>
            </a:r>
            <a:r>
              <a:rPr lang="en-US" sz="3200" b="1" dirty="0" smtClean="0"/>
              <a:t>Random Forest Regressor (RFR)</a:t>
            </a:r>
            <a:r>
              <a:rPr lang="en-US" sz="3200" dirty="0" smtClean="0"/>
              <a:t>” and </a:t>
            </a:r>
            <a:r>
              <a:rPr lang="en-US" sz="3200" dirty="0" smtClean="0"/>
              <a:t>“</a:t>
            </a:r>
            <a:r>
              <a:rPr lang="en-US" sz="3200" b="1" dirty="0" smtClean="0"/>
              <a:t>Bayesian Ridge </a:t>
            </a:r>
            <a:r>
              <a:rPr lang="en-US" sz="3200" b="1" dirty="0" smtClean="0"/>
              <a:t>Regression</a:t>
            </a:r>
            <a:r>
              <a:rPr lang="en-US" sz="3200" dirty="0" smtClean="0"/>
              <a:t>” displayed wonderful results. However, I will be relying </a:t>
            </a:r>
            <a:r>
              <a:rPr lang="en-US" sz="3200" dirty="0"/>
              <a:t>more on “</a:t>
            </a:r>
            <a:r>
              <a:rPr lang="en-US" sz="3200" b="1" dirty="0"/>
              <a:t>Random Forest Regressor (RFR)</a:t>
            </a:r>
            <a:r>
              <a:rPr lang="en-US" sz="3200" dirty="0"/>
              <a:t>” </a:t>
            </a:r>
            <a:r>
              <a:rPr lang="en-US" sz="3200" dirty="0" smtClean="0"/>
              <a:t>due to its robustness about </a:t>
            </a:r>
            <a:r>
              <a:rPr lang="en-US" sz="3200" dirty="0" smtClean="0"/>
              <a:t>being exposed to many parameters for </a:t>
            </a:r>
            <a:r>
              <a:rPr lang="en-US" sz="3200" dirty="0" err="1" smtClean="0"/>
              <a:t>tning</a:t>
            </a:r>
            <a:r>
              <a:rPr lang="en-US" sz="3200" dirty="0" smtClean="0"/>
              <a:t> </a:t>
            </a:r>
            <a:r>
              <a:rPr lang="en-US" sz="3200" dirty="0" smtClean="0"/>
              <a:t>as I wish.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1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165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from TDS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827131"/>
            <a:ext cx="8920439" cy="5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165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from Investing.Com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814432"/>
            <a:ext cx="8909050" cy="56801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791200" y="1130300"/>
            <a:ext cx="127000" cy="486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852" y="275535"/>
            <a:ext cx="1052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ahnschrift Light" panose="020B0502040204020203" pitchFamily="34" charset="0"/>
              </a:rPr>
              <a:t>Random Forest Regressor (RFR)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852" y="1320800"/>
            <a:ext cx="107182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Random Forest Regressor (RFR) is a supervised learning algorithm belonging to the ensemble learning family, specifically the random forest method, used for regression tasks. It's an extension of the Random Forest algorithm for classification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Random Forest Regressor is known for its robustness, scalability, and ability to handle </a:t>
            </a:r>
            <a:r>
              <a:rPr lang="en-US" sz="3200" b="1" i="1" dirty="0"/>
              <a:t>high-dimensional data with a large number of features</a:t>
            </a:r>
            <a:r>
              <a:rPr lang="en-US" sz="3200" dirty="0"/>
              <a:t>. It often performs well across a wide range of regression problems and is less prone to overfitting compared to individual decision trees</a:t>
            </a:r>
            <a:r>
              <a:rPr lang="en-US" sz="32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Future Plans</a:t>
            </a:r>
            <a:endParaRPr lang="en-US" sz="44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500" y="927100"/>
            <a:ext cx="1021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will also explore alternative source where I can access the Macroeconomics indices maintained at </a:t>
            </a:r>
            <a:r>
              <a:rPr lang="en-US" sz="3200" dirty="0" smtClean="0"/>
              <a:t>more frequent basis; possibly weekly</a:t>
            </a:r>
            <a:r>
              <a:rPr lang="en-US" sz="3200" dirty="0" smtClean="0"/>
              <a:t>, </a:t>
            </a:r>
            <a:r>
              <a:rPr lang="en-US" sz="3200" dirty="0" smtClean="0"/>
              <a:t>or </a:t>
            </a:r>
            <a:r>
              <a:rPr lang="en-US" sz="3200" dirty="0" smtClean="0"/>
              <a:t>even daily </a:t>
            </a:r>
            <a:r>
              <a:rPr lang="en-US" sz="3200" dirty="0" smtClean="0"/>
              <a:t>levels.</a:t>
            </a:r>
          </a:p>
          <a:p>
            <a:endParaRPr lang="en-US" sz="3200" dirty="0"/>
          </a:p>
          <a:p>
            <a:r>
              <a:rPr lang="en-US" sz="3200" dirty="0"/>
              <a:t>I plan to improve on my model by adding more </a:t>
            </a:r>
            <a:r>
              <a:rPr lang="en-US" sz="3200" dirty="0" smtClean="0"/>
              <a:t>Technical </a:t>
            </a:r>
            <a:r>
              <a:rPr lang="en-US" sz="3200" dirty="0"/>
              <a:t>features.</a:t>
            </a:r>
          </a:p>
          <a:p>
            <a:endParaRPr lang="en-US" sz="3200" dirty="0" smtClean="0"/>
          </a:p>
          <a:p>
            <a:r>
              <a:rPr lang="en-US" sz="3200" dirty="0" smtClean="0"/>
              <a:t>I will explore a way of automatically accessing the </a:t>
            </a:r>
            <a:r>
              <a:rPr lang="en-US" sz="3200" dirty="0"/>
              <a:t>Statistical </a:t>
            </a:r>
            <a:r>
              <a:rPr lang="en-US" sz="3200" dirty="0" smtClean="0"/>
              <a:t>data from a source like Tick Data Suite(TDS) whose data is as close as the live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54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552" y="31203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Thank you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635" y="-109883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Content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2835" y="887246"/>
            <a:ext cx="76238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Pre-Amble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Data Sources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Statistical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Technical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Macroeconomics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Algorithms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Flow </a:t>
            </a:r>
            <a:r>
              <a:rPr lang="en-US" sz="2800" dirty="0" smtClean="0">
                <a:latin typeface="Agency FB" panose="020B0503020202020204" pitchFamily="34" charset="0"/>
              </a:rPr>
              <a:t>Diagram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Models </a:t>
            </a:r>
            <a:r>
              <a:rPr lang="en-US" sz="2800" dirty="0" smtClean="0">
                <a:latin typeface="Agency FB" panose="020B0503020202020204" pitchFamily="34" charset="0"/>
              </a:rPr>
              <a:t>Comparison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Visualization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Result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Recommended Model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Future Plans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621331"/>
            <a:ext cx="115691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foreign exchange (forex) market stands as one of the most </a:t>
            </a:r>
            <a:r>
              <a:rPr lang="en-US" sz="4400" b="1" dirty="0"/>
              <a:t>dynamic</a:t>
            </a:r>
            <a:r>
              <a:rPr lang="en-US" sz="4400" dirty="0"/>
              <a:t> and influential financial markets globally, facilitating the exchange of currencies and shaping international trade and investment. Among the myriad currency pairs traded in this market, the USD/CAD pair occupies a significant position due to its prominence in North American trade and its influence on the economies of the United States and Canada.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635" y="-122583"/>
            <a:ext cx="10760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Pre-Amble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2114" y="5896142"/>
            <a:ext cx="9475304" cy="2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five 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markets.ft.com/data/currencies/tearsheet/summary?s=USD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CAD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2" y="139700"/>
            <a:ext cx="10983417" cy="58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287" y="6163270"/>
            <a:ext cx="1034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</a:t>
            </a:r>
            <a:r>
              <a:rPr lang="en-US" b="1" dirty="0" smtClean="0"/>
              <a:t>fifty </a:t>
            </a:r>
            <a:r>
              <a:rPr lang="en-US" b="1" dirty="0"/>
              <a:t>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solidFill>
                  <a:srgbClr val="0070C0"/>
                </a:solidFill>
              </a:rPr>
              <a:t>https://</a:t>
            </a:r>
            <a:r>
              <a:rPr lang="en-US" b="1" u="sng" dirty="0" smtClean="0">
                <a:solidFill>
                  <a:srgbClr val="0070C0"/>
                </a:solidFill>
              </a:rPr>
              <a:t>tradingeconomics.com/canada/currency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6" y="330200"/>
            <a:ext cx="11707384" cy="56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054100" y="723900"/>
            <a:ext cx="10147300" cy="5664200"/>
            <a:chOff x="1054100" y="723900"/>
            <a:chExt cx="10147300" cy="5664200"/>
          </a:xfrm>
        </p:grpSpPr>
        <p:sp>
          <p:nvSpPr>
            <p:cNvPr id="2" name="Flowchart: Magnetic Disk 1"/>
            <p:cNvSpPr/>
            <p:nvPr/>
          </p:nvSpPr>
          <p:spPr>
            <a:xfrm>
              <a:off x="1054100" y="723900"/>
              <a:ext cx="2806700" cy="16764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3" name="Flowchart: Magnetic Disk 2"/>
            <p:cNvSpPr/>
            <p:nvPr/>
          </p:nvSpPr>
          <p:spPr>
            <a:xfrm>
              <a:off x="1054100" y="3117850"/>
              <a:ext cx="3238500" cy="15621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11250" y="5397500"/>
              <a:ext cx="3124200" cy="990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613400" y="2781300"/>
              <a:ext cx="1206500" cy="1511300"/>
              <a:chOff x="4457700" y="2781300"/>
              <a:chExt cx="1206500" cy="1511300"/>
            </a:xfrm>
          </p:grpSpPr>
          <p:sp>
            <p:nvSpPr>
              <p:cNvPr id="5" name="Flowchart: Data 4"/>
              <p:cNvSpPr/>
              <p:nvPr/>
            </p:nvSpPr>
            <p:spPr>
              <a:xfrm>
                <a:off x="4457700" y="2781300"/>
                <a:ext cx="1206500" cy="1511300"/>
              </a:xfrm>
              <a:prstGeom prst="flowChartInputOutp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679376">
                <a:off x="4414526" y="3362628"/>
                <a:ext cx="1295257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DataFrame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11250" y="1321616"/>
              <a:ext cx="2673350" cy="83099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Macroeconomics data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0500" y="85090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FRED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63650" y="38616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Statistical data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20040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Forex Market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3650" y="56650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Technical data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8600" y="2324100"/>
              <a:ext cx="3352800" cy="2425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40800" y="2933700"/>
              <a:ext cx="1181100" cy="14773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Split</a:t>
              </a:r>
            </a:p>
            <a:p>
              <a:pPr algn="ctr"/>
              <a:r>
                <a:rPr lang="en-US" dirty="0" smtClean="0"/>
                <a:t>Scale</a:t>
              </a:r>
            </a:p>
            <a:p>
              <a:pPr algn="ctr"/>
              <a:r>
                <a:rPr lang="en-US" dirty="0" smtClean="0"/>
                <a:t>Train/Test</a:t>
              </a:r>
            </a:p>
            <a:p>
              <a:pPr algn="ctr"/>
              <a:r>
                <a:rPr lang="en-US" dirty="0" smtClean="0"/>
                <a:t>Evaluate</a:t>
              </a:r>
            </a:p>
            <a:p>
              <a:pPr algn="ctr"/>
              <a:r>
                <a:rPr lang="en-US" dirty="0" smtClean="0"/>
                <a:t>Forecast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860800" y="1866900"/>
              <a:ext cx="1892300" cy="153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5" idx="2"/>
            </p:cNvCxnSpPr>
            <p:nvPr/>
          </p:nvCxnSpPr>
          <p:spPr>
            <a:xfrm flipV="1">
              <a:off x="4292600" y="3536950"/>
              <a:ext cx="1441450" cy="506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749675" y="3695700"/>
              <a:ext cx="1939925" cy="170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508250" y="4679950"/>
              <a:ext cx="0" cy="717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5"/>
              <a:endCxn id="16" idx="1"/>
            </p:cNvCxnSpPr>
            <p:nvPr/>
          </p:nvCxnSpPr>
          <p:spPr>
            <a:xfrm>
              <a:off x="6699250" y="3536950"/>
              <a:ext cx="11493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Sources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4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955100"/>
            <a:ext cx="1102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My Data Set is taken from either of these two sources: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Tick Data Suite (TDS) </a:t>
            </a:r>
            <a:r>
              <a:rPr lang="en-US" sz="3600" dirty="0" smtClean="0">
                <a:sym typeface="Wingdings" panose="05000000000000000000" pitchFamily="2" charset="2"/>
              </a:rPr>
              <a:t> From</a:t>
            </a:r>
            <a:r>
              <a:rPr lang="en-US" sz="3600" dirty="0" smtClean="0"/>
              <a:t> year 2003 to May-2024 {with over 5,500 records}</a:t>
            </a:r>
          </a:p>
          <a:p>
            <a:endParaRPr lang="en-US" sz="3600" dirty="0" smtClean="0"/>
          </a:p>
          <a:p>
            <a:r>
              <a:rPr lang="en-US" sz="3600" dirty="0" smtClean="0"/>
              <a:t>(b) Investing.Com </a:t>
            </a:r>
            <a:r>
              <a:rPr lang="en-US" sz="3600" dirty="0" smtClean="0">
                <a:sym typeface="Wingdings" panose="05000000000000000000" pitchFamily="2" charset="2"/>
              </a:rPr>
              <a:t> From 1982 to May-2024 {with over 	11,100 records}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The data in either of these two cases is maintained on a daily bases.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Statistical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1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Macroeconomics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00" y="812800"/>
            <a:ext cx="1108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Macroeconomics data played a strong role in my model. They were </a:t>
            </a:r>
            <a:r>
              <a:rPr lang="en-US" sz="2400" dirty="0"/>
              <a:t>sourced from the Federal Reserve Economic Data (FRED)</a:t>
            </a:r>
            <a:r>
              <a:rPr lang="en-US" sz="2400" dirty="0" smtClean="0"/>
              <a:t>’s(</a:t>
            </a:r>
            <a:r>
              <a:rPr lang="en-US" sz="2400" dirty="0">
                <a:solidFill>
                  <a:srgbClr val="0070C0"/>
                </a:solidFill>
              </a:rPr>
              <a:t>https://fred.stlouisfed.org/</a:t>
            </a:r>
            <a:r>
              <a:rPr lang="en-US" sz="2400" dirty="0" smtClean="0"/>
              <a:t>) </a:t>
            </a:r>
            <a:r>
              <a:rPr lang="en-US" sz="2400" dirty="0"/>
              <a:t>database through an API that was exposed as XMLs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Consumer </a:t>
            </a:r>
            <a:r>
              <a:rPr lang="en-US" sz="2400" dirty="0"/>
              <a:t>Price </a:t>
            </a:r>
            <a:r>
              <a:rPr lang="en-US" sz="2400" dirty="0" smtClean="0"/>
              <a:t>Index </a:t>
            </a:r>
            <a:r>
              <a:rPr lang="en-US" sz="2400" dirty="0"/>
              <a:t>(CPI) of </a:t>
            </a:r>
            <a:r>
              <a:rPr lang="en-US" sz="2400" dirty="0" smtClean="0"/>
              <a:t>USA		Consumer </a:t>
            </a:r>
            <a:r>
              <a:rPr lang="en-US" sz="2400" dirty="0"/>
              <a:t>Price Index (CPI) of </a:t>
            </a:r>
            <a:r>
              <a:rPr lang="en-US" sz="2400" dirty="0" smtClean="0"/>
              <a:t>Canada</a:t>
            </a:r>
            <a:endParaRPr lang="en-US" sz="2400" dirty="0"/>
          </a:p>
          <a:p>
            <a:r>
              <a:rPr lang="en-US" sz="2400" dirty="0"/>
              <a:t>The Interest Rates of </a:t>
            </a:r>
            <a:r>
              <a:rPr lang="en-US" sz="2400" dirty="0" smtClean="0"/>
              <a:t>USA			The </a:t>
            </a:r>
            <a:r>
              <a:rPr lang="en-US" sz="2400" dirty="0"/>
              <a:t>Interest Rates of Canada</a:t>
            </a:r>
          </a:p>
          <a:p>
            <a:r>
              <a:rPr lang="en-US" sz="2400" dirty="0" smtClean="0"/>
              <a:t>Imports </a:t>
            </a:r>
            <a:r>
              <a:rPr lang="en-US" sz="2400" dirty="0"/>
              <a:t>of </a:t>
            </a:r>
            <a:r>
              <a:rPr lang="en-US" sz="2400" dirty="0" smtClean="0"/>
              <a:t>USA				Imports </a:t>
            </a:r>
            <a:r>
              <a:rPr lang="en-US" sz="2400" dirty="0"/>
              <a:t>of Canada</a:t>
            </a:r>
          </a:p>
          <a:p>
            <a:r>
              <a:rPr lang="en-US" sz="2400" dirty="0"/>
              <a:t>Exports of </a:t>
            </a:r>
            <a:r>
              <a:rPr lang="en-US" sz="2400" dirty="0" smtClean="0"/>
              <a:t>USA					Exports </a:t>
            </a:r>
            <a:r>
              <a:rPr lang="en-US" sz="2400" dirty="0"/>
              <a:t>of Canada</a:t>
            </a:r>
          </a:p>
          <a:p>
            <a:r>
              <a:rPr lang="en-US" sz="2400" dirty="0" smtClean="0"/>
              <a:t>Un-Employment </a:t>
            </a:r>
            <a:r>
              <a:rPr lang="en-US" sz="2400" dirty="0"/>
              <a:t>Rates of </a:t>
            </a:r>
            <a:r>
              <a:rPr lang="en-US" sz="2400" dirty="0" smtClean="0"/>
              <a:t>USA		Un-Employment </a:t>
            </a:r>
            <a:r>
              <a:rPr lang="en-US" sz="2400" dirty="0"/>
              <a:t>Rates of </a:t>
            </a:r>
            <a:r>
              <a:rPr lang="en-US" sz="2400" dirty="0" smtClean="0"/>
              <a:t>Canada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021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40211</TotalTime>
  <Words>752</Words>
  <Application>Microsoft Office PowerPoint</Application>
  <PresentationFormat>Widescreen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Agency FB</vt:lpstr>
      <vt:lpstr>Arial</vt:lpstr>
      <vt:lpstr>Bahnschrift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220</cp:revision>
  <dcterms:created xsi:type="dcterms:W3CDTF">2023-12-19T14:15:04Z</dcterms:created>
  <dcterms:modified xsi:type="dcterms:W3CDTF">2024-11-07T22:28:24Z</dcterms:modified>
</cp:coreProperties>
</file>