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300" r:id="rId5"/>
    <p:sldId id="261" r:id="rId6"/>
    <p:sldId id="262" r:id="rId7"/>
    <p:sldId id="299" r:id="rId8"/>
    <p:sldId id="258" r:id="rId9"/>
    <p:sldId id="295" r:id="rId10"/>
    <p:sldId id="294" r:id="rId11"/>
    <p:sldId id="298" r:id="rId12"/>
    <p:sldId id="296" r:id="rId13"/>
    <p:sldId id="297" r:id="rId14"/>
    <p:sldId id="259" r:id="rId15"/>
    <p:sldId id="287" r:id="rId16"/>
    <p:sldId id="302" r:id="rId17"/>
    <p:sldId id="318" r:id="rId18"/>
    <p:sldId id="303" r:id="rId19"/>
    <p:sldId id="290" r:id="rId20"/>
    <p:sldId id="305" r:id="rId21"/>
    <p:sldId id="319" r:id="rId22"/>
    <p:sldId id="304" r:id="rId23"/>
    <p:sldId id="289" r:id="rId24"/>
    <p:sldId id="306" r:id="rId25"/>
    <p:sldId id="309" r:id="rId26"/>
    <p:sldId id="308" r:id="rId27"/>
    <p:sldId id="320" r:id="rId28"/>
    <p:sldId id="321" r:id="rId29"/>
    <p:sldId id="260" r:id="rId30"/>
    <p:sldId id="272" r:id="rId31"/>
    <p:sldId id="288"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6" d="100"/>
          <a:sy n="76"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48795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120746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342475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161892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F1F34-0473-412F-A52A-8045292EA46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3416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F1F34-0473-412F-A52A-8045292EA46A}"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81177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F1F34-0473-412F-A52A-8045292EA46A}"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367778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F1F34-0473-412F-A52A-8045292EA46A}"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02022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F1F34-0473-412F-A52A-8045292EA46A}"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78590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F1F34-0473-412F-A52A-8045292EA46A}"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3985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F1F34-0473-412F-A52A-8045292EA46A}"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51366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F1F34-0473-412F-A52A-8045292EA46A}" type="datetimeFigureOut">
              <a:rPr lang="en-US" smtClean="0"/>
              <a:t>12/16/2024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E5FA-A99D-4A13-A424-B31CAE2F8531}" type="slidenum">
              <a:rPr lang="en-US" smtClean="0"/>
              <a:t>‹#›</a:t>
            </a:fld>
            <a:endParaRPr lang="en-US"/>
          </a:p>
        </p:txBody>
      </p:sp>
    </p:spTree>
    <p:extLst>
      <p:ext uri="{BB962C8B-B14F-4D97-AF65-F5344CB8AC3E}">
        <p14:creationId xmlns:p14="http://schemas.microsoft.com/office/powerpoint/2010/main" val="2561773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rkets.ft.com/data/currencies/tearsheet/summary?s=US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296" y="357809"/>
            <a:ext cx="11529391" cy="769441"/>
          </a:xfrm>
          <a:prstGeom prst="rect">
            <a:avLst/>
          </a:prstGeom>
          <a:noFill/>
        </p:spPr>
        <p:txBody>
          <a:bodyPr wrap="square" rtlCol="0">
            <a:spAutoFit/>
          </a:bodyPr>
          <a:lstStyle/>
          <a:p>
            <a:pPr algn="ctr"/>
            <a:r>
              <a:rPr lang="en-US" sz="4400" b="1" dirty="0" smtClean="0"/>
              <a:t>Forecasting Currency Exchange Trend</a:t>
            </a:r>
            <a:endParaRPr lang="en-US" sz="4400" b="1" dirty="0"/>
          </a:p>
        </p:txBody>
      </p:sp>
      <p:sp>
        <p:nvSpPr>
          <p:cNvPr id="3" name="TextBox 2"/>
          <p:cNvSpPr txBox="1"/>
          <p:nvPr/>
        </p:nvSpPr>
        <p:spPr>
          <a:xfrm>
            <a:off x="450574" y="5400809"/>
            <a:ext cx="2478156" cy="369332"/>
          </a:xfrm>
          <a:prstGeom prst="rect">
            <a:avLst/>
          </a:prstGeom>
          <a:noFill/>
        </p:spPr>
        <p:txBody>
          <a:bodyPr wrap="square" rtlCol="0">
            <a:spAutoFit/>
          </a:bodyPr>
          <a:lstStyle/>
          <a:p>
            <a:r>
              <a:rPr lang="en-US" dirty="0" smtClean="0"/>
              <a:t>By: </a:t>
            </a:r>
            <a:r>
              <a:rPr lang="en-US" i="1" dirty="0" smtClean="0"/>
              <a:t>Akubue Simon C</a:t>
            </a:r>
            <a:endParaRPr lang="en-US" i="1" dirty="0"/>
          </a:p>
        </p:txBody>
      </p:sp>
      <p:sp>
        <p:nvSpPr>
          <p:cNvPr id="4" name="TextBox 3"/>
          <p:cNvSpPr txBox="1"/>
          <p:nvPr/>
        </p:nvSpPr>
        <p:spPr>
          <a:xfrm>
            <a:off x="450574" y="5838135"/>
            <a:ext cx="2239618" cy="369332"/>
          </a:xfrm>
          <a:prstGeom prst="rect">
            <a:avLst/>
          </a:prstGeom>
          <a:noFill/>
        </p:spPr>
        <p:txBody>
          <a:bodyPr wrap="square" rtlCol="0">
            <a:spAutoFit/>
          </a:bodyPr>
          <a:lstStyle/>
          <a:p>
            <a:r>
              <a:rPr lang="en-US" dirty="0" smtClean="0"/>
              <a:t>On</a:t>
            </a:r>
            <a:r>
              <a:rPr lang="en-US" smtClean="0"/>
              <a:t>: </a:t>
            </a:r>
            <a:r>
              <a:rPr lang="en-US" i="1" smtClean="0"/>
              <a:t>18-Dec-2024</a:t>
            </a:r>
            <a:endParaRPr lang="en-US" i="1" dirty="0"/>
          </a:p>
        </p:txBody>
      </p:sp>
      <p:sp>
        <p:nvSpPr>
          <p:cNvPr id="5" name="TextBox 4"/>
          <p:cNvSpPr txBox="1"/>
          <p:nvPr/>
        </p:nvSpPr>
        <p:spPr>
          <a:xfrm>
            <a:off x="1991691" y="1340678"/>
            <a:ext cx="7739270" cy="400110"/>
          </a:xfrm>
          <a:prstGeom prst="rect">
            <a:avLst/>
          </a:prstGeom>
          <a:noFill/>
        </p:spPr>
        <p:txBody>
          <a:bodyPr wrap="square" rtlCol="0">
            <a:spAutoFit/>
          </a:bodyPr>
          <a:lstStyle/>
          <a:p>
            <a:pPr algn="ctr"/>
            <a:r>
              <a:rPr lang="en-US" sz="2000" b="1" i="1" dirty="0" smtClean="0"/>
              <a:t>My Case Study is United States Dollar (USD) vs Canadian Dollar (CAD)</a:t>
            </a:r>
            <a:endParaRPr lang="en-US" sz="2000" b="1" i="1" dirty="0"/>
          </a:p>
        </p:txBody>
      </p:sp>
      <p:sp>
        <p:nvSpPr>
          <p:cNvPr id="6" name="TextBox 5"/>
          <p:cNvSpPr txBox="1"/>
          <p:nvPr/>
        </p:nvSpPr>
        <p:spPr>
          <a:xfrm>
            <a:off x="450578" y="4923731"/>
            <a:ext cx="2239614" cy="369332"/>
          </a:xfrm>
          <a:prstGeom prst="rect">
            <a:avLst/>
          </a:prstGeom>
          <a:noFill/>
        </p:spPr>
        <p:txBody>
          <a:bodyPr wrap="square" rtlCol="0">
            <a:spAutoFit/>
          </a:bodyPr>
          <a:lstStyle/>
          <a:p>
            <a:r>
              <a:rPr lang="en-US" dirty="0" smtClean="0"/>
              <a:t>Master’s Thesis</a:t>
            </a:r>
            <a:endParaRPr lang="en-US" dirty="0"/>
          </a:p>
        </p:txBody>
      </p:sp>
    </p:spTree>
    <p:extLst>
      <p:ext uri="{BB962C8B-B14F-4D97-AF65-F5344CB8AC3E}">
        <p14:creationId xmlns:p14="http://schemas.microsoft.com/office/powerpoint/2010/main" val="26774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165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Raw data from Investing.Com</a:t>
            </a:r>
            <a:endParaRPr lang="en-US" sz="4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212850" y="814432"/>
            <a:ext cx="8909050" cy="5680109"/>
          </a:xfrm>
          <a:prstGeom prst="rect">
            <a:avLst/>
          </a:prstGeom>
        </p:spPr>
      </p:pic>
      <p:cxnSp>
        <p:nvCxnSpPr>
          <p:cNvPr id="5" name="Straight Connector 4"/>
          <p:cNvCxnSpPr/>
          <p:nvPr/>
        </p:nvCxnSpPr>
        <p:spPr>
          <a:xfrm>
            <a:off x="5791200" y="1130300"/>
            <a:ext cx="127000" cy="4864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6464" y="-536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Macroeconomics</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
        <p:nvSpPr>
          <p:cNvPr id="3" name="TextBox 2"/>
          <p:cNvSpPr txBox="1"/>
          <p:nvPr/>
        </p:nvSpPr>
        <p:spPr>
          <a:xfrm>
            <a:off x="469900" y="812800"/>
            <a:ext cx="11087100" cy="3416320"/>
          </a:xfrm>
          <a:prstGeom prst="rect">
            <a:avLst/>
          </a:prstGeom>
          <a:noFill/>
        </p:spPr>
        <p:txBody>
          <a:bodyPr wrap="square" rtlCol="0">
            <a:spAutoFit/>
          </a:bodyPr>
          <a:lstStyle/>
          <a:p>
            <a:r>
              <a:rPr lang="en-US" sz="2400" dirty="0" smtClean="0"/>
              <a:t>The following Macroeconomics data played a strong role in my model. They were </a:t>
            </a:r>
            <a:r>
              <a:rPr lang="en-US" sz="2400" dirty="0"/>
              <a:t>sourced from the Federal Reserve Economic Data (FRED)</a:t>
            </a:r>
            <a:r>
              <a:rPr lang="en-US" sz="2400" dirty="0" smtClean="0"/>
              <a:t>’s(</a:t>
            </a:r>
            <a:r>
              <a:rPr lang="en-US" sz="2400" dirty="0">
                <a:solidFill>
                  <a:srgbClr val="0070C0"/>
                </a:solidFill>
              </a:rPr>
              <a:t>https://fred.stlouisfed.org/</a:t>
            </a:r>
            <a:r>
              <a:rPr lang="en-US" sz="2400" dirty="0" smtClean="0"/>
              <a:t>) </a:t>
            </a:r>
            <a:r>
              <a:rPr lang="en-US" sz="2400" dirty="0"/>
              <a:t>database through an API that was exposed as XMLs</a:t>
            </a:r>
            <a:r>
              <a:rPr lang="en-US" sz="2400" dirty="0" smtClean="0"/>
              <a:t>.</a:t>
            </a:r>
          </a:p>
          <a:p>
            <a:endParaRPr lang="en-US" sz="2400" dirty="0" smtClean="0"/>
          </a:p>
          <a:p>
            <a:r>
              <a:rPr lang="en-US" sz="2400" dirty="0" smtClean="0"/>
              <a:t>Consumer </a:t>
            </a:r>
            <a:r>
              <a:rPr lang="en-US" sz="2400" dirty="0"/>
              <a:t>Price </a:t>
            </a:r>
            <a:r>
              <a:rPr lang="en-US" sz="2400" dirty="0" smtClean="0"/>
              <a:t>Index </a:t>
            </a:r>
            <a:r>
              <a:rPr lang="en-US" sz="2400" dirty="0"/>
              <a:t>(CPI) of </a:t>
            </a:r>
            <a:r>
              <a:rPr lang="en-US" sz="2400" dirty="0" smtClean="0"/>
              <a:t>USA		Consumer </a:t>
            </a:r>
            <a:r>
              <a:rPr lang="en-US" sz="2400" dirty="0"/>
              <a:t>Price Index (CPI) of </a:t>
            </a:r>
            <a:r>
              <a:rPr lang="en-US" sz="2400" dirty="0" smtClean="0"/>
              <a:t>Canada</a:t>
            </a:r>
            <a:endParaRPr lang="en-US" sz="2400" dirty="0"/>
          </a:p>
          <a:p>
            <a:r>
              <a:rPr lang="en-US" sz="2400" dirty="0"/>
              <a:t>The Interest Rates of </a:t>
            </a:r>
            <a:r>
              <a:rPr lang="en-US" sz="2400" dirty="0" smtClean="0"/>
              <a:t>USA			The </a:t>
            </a:r>
            <a:r>
              <a:rPr lang="en-US" sz="2400" dirty="0"/>
              <a:t>Interest Rates of Canada</a:t>
            </a:r>
          </a:p>
          <a:p>
            <a:r>
              <a:rPr lang="en-US" sz="2400" dirty="0" smtClean="0"/>
              <a:t>Imports </a:t>
            </a:r>
            <a:r>
              <a:rPr lang="en-US" sz="2400" dirty="0"/>
              <a:t>of </a:t>
            </a:r>
            <a:r>
              <a:rPr lang="en-US" sz="2400" dirty="0" smtClean="0"/>
              <a:t>USA				Imports </a:t>
            </a:r>
            <a:r>
              <a:rPr lang="en-US" sz="2400" dirty="0"/>
              <a:t>of Canada</a:t>
            </a:r>
          </a:p>
          <a:p>
            <a:r>
              <a:rPr lang="en-US" sz="2400" dirty="0"/>
              <a:t>Exports of </a:t>
            </a:r>
            <a:r>
              <a:rPr lang="en-US" sz="2400" dirty="0" smtClean="0"/>
              <a:t>USA					Exports </a:t>
            </a:r>
            <a:r>
              <a:rPr lang="en-US" sz="2400" dirty="0"/>
              <a:t>of Canada</a:t>
            </a:r>
          </a:p>
          <a:p>
            <a:r>
              <a:rPr lang="en-US" sz="2400" dirty="0" smtClean="0"/>
              <a:t>Un-Employment </a:t>
            </a:r>
            <a:r>
              <a:rPr lang="en-US" sz="2400" dirty="0"/>
              <a:t>Rates of </a:t>
            </a:r>
            <a:r>
              <a:rPr lang="en-US" sz="2400" dirty="0" smtClean="0"/>
              <a:t>USA		Un-Employment </a:t>
            </a:r>
            <a:r>
              <a:rPr lang="en-US" sz="2400" dirty="0"/>
              <a:t>Rates of </a:t>
            </a:r>
            <a:r>
              <a:rPr lang="en-US" sz="2400" dirty="0" smtClean="0"/>
              <a:t>Canada</a:t>
            </a:r>
            <a:endParaRPr lang="en-US" sz="2400" dirty="0"/>
          </a:p>
        </p:txBody>
      </p:sp>
    </p:spTree>
    <p:extLst>
      <p:ext uri="{BB962C8B-B14F-4D97-AF65-F5344CB8AC3E}">
        <p14:creationId xmlns:p14="http://schemas.microsoft.com/office/powerpoint/2010/main" val="190021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828100"/>
            <a:ext cx="11025808" cy="5632311"/>
          </a:xfrm>
          <a:prstGeom prst="rect">
            <a:avLst/>
          </a:prstGeom>
          <a:noFill/>
        </p:spPr>
        <p:txBody>
          <a:bodyPr wrap="square" rtlCol="0">
            <a:spAutoFit/>
          </a:bodyPr>
          <a:lstStyle/>
          <a:p>
            <a:r>
              <a:rPr lang="en-US" sz="3600" dirty="0" smtClean="0"/>
              <a:t>The following technical indicators were integrated:</a:t>
            </a:r>
          </a:p>
          <a:p>
            <a:pPr marL="742950" indent="-742950">
              <a:buAutoNum type="alphaLcParenBoth"/>
            </a:pPr>
            <a:r>
              <a:rPr lang="en-US" sz="3600" dirty="0" smtClean="0"/>
              <a:t>RSI – Relative Strength Index</a:t>
            </a:r>
          </a:p>
          <a:p>
            <a:r>
              <a:rPr lang="en-US" sz="3600" dirty="0" smtClean="0"/>
              <a:t>	This is </a:t>
            </a:r>
            <a:r>
              <a:rPr lang="en-US" sz="3600" dirty="0"/>
              <a:t>a momentum indicator that measures the </a:t>
            </a:r>
            <a:r>
              <a:rPr lang="en-US" sz="3600" dirty="0" smtClean="0"/>
              <a:t>	magnitude </a:t>
            </a:r>
            <a:r>
              <a:rPr lang="en-US" sz="3600" dirty="0"/>
              <a:t>of recent price changes to analyze </a:t>
            </a:r>
            <a:r>
              <a:rPr lang="en-US" sz="3600" dirty="0" smtClean="0"/>
              <a:t>	overbought </a:t>
            </a:r>
            <a:r>
              <a:rPr lang="en-US" sz="3600" dirty="0"/>
              <a:t>or oversold conditions</a:t>
            </a:r>
            <a:endParaRPr lang="en-US" sz="3600" dirty="0" smtClean="0"/>
          </a:p>
          <a:p>
            <a:endParaRPr lang="en-US" sz="3600" dirty="0" smtClean="0"/>
          </a:p>
          <a:p>
            <a:r>
              <a:rPr lang="en-US" sz="3600" dirty="0" smtClean="0"/>
              <a:t>(b) </a:t>
            </a:r>
            <a:r>
              <a:rPr lang="en-US" sz="3600" dirty="0"/>
              <a:t>SMA - Simple Moving </a:t>
            </a:r>
            <a:r>
              <a:rPr lang="en-US" sz="3600" dirty="0" smtClean="0"/>
              <a:t>Average</a:t>
            </a:r>
          </a:p>
          <a:p>
            <a:r>
              <a:rPr lang="en-US" sz="3600" dirty="0" smtClean="0"/>
              <a:t>	This is</a:t>
            </a:r>
            <a:r>
              <a:rPr lang="en-US" sz="3600" dirty="0"/>
              <a:t> the average price over the specified period</a:t>
            </a:r>
            <a:r>
              <a:rPr lang="en-US" sz="3600" dirty="0" smtClean="0"/>
              <a:t>. It 	is calculated </a:t>
            </a:r>
            <a:r>
              <a:rPr lang="en-US" sz="3600" dirty="0"/>
              <a:t>by adding up the last "X" period's closing </a:t>
            </a:r>
            <a:r>
              <a:rPr lang="en-US" sz="3600" dirty="0" smtClean="0"/>
              <a:t>	prices </a:t>
            </a:r>
            <a:r>
              <a:rPr lang="en-US" sz="3600" dirty="0"/>
              <a:t>and then dividing that number by </a:t>
            </a:r>
            <a:r>
              <a:rPr lang="en-US" sz="3600" dirty="0" smtClean="0"/>
              <a:t>of </a:t>
            </a:r>
            <a:r>
              <a:rPr lang="en-US" sz="3600" dirty="0" err="1" smtClean="0"/>
              <a:t>Xs</a:t>
            </a:r>
            <a:endParaRPr lang="en-US" sz="3600" dirty="0"/>
          </a:p>
        </p:txBody>
      </p:sp>
      <p:sp>
        <p:nvSpPr>
          <p:cNvPr id="3" name="TextBox 2"/>
          <p:cNvSpPr txBox="1"/>
          <p:nvPr/>
        </p:nvSpPr>
        <p:spPr>
          <a:xfrm>
            <a:off x="1356464" y="-28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Technical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38188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688400"/>
            <a:ext cx="11025808" cy="6186309"/>
          </a:xfrm>
          <a:prstGeom prst="rect">
            <a:avLst/>
          </a:prstGeom>
          <a:noFill/>
        </p:spPr>
        <p:txBody>
          <a:bodyPr wrap="square" rtlCol="0">
            <a:spAutoFit/>
          </a:bodyPr>
          <a:lstStyle/>
          <a:p>
            <a:r>
              <a:rPr lang="en-US" sz="3600" dirty="0" smtClean="0"/>
              <a:t>(c) EMA – Exponential Moving Average</a:t>
            </a:r>
          </a:p>
          <a:p>
            <a:r>
              <a:rPr lang="en-US" sz="3600" dirty="0" smtClean="0"/>
              <a:t>	This is </a:t>
            </a:r>
            <a:r>
              <a:rPr lang="en-US" sz="3600" dirty="0"/>
              <a:t>a type of moving average that gives more </a:t>
            </a:r>
            <a:r>
              <a:rPr lang="en-US" sz="3600" dirty="0" smtClean="0"/>
              <a:t>	weight </a:t>
            </a:r>
            <a:r>
              <a:rPr lang="en-US" sz="3600" dirty="0"/>
              <a:t>to recent data points compared to older </a:t>
            </a:r>
            <a:r>
              <a:rPr lang="en-US" sz="3600" dirty="0" smtClean="0"/>
              <a:t>data 	points</a:t>
            </a:r>
            <a:r>
              <a:rPr lang="en-US" sz="3600" dirty="0"/>
              <a:t>. It is calculated by applying a </a:t>
            </a:r>
            <a:r>
              <a:rPr lang="en-US" sz="3600" dirty="0" smtClean="0"/>
              <a:t>smoothing </a:t>
            </a:r>
            <a:r>
              <a:rPr lang="en-US" sz="3600" dirty="0"/>
              <a:t>factor </a:t>
            </a:r>
            <a:r>
              <a:rPr lang="en-US" sz="3600" dirty="0" smtClean="0"/>
              <a:t>	to </a:t>
            </a:r>
            <a:r>
              <a:rPr lang="en-US" sz="3600" dirty="0"/>
              <a:t>the previous EMA value and </a:t>
            </a:r>
            <a:r>
              <a:rPr lang="en-US" sz="3600" dirty="0" smtClean="0"/>
              <a:t>the </a:t>
            </a:r>
            <a:r>
              <a:rPr lang="en-US" sz="3600" dirty="0"/>
              <a:t>current price.</a:t>
            </a:r>
            <a:endParaRPr lang="en-US" sz="3600" dirty="0" smtClean="0"/>
          </a:p>
          <a:p>
            <a:r>
              <a:rPr lang="en-US" sz="3600" dirty="0" smtClean="0"/>
              <a:t>(</a:t>
            </a:r>
            <a:r>
              <a:rPr lang="en-US" sz="3600" dirty="0"/>
              <a:t>d</a:t>
            </a:r>
            <a:r>
              <a:rPr lang="en-US" sz="3600" dirty="0" smtClean="0"/>
              <a:t>) MACD </a:t>
            </a:r>
            <a:r>
              <a:rPr lang="en-US" sz="3600" dirty="0"/>
              <a:t>- Moving Average Convergence </a:t>
            </a:r>
            <a:r>
              <a:rPr lang="en-US" sz="3600" dirty="0" smtClean="0"/>
              <a:t>Divergence</a:t>
            </a:r>
          </a:p>
          <a:p>
            <a:r>
              <a:rPr lang="en-US" sz="3600" dirty="0" smtClean="0"/>
              <a:t>	This </a:t>
            </a:r>
            <a:r>
              <a:rPr lang="en-US" sz="3600" dirty="0"/>
              <a:t>is a popular technical analysis indicator </a:t>
            </a:r>
            <a:r>
              <a:rPr lang="en-US" sz="3600" dirty="0" smtClean="0"/>
              <a:t>	used </a:t>
            </a:r>
            <a:r>
              <a:rPr lang="en-US" sz="3600" dirty="0"/>
              <a:t>to </a:t>
            </a:r>
            <a:r>
              <a:rPr lang="en-US" sz="3600" dirty="0" smtClean="0"/>
              <a:t>	identify </a:t>
            </a:r>
            <a:r>
              <a:rPr lang="en-US" sz="3600" dirty="0"/>
              <a:t>trend reversals and momentum </a:t>
            </a:r>
            <a:r>
              <a:rPr lang="en-US" sz="3600" dirty="0" smtClean="0"/>
              <a:t>changes </a:t>
            </a:r>
            <a:r>
              <a:rPr lang="en-US" sz="3600" dirty="0"/>
              <a:t>in </a:t>
            </a:r>
            <a:r>
              <a:rPr lang="en-US" sz="3600" dirty="0" smtClean="0"/>
              <a:t>	financial </a:t>
            </a:r>
            <a:r>
              <a:rPr lang="en-US" sz="3600" dirty="0"/>
              <a:t>markets, including stocks, </a:t>
            </a:r>
            <a:r>
              <a:rPr lang="en-US" sz="3600" dirty="0" smtClean="0"/>
              <a:t>currencies</a:t>
            </a:r>
            <a:r>
              <a:rPr lang="en-US" sz="3600" dirty="0"/>
              <a:t>, and </a:t>
            </a:r>
            <a:r>
              <a:rPr lang="en-US" sz="3600" dirty="0" smtClean="0"/>
              <a:t>	commodities</a:t>
            </a:r>
            <a:r>
              <a:rPr lang="en-US" sz="3600" dirty="0"/>
              <a:t>. It consists of three </a:t>
            </a:r>
            <a:r>
              <a:rPr lang="en-US" sz="3600" dirty="0" smtClean="0"/>
              <a:t>components</a:t>
            </a:r>
            <a:r>
              <a:rPr lang="en-US" sz="3600" dirty="0"/>
              <a:t>: the </a:t>
            </a:r>
            <a:r>
              <a:rPr lang="en-US" sz="3600" dirty="0" smtClean="0"/>
              <a:t>	MACD </a:t>
            </a:r>
            <a:r>
              <a:rPr lang="en-US" sz="3600" dirty="0"/>
              <a:t>line, the signal line, and </a:t>
            </a:r>
            <a:r>
              <a:rPr lang="en-US" sz="3600" dirty="0" smtClean="0"/>
              <a:t>the </a:t>
            </a:r>
            <a:r>
              <a:rPr lang="en-US" sz="3600" dirty="0"/>
              <a:t>histogram</a:t>
            </a:r>
            <a:r>
              <a:rPr lang="en-US" sz="3600" dirty="0" smtClean="0"/>
              <a:t>.</a:t>
            </a:r>
            <a:endParaRPr lang="en-US" sz="3600" dirty="0"/>
          </a:p>
        </p:txBody>
      </p:sp>
      <p:sp>
        <p:nvSpPr>
          <p:cNvPr id="3" name="TextBox 2"/>
          <p:cNvSpPr txBox="1"/>
          <p:nvPr/>
        </p:nvSpPr>
        <p:spPr>
          <a:xfrm>
            <a:off x="1356464" y="-536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…..Technical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282026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652" y="35173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Algorithms</a:t>
            </a:r>
            <a:endParaRPr lang="en-US" sz="4800" dirty="0">
              <a:latin typeface="Bahnschrift Light" panose="020B0502040204020203" pitchFamily="34" charset="0"/>
            </a:endParaRPr>
          </a:p>
        </p:txBody>
      </p:sp>
      <p:sp>
        <p:nvSpPr>
          <p:cNvPr id="3" name="TextBox 2"/>
          <p:cNvSpPr txBox="1"/>
          <p:nvPr/>
        </p:nvSpPr>
        <p:spPr>
          <a:xfrm>
            <a:off x="622852" y="1371386"/>
            <a:ext cx="11025808" cy="5016758"/>
          </a:xfrm>
          <a:prstGeom prst="rect">
            <a:avLst/>
          </a:prstGeom>
          <a:noFill/>
        </p:spPr>
        <p:txBody>
          <a:bodyPr wrap="square" rtlCol="0">
            <a:spAutoFit/>
          </a:bodyPr>
          <a:lstStyle/>
          <a:p>
            <a:r>
              <a:rPr lang="en-US" sz="3200" dirty="0" smtClean="0"/>
              <a:t>I am comparing many models like:</a:t>
            </a:r>
          </a:p>
          <a:p>
            <a:r>
              <a:rPr lang="en-US" sz="3200" dirty="0"/>
              <a:t>I am </a:t>
            </a:r>
            <a:r>
              <a:rPr lang="en-US" sz="3200" dirty="0" smtClean="0"/>
              <a:t>considered </a:t>
            </a:r>
            <a:r>
              <a:rPr lang="en-US" sz="3200" dirty="0"/>
              <a:t>the following </a:t>
            </a:r>
            <a:r>
              <a:rPr lang="en-US" sz="3200" dirty="0" smtClean="0"/>
              <a:t>models </a:t>
            </a:r>
            <a:r>
              <a:rPr lang="en-US" sz="3200" dirty="0"/>
              <a:t>for my forecasting:</a:t>
            </a:r>
          </a:p>
          <a:p>
            <a:r>
              <a:rPr lang="en-US" sz="3200" dirty="0" err="1" smtClean="0"/>
              <a:t>XGBoost</a:t>
            </a:r>
            <a:r>
              <a:rPr lang="en-US" sz="3200" dirty="0" smtClean="0"/>
              <a:t> model</a:t>
            </a:r>
          </a:p>
          <a:p>
            <a:r>
              <a:rPr lang="en-US" sz="3200" dirty="0"/>
              <a:t>Lasso Regression </a:t>
            </a:r>
            <a:r>
              <a:rPr lang="en-US" sz="3200" dirty="0" smtClean="0"/>
              <a:t>model</a:t>
            </a:r>
            <a:endParaRPr lang="en-US" sz="3200" dirty="0"/>
          </a:p>
          <a:p>
            <a:r>
              <a:rPr lang="en-US" sz="3200" dirty="0"/>
              <a:t>Ridge Regression model</a:t>
            </a:r>
          </a:p>
          <a:p>
            <a:r>
              <a:rPr lang="en-US" sz="3200" dirty="0" smtClean="0"/>
              <a:t>Linear </a:t>
            </a:r>
            <a:r>
              <a:rPr lang="en-US" sz="3200" dirty="0"/>
              <a:t>Regression </a:t>
            </a:r>
            <a:r>
              <a:rPr lang="en-US" sz="3200" dirty="0" smtClean="0"/>
              <a:t>model</a:t>
            </a:r>
          </a:p>
          <a:p>
            <a:r>
              <a:rPr lang="en-US" sz="3200" dirty="0" err="1"/>
              <a:t>AdaBoost</a:t>
            </a:r>
            <a:r>
              <a:rPr lang="en-US" sz="3200" dirty="0"/>
              <a:t> </a:t>
            </a:r>
            <a:r>
              <a:rPr lang="en-US" sz="3200" dirty="0" smtClean="0"/>
              <a:t>Regression model</a:t>
            </a:r>
          </a:p>
          <a:p>
            <a:r>
              <a:rPr lang="en-US" sz="3200" dirty="0" smtClean="0"/>
              <a:t>Random </a:t>
            </a:r>
            <a:r>
              <a:rPr lang="en-US" sz="3200" dirty="0"/>
              <a:t>Forest </a:t>
            </a:r>
            <a:r>
              <a:rPr lang="en-US" sz="3200" dirty="0" smtClean="0"/>
              <a:t>Regressor model</a:t>
            </a:r>
          </a:p>
          <a:p>
            <a:r>
              <a:rPr lang="en-US" sz="3200" dirty="0" smtClean="0"/>
              <a:t>Bayesian </a:t>
            </a:r>
            <a:r>
              <a:rPr lang="en-US" sz="3200" dirty="0"/>
              <a:t>Ridge </a:t>
            </a:r>
            <a:r>
              <a:rPr lang="en-US" sz="3200" dirty="0" smtClean="0"/>
              <a:t>Regression model</a:t>
            </a:r>
          </a:p>
          <a:p>
            <a:r>
              <a:rPr lang="en-US" sz="3200" dirty="0"/>
              <a:t>Support Vector Regression (SVR) </a:t>
            </a:r>
            <a:r>
              <a:rPr lang="en-US" sz="3200" dirty="0" smtClean="0"/>
              <a:t>model</a:t>
            </a:r>
            <a:endParaRPr lang="en-US" sz="3200" dirty="0"/>
          </a:p>
        </p:txBody>
      </p:sp>
    </p:spTree>
    <p:extLst>
      <p:ext uri="{BB962C8B-B14F-4D97-AF65-F5344CB8AC3E}">
        <p14:creationId xmlns:p14="http://schemas.microsoft.com/office/powerpoint/2010/main" val="38145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200" y="-30897"/>
            <a:ext cx="11404600" cy="830997"/>
          </a:xfrm>
          <a:prstGeom prst="rect">
            <a:avLst/>
          </a:prstGeom>
          <a:noFill/>
        </p:spPr>
        <p:txBody>
          <a:bodyPr wrap="square" rtlCol="0">
            <a:spAutoFit/>
          </a:bodyPr>
          <a:lstStyle/>
          <a:p>
            <a:pPr algn="ctr"/>
            <a:r>
              <a:rPr lang="en-US" sz="4800" dirty="0" smtClean="0">
                <a:latin typeface="Bahnschrift Light" panose="020B0502040204020203" pitchFamily="34" charset="0"/>
              </a:rPr>
              <a:t>The Model’s Flow Diagram</a:t>
            </a:r>
            <a:endParaRPr lang="en-US" sz="4800" dirty="0">
              <a:latin typeface="Bahnschrift Light" panose="020B0502040204020203" pitchFamily="34" charset="0"/>
            </a:endParaRPr>
          </a:p>
        </p:txBody>
      </p:sp>
      <p:grpSp>
        <p:nvGrpSpPr>
          <p:cNvPr id="30" name="Group 29"/>
          <p:cNvGrpSpPr/>
          <p:nvPr/>
        </p:nvGrpSpPr>
        <p:grpSpPr>
          <a:xfrm>
            <a:off x="749300" y="1207316"/>
            <a:ext cx="9677400" cy="5206184"/>
            <a:chOff x="749300" y="1194616"/>
            <a:chExt cx="9677400" cy="5206184"/>
          </a:xfrm>
        </p:grpSpPr>
        <p:sp>
          <p:nvSpPr>
            <p:cNvPr id="2" name="Flowchart: Magnetic Disk 1"/>
            <p:cNvSpPr/>
            <p:nvPr/>
          </p:nvSpPr>
          <p:spPr>
            <a:xfrm>
              <a:off x="749300" y="1219200"/>
              <a:ext cx="2032000" cy="168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749300" y="4711700"/>
              <a:ext cx="2032000" cy="168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7900" y="2044184"/>
              <a:ext cx="1587500" cy="369332"/>
            </a:xfrm>
            <a:prstGeom prst="rect">
              <a:avLst/>
            </a:prstGeom>
            <a:noFill/>
          </p:spPr>
          <p:txBody>
            <a:bodyPr wrap="square" rtlCol="0">
              <a:spAutoFit/>
            </a:bodyPr>
            <a:lstStyle/>
            <a:p>
              <a:pPr algn="ctr"/>
              <a:r>
                <a:rPr lang="en-US" dirty="0" smtClean="0"/>
                <a:t>Investing.Com</a:t>
              </a:r>
              <a:endParaRPr lang="en-US" dirty="0"/>
            </a:p>
          </p:txBody>
        </p:sp>
        <p:sp>
          <p:nvSpPr>
            <p:cNvPr id="6" name="TextBox 5"/>
            <p:cNvSpPr txBox="1"/>
            <p:nvPr/>
          </p:nvSpPr>
          <p:spPr>
            <a:xfrm>
              <a:off x="876300" y="5556250"/>
              <a:ext cx="1803400" cy="646331"/>
            </a:xfrm>
            <a:prstGeom prst="rect">
              <a:avLst/>
            </a:prstGeom>
            <a:noFill/>
          </p:spPr>
          <p:txBody>
            <a:bodyPr wrap="square" rtlCol="0">
              <a:spAutoFit/>
            </a:bodyPr>
            <a:lstStyle/>
            <a:p>
              <a:pPr algn="ctr"/>
              <a:r>
                <a:rPr lang="en-US" dirty="0" smtClean="0"/>
                <a:t>Tick Data Suite (TDS)</a:t>
              </a:r>
              <a:endParaRPr lang="en-US" dirty="0"/>
            </a:p>
          </p:txBody>
        </p:sp>
        <p:sp>
          <p:nvSpPr>
            <p:cNvPr id="7" name="Flowchart: Data 6"/>
            <p:cNvSpPr/>
            <p:nvPr/>
          </p:nvSpPr>
          <p:spPr>
            <a:xfrm>
              <a:off x="4457700" y="2781300"/>
              <a:ext cx="1206500" cy="15113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476500" y="2603500"/>
              <a:ext cx="679450" cy="93345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76500" y="3676135"/>
              <a:ext cx="641350" cy="113716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994025" y="3247768"/>
              <a:ext cx="1425575" cy="7175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14700" y="3282950"/>
              <a:ext cx="825500" cy="646331"/>
            </a:xfrm>
            <a:prstGeom prst="rect">
              <a:avLst/>
            </a:prstGeom>
            <a:noFill/>
          </p:spPr>
          <p:txBody>
            <a:bodyPr wrap="square" rtlCol="0">
              <a:spAutoFit/>
            </a:bodyPr>
            <a:lstStyle/>
            <a:p>
              <a:pPr algn="ctr"/>
              <a:r>
                <a:rPr lang="en-US" sz="1200" dirty="0" smtClean="0"/>
                <a:t>Selected Source (01 or 02)</a:t>
              </a:r>
              <a:endParaRPr lang="en-US" sz="1200" dirty="0"/>
            </a:p>
          </p:txBody>
        </p:sp>
        <p:sp>
          <p:nvSpPr>
            <p:cNvPr id="16" name="TextBox 15"/>
            <p:cNvSpPr txBox="1"/>
            <p:nvPr/>
          </p:nvSpPr>
          <p:spPr>
            <a:xfrm rot="16679376">
              <a:off x="4414526" y="3362628"/>
              <a:ext cx="1295257" cy="369332"/>
            </a:xfrm>
            <a:prstGeom prst="rect">
              <a:avLst/>
            </a:prstGeom>
            <a:noFill/>
          </p:spPr>
          <p:txBody>
            <a:bodyPr wrap="square" rtlCol="0">
              <a:spAutoFit/>
            </a:bodyPr>
            <a:lstStyle/>
            <a:p>
              <a:r>
                <a:rPr lang="en-US" dirty="0" smtClean="0"/>
                <a:t>DataFrame</a:t>
              </a:r>
              <a:endParaRPr lang="en-US" dirty="0"/>
            </a:p>
          </p:txBody>
        </p:sp>
        <p:cxnSp>
          <p:nvCxnSpPr>
            <p:cNvPr id="20" name="Straight Arrow Connector 19"/>
            <p:cNvCxnSpPr/>
            <p:nvPr/>
          </p:nvCxnSpPr>
          <p:spPr>
            <a:xfrm>
              <a:off x="4216400" y="360680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048500" y="1347016"/>
              <a:ext cx="3327400" cy="838200"/>
              <a:chOff x="7048500" y="1435916"/>
              <a:chExt cx="3327400" cy="838200"/>
            </a:xfrm>
          </p:grpSpPr>
          <p:sp>
            <p:nvSpPr>
              <p:cNvPr id="21" name="Flowchart: Process 20"/>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51700" y="1663700"/>
                <a:ext cx="2832100" cy="380484"/>
              </a:xfrm>
              <a:prstGeom prst="rect">
                <a:avLst/>
              </a:prstGeom>
              <a:noFill/>
            </p:spPr>
            <p:txBody>
              <a:bodyPr wrap="square" rtlCol="0">
                <a:spAutoFit/>
              </a:bodyPr>
              <a:lstStyle/>
              <a:p>
                <a:pPr algn="ctr"/>
                <a:r>
                  <a:rPr lang="en-US" dirty="0" smtClean="0"/>
                  <a:t>Split &amp; Scale the Data</a:t>
                </a:r>
                <a:endParaRPr lang="en-US" dirty="0"/>
              </a:p>
            </p:txBody>
          </p:sp>
        </p:grpSp>
        <p:grpSp>
          <p:nvGrpSpPr>
            <p:cNvPr id="24" name="Group 23"/>
            <p:cNvGrpSpPr/>
            <p:nvPr/>
          </p:nvGrpSpPr>
          <p:grpSpPr>
            <a:xfrm>
              <a:off x="7073900" y="2413816"/>
              <a:ext cx="3327400" cy="838200"/>
              <a:chOff x="7048500" y="1385116"/>
              <a:chExt cx="3327400" cy="838200"/>
            </a:xfrm>
          </p:grpSpPr>
          <p:sp>
            <p:nvSpPr>
              <p:cNvPr id="25" name="Flowchart: Process 24"/>
              <p:cNvSpPr/>
              <p:nvPr/>
            </p:nvSpPr>
            <p:spPr>
              <a:xfrm>
                <a:off x="7048500" y="13851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251700" y="1663700"/>
                <a:ext cx="2832100" cy="380484"/>
              </a:xfrm>
              <a:prstGeom prst="rect">
                <a:avLst/>
              </a:prstGeom>
              <a:noFill/>
            </p:spPr>
            <p:txBody>
              <a:bodyPr wrap="square" rtlCol="0">
                <a:spAutoFit/>
              </a:bodyPr>
              <a:lstStyle/>
              <a:p>
                <a:pPr algn="ctr"/>
                <a:r>
                  <a:rPr lang="en-US" dirty="0" smtClean="0"/>
                  <a:t>Train the Model</a:t>
                </a:r>
                <a:endParaRPr lang="en-US" dirty="0"/>
              </a:p>
            </p:txBody>
          </p:sp>
        </p:grpSp>
        <p:cxnSp>
          <p:nvCxnSpPr>
            <p:cNvPr id="34" name="Straight Arrow Connector 33"/>
            <p:cNvCxnSpPr>
              <a:stCxn id="7" idx="5"/>
              <a:endCxn id="21" idx="1"/>
            </p:cNvCxnSpPr>
            <p:nvPr/>
          </p:nvCxnSpPr>
          <p:spPr>
            <a:xfrm flipV="1">
              <a:off x="5543550" y="1766116"/>
              <a:ext cx="1504950" cy="177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826500" y="20137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41400" y="1194616"/>
              <a:ext cx="1409700" cy="646331"/>
            </a:xfrm>
            <a:prstGeom prst="rect">
              <a:avLst/>
            </a:prstGeom>
            <a:noFill/>
          </p:spPr>
          <p:txBody>
            <a:bodyPr wrap="square" rtlCol="0">
              <a:spAutoFit/>
            </a:bodyPr>
            <a:lstStyle/>
            <a:p>
              <a:pPr algn="ctr"/>
              <a:r>
                <a:rPr lang="en-US" b="1" dirty="0" smtClean="0"/>
                <a:t>Data Source 01</a:t>
              </a:r>
              <a:endParaRPr lang="en-US" b="1" dirty="0"/>
            </a:p>
          </p:txBody>
        </p:sp>
        <p:sp>
          <p:nvSpPr>
            <p:cNvPr id="46" name="TextBox 45"/>
            <p:cNvSpPr txBox="1"/>
            <p:nvPr/>
          </p:nvSpPr>
          <p:spPr>
            <a:xfrm>
              <a:off x="1041400" y="4699816"/>
              <a:ext cx="1409700" cy="646331"/>
            </a:xfrm>
            <a:prstGeom prst="rect">
              <a:avLst/>
            </a:prstGeom>
            <a:noFill/>
          </p:spPr>
          <p:txBody>
            <a:bodyPr wrap="square" rtlCol="0">
              <a:spAutoFit/>
            </a:bodyPr>
            <a:lstStyle/>
            <a:p>
              <a:pPr algn="ctr"/>
              <a:r>
                <a:rPr lang="en-US" b="1" dirty="0" smtClean="0"/>
                <a:t>Data Source 02</a:t>
              </a:r>
              <a:endParaRPr lang="en-US" b="1" dirty="0"/>
            </a:p>
          </p:txBody>
        </p:sp>
        <p:sp>
          <p:nvSpPr>
            <p:cNvPr id="8" name="Flowchart: Magnetic Disk 7"/>
            <p:cNvSpPr/>
            <p:nvPr/>
          </p:nvSpPr>
          <p:spPr>
            <a:xfrm>
              <a:off x="3924300" y="1244600"/>
              <a:ext cx="1739900" cy="11805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98900" y="1715316"/>
              <a:ext cx="1803400" cy="646331"/>
            </a:xfrm>
            <a:prstGeom prst="rect">
              <a:avLst/>
            </a:prstGeom>
            <a:noFill/>
          </p:spPr>
          <p:txBody>
            <a:bodyPr wrap="square" rtlCol="0">
              <a:spAutoFit/>
            </a:bodyPr>
            <a:lstStyle/>
            <a:p>
              <a:pPr algn="ctr"/>
              <a:r>
                <a:rPr lang="en-US" dirty="0" smtClean="0"/>
                <a:t>Macroeconomics data</a:t>
              </a:r>
              <a:endParaRPr lang="en-US" dirty="0"/>
            </a:p>
          </p:txBody>
        </p:sp>
        <p:sp>
          <p:nvSpPr>
            <p:cNvPr id="13" name="TextBox 12"/>
            <p:cNvSpPr txBox="1"/>
            <p:nvPr/>
          </p:nvSpPr>
          <p:spPr>
            <a:xfrm>
              <a:off x="4102100" y="1244600"/>
              <a:ext cx="1447800" cy="369332"/>
            </a:xfrm>
            <a:prstGeom prst="rect">
              <a:avLst/>
            </a:prstGeom>
            <a:noFill/>
          </p:spPr>
          <p:txBody>
            <a:bodyPr wrap="square" rtlCol="0">
              <a:spAutoFit/>
            </a:bodyPr>
            <a:lstStyle/>
            <a:p>
              <a:pPr algn="ctr"/>
              <a:r>
                <a:rPr lang="en-US" b="1" dirty="0" smtClean="0"/>
                <a:t>FRED</a:t>
              </a:r>
              <a:endParaRPr lang="en-US" b="1" dirty="0"/>
            </a:p>
          </p:txBody>
        </p:sp>
        <p:cxnSp>
          <p:nvCxnSpPr>
            <p:cNvPr id="36" name="Straight Arrow Connector 35"/>
            <p:cNvCxnSpPr/>
            <p:nvPr/>
          </p:nvCxnSpPr>
          <p:spPr>
            <a:xfrm>
              <a:off x="4508500" y="2307984"/>
              <a:ext cx="190500" cy="46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061200" y="3480874"/>
              <a:ext cx="3327400" cy="838200"/>
              <a:chOff x="7048500" y="1435916"/>
              <a:chExt cx="3327400" cy="838200"/>
            </a:xfrm>
          </p:grpSpPr>
          <p:sp>
            <p:nvSpPr>
              <p:cNvPr id="39" name="Flowchart: Process 38"/>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51700" y="1663700"/>
                <a:ext cx="2832100" cy="380484"/>
              </a:xfrm>
              <a:prstGeom prst="rect">
                <a:avLst/>
              </a:prstGeom>
              <a:noFill/>
            </p:spPr>
            <p:txBody>
              <a:bodyPr wrap="square" rtlCol="0">
                <a:spAutoFit/>
              </a:bodyPr>
              <a:lstStyle/>
              <a:p>
                <a:pPr algn="ctr"/>
                <a:r>
                  <a:rPr lang="en-US" dirty="0" smtClean="0"/>
                  <a:t>Evaluate the Model</a:t>
                </a:r>
                <a:endParaRPr lang="en-US" dirty="0"/>
              </a:p>
            </p:txBody>
          </p:sp>
        </p:grpSp>
        <p:cxnSp>
          <p:nvCxnSpPr>
            <p:cNvPr id="44" name="Straight Arrow Connector 43"/>
            <p:cNvCxnSpPr/>
            <p:nvPr/>
          </p:nvCxnSpPr>
          <p:spPr>
            <a:xfrm>
              <a:off x="8851900" y="30678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061200" y="4547674"/>
              <a:ext cx="3327400" cy="838200"/>
              <a:chOff x="7048500" y="1435916"/>
              <a:chExt cx="3327400" cy="838200"/>
            </a:xfrm>
          </p:grpSpPr>
          <p:sp>
            <p:nvSpPr>
              <p:cNvPr id="52" name="Flowchart: Process 51"/>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51700" y="1663700"/>
                <a:ext cx="2832100" cy="380484"/>
              </a:xfrm>
              <a:prstGeom prst="rect">
                <a:avLst/>
              </a:prstGeom>
              <a:noFill/>
            </p:spPr>
            <p:txBody>
              <a:bodyPr wrap="square" rtlCol="0">
                <a:spAutoFit/>
              </a:bodyPr>
              <a:lstStyle/>
              <a:p>
                <a:pPr algn="ctr"/>
                <a:r>
                  <a:rPr lang="en-US" dirty="0"/>
                  <a:t>Predict the Future</a:t>
                </a:r>
              </a:p>
            </p:txBody>
          </p:sp>
        </p:grpSp>
        <p:cxnSp>
          <p:nvCxnSpPr>
            <p:cNvPr id="54" name="Straight Arrow Connector 53"/>
            <p:cNvCxnSpPr/>
            <p:nvPr/>
          </p:nvCxnSpPr>
          <p:spPr>
            <a:xfrm>
              <a:off x="8877300" y="41346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877300" y="51760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010400" y="5600700"/>
              <a:ext cx="3416300" cy="698500"/>
              <a:chOff x="8534400" y="5626100"/>
              <a:chExt cx="876300" cy="698500"/>
            </a:xfrm>
          </p:grpSpPr>
          <p:sp>
            <p:nvSpPr>
              <p:cNvPr id="18" name="Oval 17"/>
              <p:cNvSpPr/>
              <p:nvPr/>
            </p:nvSpPr>
            <p:spPr>
              <a:xfrm>
                <a:off x="8534400" y="5627174"/>
                <a:ext cx="876300" cy="69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0932" y="5626100"/>
                <a:ext cx="723900" cy="646331"/>
              </a:xfrm>
              <a:prstGeom prst="rect">
                <a:avLst/>
              </a:prstGeom>
              <a:noFill/>
            </p:spPr>
            <p:txBody>
              <a:bodyPr wrap="square" rtlCol="0">
                <a:spAutoFit/>
              </a:bodyPr>
              <a:lstStyle/>
              <a:p>
                <a:pPr algn="ctr"/>
                <a:r>
                  <a:rPr lang="en-US" dirty="0" smtClean="0"/>
                  <a:t>Display the Results graphically &amp; tabular form</a:t>
                </a:r>
                <a:endParaRPr lang="en-US" dirty="0"/>
              </a:p>
            </p:txBody>
          </p:sp>
        </p:grpSp>
        <p:grpSp>
          <p:nvGrpSpPr>
            <p:cNvPr id="41" name="Group 40"/>
            <p:cNvGrpSpPr/>
            <p:nvPr/>
          </p:nvGrpSpPr>
          <p:grpSpPr>
            <a:xfrm>
              <a:off x="3035300" y="4928416"/>
              <a:ext cx="3327400" cy="838200"/>
              <a:chOff x="7048500" y="1435916"/>
              <a:chExt cx="3327400" cy="838200"/>
            </a:xfrm>
          </p:grpSpPr>
          <p:sp>
            <p:nvSpPr>
              <p:cNvPr id="42" name="Flowchart: Process 41"/>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073900" y="1549400"/>
                <a:ext cx="3302000" cy="646331"/>
              </a:xfrm>
              <a:prstGeom prst="rect">
                <a:avLst/>
              </a:prstGeom>
              <a:noFill/>
            </p:spPr>
            <p:txBody>
              <a:bodyPr wrap="square" rtlCol="0">
                <a:spAutoFit/>
              </a:bodyPr>
              <a:lstStyle/>
              <a:p>
                <a:pPr algn="ctr"/>
                <a:r>
                  <a:rPr lang="en-US" dirty="0" smtClean="0"/>
                  <a:t>Technical data {RSI, SMA, EMA, MACD}</a:t>
                </a:r>
                <a:endParaRPr lang="en-US" dirty="0"/>
              </a:p>
            </p:txBody>
          </p:sp>
        </p:grpSp>
        <p:cxnSp>
          <p:nvCxnSpPr>
            <p:cNvPr id="27" name="Straight Arrow Connector 26"/>
            <p:cNvCxnSpPr>
              <a:stCxn id="14" idx="2"/>
            </p:cNvCxnSpPr>
            <p:nvPr/>
          </p:nvCxnSpPr>
          <p:spPr>
            <a:xfrm>
              <a:off x="3706813" y="3965318"/>
              <a:ext cx="58737" cy="96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2" idx="0"/>
            </p:cNvCxnSpPr>
            <p:nvPr/>
          </p:nvCxnSpPr>
          <p:spPr>
            <a:xfrm flipV="1">
              <a:off x="4699000" y="4319074"/>
              <a:ext cx="254000" cy="60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75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200" y="-30897"/>
            <a:ext cx="11404600" cy="830997"/>
          </a:xfrm>
          <a:prstGeom prst="rect">
            <a:avLst/>
          </a:prstGeom>
          <a:noFill/>
        </p:spPr>
        <p:txBody>
          <a:bodyPr wrap="square" rtlCol="0">
            <a:spAutoFit/>
          </a:bodyPr>
          <a:lstStyle/>
          <a:p>
            <a:pPr algn="ctr"/>
            <a:r>
              <a:rPr lang="en-US" sz="4800" dirty="0" smtClean="0">
                <a:latin typeface="Bahnschrift Light" panose="020B0502040204020203" pitchFamily="34" charset="0"/>
              </a:rPr>
              <a:t>Statistical Data</a:t>
            </a:r>
            <a:endParaRPr lang="en-US" sz="32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2609226" y="688975"/>
            <a:ext cx="6375816" cy="6076950"/>
          </a:xfrm>
          <a:prstGeom prst="rect">
            <a:avLst/>
          </a:prstGeom>
        </p:spPr>
      </p:pic>
    </p:spTree>
    <p:extLst>
      <p:ext uri="{BB962C8B-B14F-4D97-AF65-F5344CB8AC3E}">
        <p14:creationId xmlns:p14="http://schemas.microsoft.com/office/powerpoint/2010/main" val="115195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7" name="TextBox 6"/>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139699" y="1170920"/>
            <a:ext cx="11862759" cy="5562762"/>
          </a:xfrm>
          <a:prstGeom prst="rect">
            <a:avLst/>
          </a:prstGeom>
        </p:spPr>
      </p:pic>
    </p:spTree>
    <p:extLst>
      <p:ext uri="{BB962C8B-B14F-4D97-AF65-F5344CB8AC3E}">
        <p14:creationId xmlns:p14="http://schemas.microsoft.com/office/powerpoint/2010/main" val="3751929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0" y="12700"/>
            <a:ext cx="8928100" cy="830997"/>
          </a:xfrm>
          <a:prstGeom prst="rect">
            <a:avLst/>
          </a:prstGeom>
          <a:noFill/>
        </p:spPr>
        <p:txBody>
          <a:bodyPr wrap="square" rtlCol="0">
            <a:spAutoFit/>
          </a:bodyPr>
          <a:lstStyle/>
          <a:p>
            <a:pPr algn="ctr"/>
            <a:r>
              <a:rPr lang="en-US" sz="4800" dirty="0" smtClean="0">
                <a:latin typeface="Bahnschrift Light" panose="020B0502040204020203" pitchFamily="34" charset="0"/>
              </a:rPr>
              <a:t>Models Comparison </a:t>
            </a:r>
            <a:r>
              <a:rPr lang="en-US" sz="2800" dirty="0" smtClean="0">
                <a:latin typeface="Bahnschrift Light" panose="020B0502040204020203" pitchFamily="34" charset="0"/>
              </a:rPr>
              <a:t>{Data from TDS}</a:t>
            </a:r>
            <a:endParaRPr lang="en-US" sz="2800" dirty="0">
              <a:latin typeface="Bahnschrift Light" panose="020B0502040204020203" pitchFamily="34" charset="0"/>
            </a:endParaRP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85% Train – 15%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139700" y="1262796"/>
            <a:ext cx="11862759" cy="5461675"/>
          </a:xfrm>
          <a:prstGeom prst="rect">
            <a:avLst/>
          </a:prstGeom>
        </p:spPr>
      </p:pic>
    </p:spTree>
    <p:extLst>
      <p:ext uri="{BB962C8B-B14F-4D97-AF65-F5344CB8AC3E}">
        <p14:creationId xmlns:p14="http://schemas.microsoft.com/office/powerpoint/2010/main" val="3145523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7" name="TextBox 6"/>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World Bank’s Macroeconomics data</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60337" y="1289050"/>
            <a:ext cx="11853030" cy="5365750"/>
          </a:xfrm>
          <a:prstGeom prst="rect">
            <a:avLst/>
          </a:prstGeom>
        </p:spPr>
      </p:pic>
    </p:spTree>
    <p:extLst>
      <p:ext uri="{BB962C8B-B14F-4D97-AF65-F5344CB8AC3E}">
        <p14:creationId xmlns:p14="http://schemas.microsoft.com/office/powerpoint/2010/main" val="98876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312" y="983955"/>
            <a:ext cx="11569148" cy="5509200"/>
          </a:xfrm>
          <a:prstGeom prst="rect">
            <a:avLst/>
          </a:prstGeom>
          <a:noFill/>
        </p:spPr>
        <p:txBody>
          <a:bodyPr wrap="square" rtlCol="0">
            <a:spAutoFit/>
          </a:bodyPr>
          <a:lstStyle/>
          <a:p>
            <a:r>
              <a:rPr lang="en-US" sz="4400" dirty="0" smtClean="0"/>
              <a:t>Majority of the Forex traders lose their money due to inadequate knowledge on the dynamics of the market forces. Most of the times, market forces is determined by the Macroeconomics news from the countries around the world.</a:t>
            </a:r>
          </a:p>
          <a:p>
            <a:r>
              <a:rPr lang="en-US" sz="4400" dirty="0"/>
              <a:t>M</a:t>
            </a:r>
            <a:r>
              <a:rPr lang="en-US" sz="4400" dirty="0" smtClean="0"/>
              <a:t>itigating against this high rate of losses formed the basis of my research dream on “</a:t>
            </a:r>
            <a:r>
              <a:rPr lang="en-US" sz="4400" b="1" dirty="0" smtClean="0"/>
              <a:t>Forecasting Forex Exchange Trend</a:t>
            </a:r>
            <a:r>
              <a:rPr lang="en-US" sz="4400" dirty="0" smtClean="0"/>
              <a:t>”</a:t>
            </a:r>
            <a:endParaRPr lang="en-US" sz="4400" dirty="0"/>
          </a:p>
        </p:txBody>
      </p:sp>
      <p:sp>
        <p:nvSpPr>
          <p:cNvPr id="4" name="TextBox 3"/>
          <p:cNvSpPr txBox="1"/>
          <p:nvPr/>
        </p:nvSpPr>
        <p:spPr>
          <a:xfrm>
            <a:off x="821635" y="17117"/>
            <a:ext cx="100114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Motivation</a:t>
            </a:r>
            <a:endParaRPr lang="en-US" sz="5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2883900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4" name="TextBox 3"/>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FF0000"/>
                </a:solidFill>
                <a:latin typeface="Bahnschrift Light" panose="020B0502040204020203" pitchFamily="34" charset="0"/>
              </a:rPr>
              <a:t>without</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152400" y="1209020"/>
            <a:ext cx="11858876" cy="5572780"/>
          </a:xfrm>
          <a:prstGeom prst="rect">
            <a:avLst/>
          </a:prstGeom>
        </p:spPr>
      </p:pic>
    </p:spTree>
    <p:extLst>
      <p:ext uri="{BB962C8B-B14F-4D97-AF65-F5344CB8AC3E}">
        <p14:creationId xmlns:p14="http://schemas.microsoft.com/office/powerpoint/2010/main" val="97530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39700" y="1290637"/>
            <a:ext cx="11945873" cy="5427663"/>
          </a:xfrm>
          <a:prstGeom prst="rect">
            <a:avLst/>
          </a:prstGeom>
        </p:spPr>
      </p:pic>
    </p:spTree>
    <p:extLst>
      <p:ext uri="{BB962C8B-B14F-4D97-AF65-F5344CB8AC3E}">
        <p14:creationId xmlns:p14="http://schemas.microsoft.com/office/powerpoint/2010/main" val="3934484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92765"/>
            <a:ext cx="12002460" cy="830997"/>
          </a:xfrm>
          <a:prstGeom prst="rect">
            <a:avLst/>
          </a:prstGeom>
          <a:noFill/>
        </p:spPr>
        <p:txBody>
          <a:bodyPr wrap="square" rtlCol="0">
            <a:spAutoFit/>
          </a:bodyPr>
          <a:lstStyle/>
          <a:p>
            <a:pPr algn="ctr"/>
            <a:r>
              <a:rPr lang="en-US" sz="4800" dirty="0" smtClean="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TDS}</a:t>
            </a:r>
            <a:endParaRPr lang="en-US" sz="2800" dirty="0">
              <a:latin typeface="Bahnschrift Light" panose="020B0502040204020203" pitchFamily="34" charset="0"/>
            </a:endParaRPr>
          </a:p>
        </p:txBody>
      </p:sp>
      <p:sp>
        <p:nvSpPr>
          <p:cNvPr id="6" name="TextBox 5"/>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85% Train – 15%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14298" y="1170920"/>
            <a:ext cx="11959181" cy="5560080"/>
          </a:xfrm>
          <a:prstGeom prst="rect">
            <a:avLst/>
          </a:prstGeom>
        </p:spPr>
      </p:pic>
    </p:spTree>
    <p:extLst>
      <p:ext uri="{BB962C8B-B14F-4D97-AF65-F5344CB8AC3E}">
        <p14:creationId xmlns:p14="http://schemas.microsoft.com/office/powerpoint/2010/main" val="3217896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World Bank’s Macroeconomics data</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39700" y="1259820"/>
            <a:ext cx="11914460" cy="5471180"/>
          </a:xfrm>
          <a:prstGeom prst="rect">
            <a:avLst/>
          </a:prstGeom>
        </p:spPr>
      </p:pic>
    </p:spTree>
    <p:extLst>
      <p:ext uri="{BB962C8B-B14F-4D97-AF65-F5344CB8AC3E}">
        <p14:creationId xmlns:p14="http://schemas.microsoft.com/office/powerpoint/2010/main" val="91761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3" name="TextBox 2"/>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FF0000"/>
                </a:solidFill>
                <a:latin typeface="Bahnschrift Light" panose="020B0502040204020203" pitchFamily="34" charset="0"/>
              </a:rPr>
              <a:t>without</a:t>
            </a:r>
            <a:r>
              <a:rPr lang="en-US" sz="2800" dirty="0" smtClean="0">
                <a:latin typeface="Bahnschrift Light" panose="020B0502040204020203" pitchFamily="34" charset="0"/>
              </a:rPr>
              <a:t> Macroeconomics data</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9700" y="1170920"/>
            <a:ext cx="11921478" cy="5483880"/>
          </a:xfrm>
          <a:prstGeom prst="rect">
            <a:avLst/>
          </a:prstGeom>
        </p:spPr>
      </p:pic>
    </p:spTree>
    <p:extLst>
      <p:ext uri="{BB962C8B-B14F-4D97-AF65-F5344CB8AC3E}">
        <p14:creationId xmlns:p14="http://schemas.microsoft.com/office/powerpoint/2010/main" val="531972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460500" y="990600"/>
            <a:ext cx="9118600" cy="5700415"/>
            <a:chOff x="800100" y="990600"/>
            <a:chExt cx="9118600" cy="5700415"/>
          </a:xfrm>
        </p:grpSpPr>
        <p:sp>
          <p:nvSpPr>
            <p:cNvPr id="28" name="TextBox 27"/>
            <p:cNvSpPr txBox="1"/>
            <p:nvPr/>
          </p:nvSpPr>
          <p:spPr>
            <a:xfrm>
              <a:off x="2222500" y="990600"/>
              <a:ext cx="1181100" cy="584775"/>
            </a:xfrm>
            <a:prstGeom prst="rect">
              <a:avLst/>
            </a:prstGeom>
            <a:noFill/>
          </p:spPr>
          <p:txBody>
            <a:bodyPr wrap="square" rtlCol="0">
              <a:spAutoFit/>
            </a:bodyPr>
            <a:lstStyle/>
            <a:p>
              <a:pPr algn="ctr"/>
              <a:r>
                <a:rPr lang="en-US" sz="3200" dirty="0" smtClean="0"/>
                <a:t>Dates</a:t>
              </a:r>
              <a:endParaRPr lang="en-US" sz="3200" dirty="0"/>
            </a:p>
          </p:txBody>
        </p:sp>
        <p:sp>
          <p:nvSpPr>
            <p:cNvPr id="29" name="TextBox 28"/>
            <p:cNvSpPr txBox="1"/>
            <p:nvPr/>
          </p:nvSpPr>
          <p:spPr>
            <a:xfrm>
              <a:off x="6756400" y="990600"/>
              <a:ext cx="2501900" cy="584775"/>
            </a:xfrm>
            <a:prstGeom prst="rect">
              <a:avLst/>
            </a:prstGeom>
            <a:noFill/>
          </p:spPr>
          <p:txBody>
            <a:bodyPr wrap="square" rtlCol="0">
              <a:spAutoFit/>
            </a:bodyPr>
            <a:lstStyle/>
            <a:p>
              <a:pPr algn="ctr"/>
              <a:r>
                <a:rPr lang="en-US" sz="3200" dirty="0" smtClean="0"/>
                <a:t>Index Values</a:t>
              </a:r>
              <a:endParaRPr lang="en-US" sz="3200" dirty="0"/>
            </a:p>
          </p:txBody>
        </p:sp>
        <p:grpSp>
          <p:nvGrpSpPr>
            <p:cNvPr id="30" name="Group 29"/>
            <p:cNvGrpSpPr/>
            <p:nvPr/>
          </p:nvGrpSpPr>
          <p:grpSpPr>
            <a:xfrm>
              <a:off x="1409700" y="1612900"/>
              <a:ext cx="2565400" cy="646331"/>
              <a:chOff x="1409700" y="1790700"/>
              <a:chExt cx="2565400" cy="646331"/>
            </a:xfrm>
          </p:grpSpPr>
          <p:sp>
            <p:nvSpPr>
              <p:cNvPr id="52" name="Rectangle 51"/>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409700" y="1790700"/>
                <a:ext cx="2565400" cy="646331"/>
              </a:xfrm>
              <a:prstGeom prst="rect">
                <a:avLst/>
              </a:prstGeom>
              <a:noFill/>
            </p:spPr>
            <p:txBody>
              <a:bodyPr wrap="square" rtlCol="0">
                <a:spAutoFit/>
              </a:bodyPr>
              <a:lstStyle/>
              <a:p>
                <a:pPr algn="ctr"/>
                <a:r>
                  <a:rPr lang="en-US" sz="3600" dirty="0" smtClean="0"/>
                  <a:t>01.11.2024</a:t>
                </a:r>
                <a:endParaRPr lang="en-US" sz="3600" dirty="0"/>
              </a:p>
            </p:txBody>
          </p:sp>
        </p:grpSp>
        <p:grpSp>
          <p:nvGrpSpPr>
            <p:cNvPr id="31" name="Group 30"/>
            <p:cNvGrpSpPr/>
            <p:nvPr/>
          </p:nvGrpSpPr>
          <p:grpSpPr>
            <a:xfrm>
              <a:off x="1409700" y="5156200"/>
              <a:ext cx="2565400" cy="646331"/>
              <a:chOff x="1409700" y="1790700"/>
              <a:chExt cx="2565400" cy="646331"/>
            </a:xfrm>
          </p:grpSpPr>
          <p:sp>
            <p:nvSpPr>
              <p:cNvPr id="50" name="Rectangle 49"/>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09700" y="1790700"/>
                <a:ext cx="2565400" cy="646331"/>
              </a:xfrm>
              <a:prstGeom prst="rect">
                <a:avLst/>
              </a:prstGeom>
              <a:noFill/>
            </p:spPr>
            <p:txBody>
              <a:bodyPr wrap="square" rtlCol="0">
                <a:spAutoFit/>
              </a:bodyPr>
              <a:lstStyle/>
              <a:p>
                <a:pPr algn="ctr"/>
                <a:r>
                  <a:rPr lang="en-US" sz="3600" dirty="0" smtClean="0"/>
                  <a:t>01.10.2024</a:t>
                </a:r>
                <a:endParaRPr lang="en-US" sz="3600" dirty="0"/>
              </a:p>
            </p:txBody>
          </p:sp>
        </p:grpSp>
        <p:grpSp>
          <p:nvGrpSpPr>
            <p:cNvPr id="32" name="Group 31"/>
            <p:cNvGrpSpPr/>
            <p:nvPr/>
          </p:nvGrpSpPr>
          <p:grpSpPr>
            <a:xfrm>
              <a:off x="6781800" y="1612900"/>
              <a:ext cx="2565400" cy="646331"/>
              <a:chOff x="1409700" y="1790700"/>
              <a:chExt cx="2565400" cy="646331"/>
            </a:xfrm>
          </p:grpSpPr>
          <p:sp>
            <p:nvSpPr>
              <p:cNvPr id="48" name="Rectangle 47"/>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409700" y="1790700"/>
                <a:ext cx="2565400" cy="646331"/>
              </a:xfrm>
              <a:prstGeom prst="rect">
                <a:avLst/>
              </a:prstGeom>
              <a:noFill/>
            </p:spPr>
            <p:txBody>
              <a:bodyPr wrap="square" rtlCol="0">
                <a:spAutoFit/>
              </a:bodyPr>
              <a:lstStyle/>
              <a:p>
                <a:pPr algn="ctr"/>
                <a:r>
                  <a:rPr lang="en-US" sz="3600" dirty="0" smtClean="0"/>
                  <a:t>134.26</a:t>
                </a:r>
                <a:endParaRPr lang="en-US" sz="3600" dirty="0"/>
              </a:p>
            </p:txBody>
          </p:sp>
        </p:grpSp>
        <p:grpSp>
          <p:nvGrpSpPr>
            <p:cNvPr id="33" name="Group 32"/>
            <p:cNvGrpSpPr/>
            <p:nvPr/>
          </p:nvGrpSpPr>
          <p:grpSpPr>
            <a:xfrm>
              <a:off x="6781800" y="5156200"/>
              <a:ext cx="2565400" cy="646331"/>
              <a:chOff x="1409700" y="1790700"/>
              <a:chExt cx="2565400" cy="646331"/>
            </a:xfrm>
          </p:grpSpPr>
          <p:sp>
            <p:nvSpPr>
              <p:cNvPr id="46" name="Rectangle 45"/>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409700" y="1790700"/>
                <a:ext cx="2565400" cy="646331"/>
              </a:xfrm>
              <a:prstGeom prst="rect">
                <a:avLst/>
              </a:prstGeom>
              <a:noFill/>
            </p:spPr>
            <p:txBody>
              <a:bodyPr wrap="square" rtlCol="0">
                <a:spAutoFit/>
              </a:bodyPr>
              <a:lstStyle/>
              <a:p>
                <a:pPr algn="ctr"/>
                <a:r>
                  <a:rPr lang="en-US" sz="3600" dirty="0" smtClean="0"/>
                  <a:t>124.0</a:t>
                </a:r>
                <a:endParaRPr lang="en-US" sz="3600" dirty="0"/>
              </a:p>
            </p:txBody>
          </p:sp>
        </p:grpSp>
        <p:cxnSp>
          <p:nvCxnSpPr>
            <p:cNvPr id="34" name="Straight Arrow Connector 33"/>
            <p:cNvCxnSpPr/>
            <p:nvPr/>
          </p:nvCxnSpPr>
          <p:spPr>
            <a:xfrm>
              <a:off x="2654300" y="4038600"/>
              <a:ext cx="12700" cy="100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667000" y="2362200"/>
              <a:ext cx="127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800100" y="3289300"/>
              <a:ext cx="3759200" cy="635575"/>
              <a:chOff x="800100" y="3467100"/>
              <a:chExt cx="3759200" cy="635575"/>
            </a:xfrm>
          </p:grpSpPr>
          <p:sp>
            <p:nvSpPr>
              <p:cNvPr id="44" name="Rectangle 43"/>
              <p:cNvSpPr/>
              <p:nvPr/>
            </p:nvSpPr>
            <p:spPr>
              <a:xfrm>
                <a:off x="800100" y="3467100"/>
                <a:ext cx="3759200" cy="635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00100" y="3517900"/>
                <a:ext cx="3759200" cy="584775"/>
              </a:xfrm>
              <a:prstGeom prst="rect">
                <a:avLst/>
              </a:prstGeom>
              <a:noFill/>
            </p:spPr>
            <p:txBody>
              <a:bodyPr wrap="square" rtlCol="0">
                <a:spAutoFit/>
              </a:bodyPr>
              <a:lstStyle/>
              <a:p>
                <a:pPr algn="ctr"/>
                <a:r>
                  <a:rPr lang="en-US" sz="2000" dirty="0" smtClean="0"/>
                  <a:t>No of Business Days =</a:t>
                </a:r>
                <a:r>
                  <a:rPr lang="en-US" dirty="0" smtClean="0"/>
                  <a:t> </a:t>
                </a:r>
                <a:r>
                  <a:rPr lang="en-US" sz="3200" dirty="0" smtClean="0"/>
                  <a:t>23</a:t>
                </a:r>
                <a:endParaRPr lang="en-US" dirty="0"/>
              </a:p>
            </p:txBody>
          </p:sp>
        </p:grpSp>
        <p:grpSp>
          <p:nvGrpSpPr>
            <p:cNvPr id="37" name="Group 36"/>
            <p:cNvGrpSpPr/>
            <p:nvPr/>
          </p:nvGrpSpPr>
          <p:grpSpPr>
            <a:xfrm>
              <a:off x="6159500" y="3289300"/>
              <a:ext cx="3759200" cy="635575"/>
              <a:chOff x="800100" y="3467100"/>
              <a:chExt cx="3759200" cy="635575"/>
            </a:xfrm>
          </p:grpSpPr>
          <p:sp>
            <p:nvSpPr>
              <p:cNvPr id="42" name="Rectangle 41"/>
              <p:cNvSpPr/>
              <p:nvPr/>
            </p:nvSpPr>
            <p:spPr>
              <a:xfrm>
                <a:off x="800100" y="3467100"/>
                <a:ext cx="3759200" cy="635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00100" y="3517900"/>
                <a:ext cx="3759200" cy="584775"/>
              </a:xfrm>
              <a:prstGeom prst="rect">
                <a:avLst/>
              </a:prstGeom>
              <a:noFill/>
            </p:spPr>
            <p:txBody>
              <a:bodyPr wrap="square" rtlCol="0">
                <a:spAutoFit/>
              </a:bodyPr>
              <a:lstStyle/>
              <a:p>
                <a:pPr algn="ctr"/>
                <a:r>
                  <a:rPr lang="en-US" sz="2000" dirty="0" smtClean="0"/>
                  <a:t>Diff =</a:t>
                </a:r>
                <a:r>
                  <a:rPr lang="en-US" dirty="0" smtClean="0"/>
                  <a:t> </a:t>
                </a:r>
                <a:r>
                  <a:rPr lang="en-US" sz="3200" dirty="0" smtClean="0"/>
                  <a:t>0.019395</a:t>
                </a:r>
                <a:endParaRPr lang="en-US" dirty="0"/>
              </a:p>
            </p:txBody>
          </p:sp>
        </p:grpSp>
        <p:cxnSp>
          <p:nvCxnSpPr>
            <p:cNvPr id="38" name="Straight Arrow Connector 37"/>
            <p:cNvCxnSpPr/>
            <p:nvPr/>
          </p:nvCxnSpPr>
          <p:spPr>
            <a:xfrm>
              <a:off x="8128000" y="4038600"/>
              <a:ext cx="12700" cy="100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140700" y="2362200"/>
              <a:ext cx="127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409700" y="6140450"/>
              <a:ext cx="7937500" cy="5461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24000" y="6229350"/>
              <a:ext cx="7734300" cy="461665"/>
            </a:xfrm>
            <a:prstGeom prst="rect">
              <a:avLst/>
            </a:prstGeom>
            <a:noFill/>
          </p:spPr>
          <p:txBody>
            <a:bodyPr wrap="square" rtlCol="0">
              <a:spAutoFit/>
            </a:bodyPr>
            <a:lstStyle/>
            <a:p>
              <a:pPr algn="ctr"/>
              <a:r>
                <a:rPr lang="en-US" sz="2400" dirty="0" smtClean="0"/>
                <a:t>Incremental Value = Diff/No of Business Days</a:t>
              </a:r>
              <a:endParaRPr lang="en-US" sz="2400" dirty="0"/>
            </a:p>
          </p:txBody>
        </p:sp>
      </p:grpSp>
      <p:sp>
        <p:nvSpPr>
          <p:cNvPr id="81" name="TextBox 80"/>
          <p:cNvSpPr txBox="1"/>
          <p:nvPr/>
        </p:nvSpPr>
        <p:spPr>
          <a:xfrm>
            <a:off x="139700" y="-92765"/>
            <a:ext cx="11862759" cy="830997"/>
          </a:xfrm>
          <a:prstGeom prst="rect">
            <a:avLst/>
          </a:prstGeom>
          <a:noFill/>
        </p:spPr>
        <p:txBody>
          <a:bodyPr wrap="square" rtlCol="0">
            <a:spAutoFit/>
          </a:bodyPr>
          <a:lstStyle/>
          <a:p>
            <a:pPr algn="ctr"/>
            <a:r>
              <a:rPr lang="en-US" sz="4800" dirty="0" smtClean="0">
                <a:latin typeface="Bahnschrift Light" panose="020B0502040204020203" pitchFamily="34" charset="0"/>
              </a:rPr>
              <a:t>Calibration approach</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05369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4" name="TextBox 3"/>
          <p:cNvSpPr txBox="1"/>
          <p:nvPr/>
        </p:nvSpPr>
        <p:spPr>
          <a:xfrm>
            <a:off x="139700" y="647700"/>
            <a:ext cx="11862759" cy="954107"/>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a:t>
            </a:r>
            <a:r>
              <a:rPr lang="en-US" sz="2800" b="1" dirty="0">
                <a:solidFill>
                  <a:srgbClr val="0070C0"/>
                </a:solidFill>
                <a:latin typeface="Bahnschrift Light" panose="020B0502040204020203" pitchFamily="34" charset="0"/>
              </a:rPr>
              <a:t>Calibrated</a:t>
            </a:r>
            <a:r>
              <a:rPr lang="en-US" sz="2800" dirty="0" smtClean="0">
                <a:latin typeface="Bahnschrift Light" panose="020B0502040204020203" pitchFamily="34" charset="0"/>
              </a:rPr>
              <a:t> Macroeconomics data values</a:t>
            </a:r>
            <a:endParaRPr lang="en-US" sz="2800" dirty="0">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444499" y="1600201"/>
            <a:ext cx="11038599" cy="5143499"/>
          </a:xfrm>
          <a:prstGeom prst="rect">
            <a:avLst/>
          </a:prstGeom>
        </p:spPr>
      </p:pic>
    </p:spTree>
    <p:extLst>
      <p:ext uri="{BB962C8B-B14F-4D97-AF65-F5344CB8AC3E}">
        <p14:creationId xmlns:p14="http://schemas.microsoft.com/office/powerpoint/2010/main" val="3921543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a:latin typeface="Bahnschrift Light" panose="020B0502040204020203" pitchFamily="34" charset="0"/>
              </a:rPr>
              <a:t>{Models with Data </a:t>
            </a:r>
            <a:r>
              <a:rPr lang="en-US" sz="2800" dirty="0" err="1" smtClean="0">
                <a:latin typeface="Bahnschrift Light" panose="020B0502040204020203" pitchFamily="34" charset="0"/>
              </a:rPr>
              <a:t>Comparism</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sp>
        <p:nvSpPr>
          <p:cNvPr id="3" name="TextBox 2"/>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Comparing the data from different sources.</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431800" y="1170920"/>
            <a:ext cx="10972800" cy="5575020"/>
          </a:xfrm>
          <a:prstGeom prst="rect">
            <a:avLst/>
          </a:prstGeom>
        </p:spPr>
      </p:pic>
    </p:spTree>
    <p:extLst>
      <p:ext uri="{BB962C8B-B14F-4D97-AF65-F5344CB8AC3E}">
        <p14:creationId xmlns:p14="http://schemas.microsoft.com/office/powerpoint/2010/main" val="2966760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500" y="1170919"/>
            <a:ext cx="10998200" cy="5571989"/>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{Models with Data </a:t>
            </a:r>
            <a:r>
              <a:rPr lang="en-US" sz="2800" dirty="0" err="1" smtClean="0">
                <a:latin typeface="Bahnschrift Light" panose="020B0502040204020203" pitchFamily="34" charset="0"/>
              </a:rPr>
              <a:t>Comparism</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sp>
        <p:nvSpPr>
          <p:cNvPr id="4" name="TextBox 3"/>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Comparing the data from different sources.</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19331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38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Result</a:t>
            </a:r>
            <a:endParaRPr lang="en-US" sz="4800" dirty="0">
              <a:latin typeface="Bahnschrift Light" panose="020B0502040204020203" pitchFamily="34" charset="0"/>
            </a:endParaRPr>
          </a:p>
        </p:txBody>
      </p:sp>
      <p:sp>
        <p:nvSpPr>
          <p:cNvPr id="3" name="TextBox 2"/>
          <p:cNvSpPr txBox="1"/>
          <p:nvPr/>
        </p:nvSpPr>
        <p:spPr>
          <a:xfrm>
            <a:off x="909429" y="725557"/>
            <a:ext cx="10257183" cy="4524315"/>
          </a:xfrm>
          <a:prstGeom prst="rect">
            <a:avLst/>
          </a:prstGeom>
          <a:noFill/>
        </p:spPr>
        <p:txBody>
          <a:bodyPr wrap="square" rtlCol="0">
            <a:spAutoFit/>
          </a:bodyPr>
          <a:lstStyle/>
          <a:p>
            <a:pPr algn="ctr"/>
            <a:r>
              <a:rPr lang="en-US" sz="3200" dirty="0" smtClean="0"/>
              <a:t>From the above analysis, on reviewing the MAE and MSE, RMSE, and R² values from all the models considered, it is apparently clear that “</a:t>
            </a:r>
            <a:r>
              <a:rPr lang="en-US" sz="3200" b="1" dirty="0" smtClean="0"/>
              <a:t>Linear Regression</a:t>
            </a:r>
            <a:r>
              <a:rPr lang="en-US" sz="3200" dirty="0" smtClean="0"/>
              <a:t>”, “</a:t>
            </a:r>
            <a:r>
              <a:rPr lang="en-US" sz="3200" b="1" dirty="0" smtClean="0"/>
              <a:t>Random Forest Regressor (RFR)</a:t>
            </a:r>
            <a:r>
              <a:rPr lang="en-US" sz="3200" dirty="0" smtClean="0"/>
              <a:t>”, “</a:t>
            </a:r>
            <a:r>
              <a:rPr lang="en-US" sz="3200" b="1" dirty="0"/>
              <a:t>Ridge Regression</a:t>
            </a:r>
            <a:r>
              <a:rPr lang="en-US" sz="3200" dirty="0"/>
              <a:t>” </a:t>
            </a:r>
            <a:r>
              <a:rPr lang="en-US" sz="3200" dirty="0" smtClean="0"/>
              <a:t>and “</a:t>
            </a:r>
            <a:r>
              <a:rPr lang="en-US" sz="3200" b="1" dirty="0" smtClean="0"/>
              <a:t>Bayesian Ridge Regression</a:t>
            </a:r>
            <a:r>
              <a:rPr lang="en-US" sz="3200" dirty="0" smtClean="0"/>
              <a:t>” displayed wonderful results. However, I will be relying </a:t>
            </a:r>
            <a:r>
              <a:rPr lang="en-US" sz="3200" dirty="0"/>
              <a:t>more on “</a:t>
            </a:r>
            <a:r>
              <a:rPr lang="en-US" sz="3200" b="1" dirty="0"/>
              <a:t>Random Forest Regressor (RFR)</a:t>
            </a:r>
            <a:r>
              <a:rPr lang="en-US" sz="3200" dirty="0"/>
              <a:t>” </a:t>
            </a:r>
            <a:r>
              <a:rPr lang="en-US" sz="3200" dirty="0" smtClean="0"/>
              <a:t>due to its robustness about being exposed to many hyperparameters for tuning.</a:t>
            </a:r>
          </a:p>
          <a:p>
            <a:pPr algn="ctr"/>
            <a:endParaRPr lang="en-US" sz="3200" dirty="0"/>
          </a:p>
        </p:txBody>
      </p:sp>
    </p:spTree>
    <p:extLst>
      <p:ext uri="{BB962C8B-B14F-4D97-AF65-F5344CB8AC3E}">
        <p14:creationId xmlns:p14="http://schemas.microsoft.com/office/powerpoint/2010/main" val="375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635" y="-109883"/>
            <a:ext cx="100114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Content</a:t>
            </a:r>
            <a:endParaRPr lang="en-US" sz="5400" dirty="0">
              <a:latin typeface="Bahnschrift Light" panose="020B0502040204020203" pitchFamily="34" charset="0"/>
            </a:endParaRPr>
          </a:p>
          <a:p>
            <a:endParaRPr lang="en-US" dirty="0"/>
          </a:p>
        </p:txBody>
      </p:sp>
      <p:sp>
        <p:nvSpPr>
          <p:cNvPr id="3" name="TextBox 2"/>
          <p:cNvSpPr txBox="1"/>
          <p:nvPr/>
        </p:nvSpPr>
        <p:spPr>
          <a:xfrm>
            <a:off x="2802835" y="887246"/>
            <a:ext cx="7623865" cy="5262979"/>
          </a:xfrm>
          <a:prstGeom prst="rect">
            <a:avLst/>
          </a:prstGeom>
          <a:noFill/>
        </p:spPr>
        <p:txBody>
          <a:bodyPr wrap="square" rtlCol="0">
            <a:spAutoFit/>
          </a:bodyPr>
          <a:lstStyle/>
          <a:p>
            <a:r>
              <a:rPr lang="en-US" sz="2800" dirty="0" smtClean="0">
                <a:latin typeface="Agency FB" panose="020B0503020202020204" pitchFamily="34" charset="0"/>
              </a:rPr>
              <a:t>Pre-Amble</a:t>
            </a:r>
          </a:p>
          <a:p>
            <a:r>
              <a:rPr lang="en-US" sz="2800" dirty="0" smtClean="0">
                <a:latin typeface="Agency FB" panose="020B0503020202020204" pitchFamily="34" charset="0"/>
              </a:rPr>
              <a:t>Data Sources</a:t>
            </a:r>
          </a:p>
          <a:p>
            <a:r>
              <a:rPr lang="en-US" sz="2800" dirty="0">
                <a:latin typeface="Agency FB" panose="020B0503020202020204" pitchFamily="34" charset="0"/>
              </a:rPr>
              <a:t>	</a:t>
            </a:r>
            <a:r>
              <a:rPr lang="en-US" sz="2800" dirty="0" smtClean="0">
                <a:latin typeface="Agency FB" panose="020B0503020202020204" pitchFamily="34" charset="0"/>
              </a:rPr>
              <a:t>Statistical</a:t>
            </a:r>
          </a:p>
          <a:p>
            <a:r>
              <a:rPr lang="en-US" sz="2800" dirty="0">
                <a:latin typeface="Agency FB" panose="020B0503020202020204" pitchFamily="34" charset="0"/>
              </a:rPr>
              <a:t>	</a:t>
            </a:r>
            <a:r>
              <a:rPr lang="en-US" sz="2800" dirty="0" smtClean="0">
                <a:latin typeface="Agency FB" panose="020B0503020202020204" pitchFamily="34" charset="0"/>
              </a:rPr>
              <a:t>Technical</a:t>
            </a:r>
          </a:p>
          <a:p>
            <a:r>
              <a:rPr lang="en-US" sz="2800" dirty="0">
                <a:latin typeface="Agency FB" panose="020B0503020202020204" pitchFamily="34" charset="0"/>
              </a:rPr>
              <a:t>	</a:t>
            </a:r>
            <a:r>
              <a:rPr lang="en-US" sz="2800" dirty="0" smtClean="0">
                <a:latin typeface="Agency FB" panose="020B0503020202020204" pitchFamily="34" charset="0"/>
              </a:rPr>
              <a:t>Macroeconomics</a:t>
            </a:r>
          </a:p>
          <a:p>
            <a:r>
              <a:rPr lang="en-US" sz="2800" dirty="0" smtClean="0">
                <a:latin typeface="Agency FB" panose="020B0503020202020204" pitchFamily="34" charset="0"/>
              </a:rPr>
              <a:t>Algorithms</a:t>
            </a:r>
          </a:p>
          <a:p>
            <a:r>
              <a:rPr lang="en-US" sz="2800" dirty="0">
                <a:latin typeface="Agency FB" panose="020B0503020202020204" pitchFamily="34" charset="0"/>
              </a:rPr>
              <a:t>Flow </a:t>
            </a:r>
            <a:r>
              <a:rPr lang="en-US" sz="2800" dirty="0" smtClean="0">
                <a:latin typeface="Agency FB" panose="020B0503020202020204" pitchFamily="34" charset="0"/>
              </a:rPr>
              <a:t>Diagram</a:t>
            </a:r>
          </a:p>
          <a:p>
            <a:r>
              <a:rPr lang="en-US" sz="2800" dirty="0">
                <a:latin typeface="Agency FB" panose="020B0503020202020204" pitchFamily="34" charset="0"/>
              </a:rPr>
              <a:t>Models </a:t>
            </a:r>
            <a:r>
              <a:rPr lang="en-US" sz="2800" dirty="0" smtClean="0">
                <a:latin typeface="Agency FB" panose="020B0503020202020204" pitchFamily="34" charset="0"/>
              </a:rPr>
              <a:t>Comparison</a:t>
            </a:r>
          </a:p>
          <a:p>
            <a:r>
              <a:rPr lang="en-US" sz="2800" dirty="0" smtClean="0">
                <a:latin typeface="Agency FB" panose="020B0503020202020204" pitchFamily="34" charset="0"/>
              </a:rPr>
              <a:t>Visualization</a:t>
            </a:r>
          </a:p>
          <a:p>
            <a:r>
              <a:rPr lang="en-US" sz="2800" dirty="0" smtClean="0">
                <a:latin typeface="Agency FB" panose="020B0503020202020204" pitchFamily="34" charset="0"/>
              </a:rPr>
              <a:t>Result</a:t>
            </a:r>
          </a:p>
          <a:p>
            <a:r>
              <a:rPr lang="en-US" sz="2800" dirty="0" smtClean="0">
                <a:latin typeface="Agency FB" panose="020B0503020202020204" pitchFamily="34" charset="0"/>
              </a:rPr>
              <a:t>Recommended Model</a:t>
            </a:r>
          </a:p>
          <a:p>
            <a:r>
              <a:rPr lang="en-US" sz="2800" dirty="0" smtClean="0">
                <a:latin typeface="Agency FB" panose="020B0503020202020204" pitchFamily="34" charset="0"/>
              </a:rPr>
              <a:t>Future Plans</a:t>
            </a:r>
            <a:endParaRPr lang="en-US" sz="2800" dirty="0">
              <a:latin typeface="Agency FB" panose="020B0503020202020204" pitchFamily="34" charset="0"/>
            </a:endParaRPr>
          </a:p>
        </p:txBody>
      </p:sp>
    </p:spTree>
    <p:extLst>
      <p:ext uri="{BB962C8B-B14F-4D97-AF65-F5344CB8AC3E}">
        <p14:creationId xmlns:p14="http://schemas.microsoft.com/office/powerpoint/2010/main" val="65753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852" y="275535"/>
            <a:ext cx="10527748" cy="830997"/>
          </a:xfrm>
          <a:prstGeom prst="rect">
            <a:avLst/>
          </a:prstGeom>
          <a:noFill/>
        </p:spPr>
        <p:txBody>
          <a:bodyPr wrap="square" rtlCol="0">
            <a:spAutoFit/>
          </a:bodyPr>
          <a:lstStyle/>
          <a:p>
            <a:pPr algn="ctr"/>
            <a:r>
              <a:rPr lang="en-US" sz="4800" dirty="0">
                <a:latin typeface="Bahnschrift Light" panose="020B0502040204020203" pitchFamily="34" charset="0"/>
              </a:rPr>
              <a:t>Random Forest Regressor (RFR)</a:t>
            </a:r>
          </a:p>
        </p:txBody>
      </p:sp>
      <p:sp>
        <p:nvSpPr>
          <p:cNvPr id="3" name="TextBox 2"/>
          <p:cNvSpPr txBox="1"/>
          <p:nvPr/>
        </p:nvSpPr>
        <p:spPr>
          <a:xfrm>
            <a:off x="622852" y="1320800"/>
            <a:ext cx="10718248" cy="5016758"/>
          </a:xfrm>
          <a:prstGeom prst="rect">
            <a:avLst/>
          </a:prstGeom>
          <a:noFill/>
        </p:spPr>
        <p:txBody>
          <a:bodyPr wrap="square" rtlCol="0">
            <a:spAutoFit/>
          </a:bodyPr>
          <a:lstStyle/>
          <a:p>
            <a:pPr algn="just"/>
            <a:r>
              <a:rPr lang="en-US" sz="3200" dirty="0"/>
              <a:t>Random Forest Regressor (RFR) is a supervised learning algorithm belonging to the ensemble learning family, specifically the random forest method, used for regression tasks. It's an extension of the Random Forest algorithm for classification</a:t>
            </a:r>
            <a:r>
              <a:rPr lang="en-US" sz="3200" dirty="0" smtClean="0"/>
              <a:t>.</a:t>
            </a:r>
          </a:p>
          <a:p>
            <a:pPr algn="just"/>
            <a:r>
              <a:rPr lang="en-US" sz="3200" dirty="0"/>
              <a:t>Random Forest Regressor is known for its robustness, scalability, and ability to handle </a:t>
            </a:r>
            <a:r>
              <a:rPr lang="en-US" sz="3200" b="1" i="1" dirty="0"/>
              <a:t>high-dimensional data with a large number of features</a:t>
            </a:r>
            <a:r>
              <a:rPr lang="en-US" sz="3200" dirty="0"/>
              <a:t>. It often performs well across a wide range of regression problems and is less prone to overfitting compared to individual decision trees</a:t>
            </a:r>
            <a:r>
              <a:rPr lang="en-US" sz="3200" dirty="0" smtClean="0"/>
              <a:t>.</a:t>
            </a:r>
            <a:endParaRPr lang="en-US" dirty="0"/>
          </a:p>
        </p:txBody>
      </p:sp>
    </p:spTree>
    <p:extLst>
      <p:ext uri="{BB962C8B-B14F-4D97-AF65-F5344CB8AC3E}">
        <p14:creationId xmlns:p14="http://schemas.microsoft.com/office/powerpoint/2010/main" val="4247388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8100" y="88900"/>
            <a:ext cx="9271000" cy="707886"/>
          </a:xfrm>
          <a:prstGeom prst="rect">
            <a:avLst/>
          </a:prstGeom>
          <a:noFill/>
        </p:spPr>
        <p:txBody>
          <a:bodyPr wrap="square" rtlCol="0">
            <a:spAutoFit/>
          </a:bodyPr>
          <a:lstStyle/>
          <a:p>
            <a:pPr algn="ctr"/>
            <a:r>
              <a:rPr lang="en-US" sz="4000" dirty="0" smtClean="0">
                <a:latin typeface="Bahnschrift Light" panose="020B0502040204020203" pitchFamily="34" charset="0"/>
              </a:rPr>
              <a:t>Future Plans</a:t>
            </a:r>
            <a:endParaRPr lang="en-US" sz="4400" dirty="0">
              <a:latin typeface="Bahnschrift Light" panose="020B0502040204020203" pitchFamily="34" charset="0"/>
            </a:endParaRPr>
          </a:p>
        </p:txBody>
      </p:sp>
      <p:sp>
        <p:nvSpPr>
          <p:cNvPr id="3" name="TextBox 2"/>
          <p:cNvSpPr txBox="1"/>
          <p:nvPr/>
        </p:nvSpPr>
        <p:spPr>
          <a:xfrm>
            <a:off x="825500" y="927100"/>
            <a:ext cx="10210800" cy="5016758"/>
          </a:xfrm>
          <a:prstGeom prst="rect">
            <a:avLst/>
          </a:prstGeom>
          <a:noFill/>
        </p:spPr>
        <p:txBody>
          <a:bodyPr wrap="square" rtlCol="0">
            <a:spAutoFit/>
          </a:bodyPr>
          <a:lstStyle/>
          <a:p>
            <a:r>
              <a:rPr lang="en-US" sz="3200" dirty="0" smtClean="0"/>
              <a:t>I will also explore alternative source where I can access the Macroeconomics indices maintained at more frequent basis; possibly weekly, or even daily levels.</a:t>
            </a:r>
          </a:p>
          <a:p>
            <a:endParaRPr lang="en-US" sz="3200" dirty="0"/>
          </a:p>
          <a:p>
            <a:r>
              <a:rPr lang="en-US" sz="3200" dirty="0"/>
              <a:t>I plan to improve on my model by adding more </a:t>
            </a:r>
            <a:r>
              <a:rPr lang="en-US" sz="3200" dirty="0" smtClean="0"/>
              <a:t>Technical </a:t>
            </a:r>
            <a:r>
              <a:rPr lang="en-US" sz="3200" dirty="0"/>
              <a:t>features.</a:t>
            </a:r>
          </a:p>
          <a:p>
            <a:endParaRPr lang="en-US" sz="3200" dirty="0" smtClean="0"/>
          </a:p>
          <a:p>
            <a:r>
              <a:rPr lang="en-US" sz="3200" dirty="0" smtClean="0"/>
              <a:t>I will explore a way of automatically accessing the </a:t>
            </a:r>
            <a:r>
              <a:rPr lang="en-US" sz="3200" dirty="0"/>
              <a:t>Statistical </a:t>
            </a:r>
            <a:r>
              <a:rPr lang="en-US" sz="3200" dirty="0" smtClean="0"/>
              <a:t>data from a sources like Investing.Com or Tick Data Suite(TDS) whose data is as close as the live data.</a:t>
            </a:r>
            <a:endParaRPr lang="en-US" sz="3200" dirty="0"/>
          </a:p>
        </p:txBody>
      </p:sp>
    </p:spTree>
    <p:extLst>
      <p:ext uri="{BB962C8B-B14F-4D97-AF65-F5344CB8AC3E}">
        <p14:creationId xmlns:p14="http://schemas.microsoft.com/office/powerpoint/2010/main" val="685488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552" y="312033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Thank you</a:t>
            </a:r>
            <a:endParaRPr lang="en-US" sz="4800" dirty="0">
              <a:latin typeface="Bahnschrift Light" panose="020B0502040204020203" pitchFamily="34" charset="0"/>
            </a:endParaRPr>
          </a:p>
        </p:txBody>
      </p:sp>
    </p:spTree>
    <p:extLst>
      <p:ext uri="{BB962C8B-B14F-4D97-AF65-F5344CB8AC3E}">
        <p14:creationId xmlns:p14="http://schemas.microsoft.com/office/powerpoint/2010/main" val="372485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312" y="621331"/>
            <a:ext cx="11569148" cy="6186309"/>
          </a:xfrm>
          <a:prstGeom prst="rect">
            <a:avLst/>
          </a:prstGeom>
          <a:noFill/>
        </p:spPr>
        <p:txBody>
          <a:bodyPr wrap="square" rtlCol="0">
            <a:spAutoFit/>
          </a:bodyPr>
          <a:lstStyle/>
          <a:p>
            <a:r>
              <a:rPr lang="en-US" sz="4400" dirty="0"/>
              <a:t>The foreign exchange (forex) market stands as one of the most </a:t>
            </a:r>
            <a:r>
              <a:rPr lang="en-US" sz="4400" b="1" dirty="0"/>
              <a:t>dynamic</a:t>
            </a:r>
            <a:r>
              <a:rPr lang="en-US" sz="4400" dirty="0"/>
              <a:t> and influential financial markets globally, facilitating the exchange of currencies and shaping international trade and investment. Among the myriad currency pairs traded in this market, the USD/CAD pair occupies a significant position due to its prominence in North American trade and its influence on the economies of the United States and Canada.</a:t>
            </a:r>
          </a:p>
        </p:txBody>
      </p:sp>
      <p:sp>
        <p:nvSpPr>
          <p:cNvPr id="4" name="TextBox 3"/>
          <p:cNvSpPr txBox="1"/>
          <p:nvPr/>
        </p:nvSpPr>
        <p:spPr>
          <a:xfrm>
            <a:off x="821635" y="-122583"/>
            <a:ext cx="107607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Pre-Amble</a:t>
            </a:r>
            <a:endParaRPr lang="en-US" sz="5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3309370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2114" y="5896142"/>
            <a:ext cx="9475304" cy="274107"/>
          </a:xfrm>
          <a:prstGeom prst="rect">
            <a:avLst/>
          </a:prstGeom>
          <a:noFill/>
        </p:spPr>
        <p:txBody>
          <a:bodyPr wrap="square" rtlCol="0">
            <a:spAutoFit/>
          </a:bodyPr>
          <a:lstStyle/>
          <a:p>
            <a:r>
              <a:rPr lang="en-US" b="1" dirty="0"/>
              <a:t>Last five years data on </a:t>
            </a:r>
            <a:r>
              <a:rPr lang="en-US" b="1" dirty="0" smtClean="0"/>
              <a:t>USD/CAD</a:t>
            </a:r>
            <a:endParaRPr lang="en-US" b="1" dirty="0"/>
          </a:p>
          <a:p>
            <a:r>
              <a:rPr lang="en-US" b="1" u="sng" dirty="0">
                <a:hlinkClick r:id="rId2"/>
              </a:rPr>
              <a:t>https://</a:t>
            </a:r>
            <a:r>
              <a:rPr lang="en-US" b="1" u="sng" dirty="0" smtClean="0">
                <a:hlinkClick r:id="rId2"/>
              </a:rPr>
              <a:t>markets.ft.com/data/currencies/tearsheet/summary?s=USD</a:t>
            </a:r>
            <a:r>
              <a:rPr lang="en-US" b="1" u="sng" dirty="0" smtClean="0">
                <a:solidFill>
                  <a:schemeClr val="accent1">
                    <a:lumMod val="75000"/>
                  </a:schemeClr>
                </a:solidFill>
              </a:rPr>
              <a:t>CAD</a:t>
            </a:r>
            <a:endParaRPr lang="en-US" b="1" u="sng"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520172" y="139700"/>
            <a:ext cx="10983417" cy="5803899"/>
          </a:xfrm>
          <a:prstGeom prst="rect">
            <a:avLst/>
          </a:prstGeom>
        </p:spPr>
      </p:pic>
    </p:spTree>
    <p:extLst>
      <p:ext uri="{BB962C8B-B14F-4D97-AF65-F5344CB8AC3E}">
        <p14:creationId xmlns:p14="http://schemas.microsoft.com/office/powerpoint/2010/main" val="19244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3287" y="6163270"/>
            <a:ext cx="10340008" cy="646331"/>
          </a:xfrm>
          <a:prstGeom prst="rect">
            <a:avLst/>
          </a:prstGeom>
          <a:noFill/>
        </p:spPr>
        <p:txBody>
          <a:bodyPr wrap="square" rtlCol="0">
            <a:spAutoFit/>
          </a:bodyPr>
          <a:lstStyle/>
          <a:p>
            <a:r>
              <a:rPr lang="en-US" b="1" dirty="0"/>
              <a:t>Last </a:t>
            </a:r>
            <a:r>
              <a:rPr lang="en-US" b="1" dirty="0" smtClean="0"/>
              <a:t>fifty </a:t>
            </a:r>
            <a:r>
              <a:rPr lang="en-US" b="1" dirty="0"/>
              <a:t>years data on </a:t>
            </a:r>
            <a:r>
              <a:rPr lang="en-US" b="1" dirty="0" smtClean="0"/>
              <a:t>USD/CAD</a:t>
            </a:r>
            <a:endParaRPr lang="en-US" b="1" dirty="0"/>
          </a:p>
          <a:p>
            <a:r>
              <a:rPr lang="en-US" b="1" u="sng" dirty="0">
                <a:solidFill>
                  <a:srgbClr val="0070C0"/>
                </a:solidFill>
              </a:rPr>
              <a:t>https://</a:t>
            </a:r>
            <a:r>
              <a:rPr lang="en-US" b="1" u="sng" dirty="0" smtClean="0">
                <a:solidFill>
                  <a:srgbClr val="0070C0"/>
                </a:solidFill>
              </a:rPr>
              <a:t>tradingeconomics.com/canada/currency</a:t>
            </a:r>
            <a:endParaRPr lang="en-US" b="1" u="sng" dirty="0">
              <a:solidFill>
                <a:srgbClr val="0070C0"/>
              </a:solidFill>
            </a:endParaRPr>
          </a:p>
        </p:txBody>
      </p:sp>
      <p:pic>
        <p:nvPicPr>
          <p:cNvPr id="2" name="Picture 1"/>
          <p:cNvPicPr>
            <a:picLocks noChangeAspect="1"/>
          </p:cNvPicPr>
          <p:nvPr/>
        </p:nvPicPr>
        <p:blipFill>
          <a:blip r:embed="rId2"/>
          <a:stretch>
            <a:fillRect/>
          </a:stretch>
        </p:blipFill>
        <p:spPr>
          <a:xfrm>
            <a:off x="268716" y="330200"/>
            <a:ext cx="11707384" cy="5664354"/>
          </a:xfrm>
          <a:prstGeom prst="rect">
            <a:avLst/>
          </a:prstGeom>
        </p:spPr>
      </p:pic>
    </p:spTree>
    <p:extLst>
      <p:ext uri="{BB962C8B-B14F-4D97-AF65-F5344CB8AC3E}">
        <p14:creationId xmlns:p14="http://schemas.microsoft.com/office/powerpoint/2010/main" val="98562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1054100" y="723900"/>
            <a:ext cx="2806700" cy="16764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C000"/>
              </a:solidFill>
            </a:endParaRPr>
          </a:p>
        </p:txBody>
      </p:sp>
      <p:grpSp>
        <p:nvGrpSpPr>
          <p:cNvPr id="9" name="Group 8"/>
          <p:cNvGrpSpPr/>
          <p:nvPr/>
        </p:nvGrpSpPr>
        <p:grpSpPr>
          <a:xfrm>
            <a:off x="1054100" y="812800"/>
            <a:ext cx="10147300" cy="5575300"/>
            <a:chOff x="1054100" y="812800"/>
            <a:chExt cx="10147300" cy="5575300"/>
          </a:xfrm>
        </p:grpSpPr>
        <p:sp>
          <p:nvSpPr>
            <p:cNvPr id="3" name="Flowchart: Magnetic Disk 2"/>
            <p:cNvSpPr/>
            <p:nvPr/>
          </p:nvSpPr>
          <p:spPr>
            <a:xfrm>
              <a:off x="1054100" y="3117850"/>
              <a:ext cx="3238500" cy="15621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111250" y="5397500"/>
              <a:ext cx="3124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0" name="Group 9"/>
            <p:cNvGrpSpPr/>
            <p:nvPr/>
          </p:nvGrpSpPr>
          <p:grpSpPr>
            <a:xfrm>
              <a:off x="5613400" y="2781300"/>
              <a:ext cx="1206500" cy="1511300"/>
              <a:chOff x="4457700" y="2781300"/>
              <a:chExt cx="1206500" cy="1511300"/>
            </a:xfrm>
          </p:grpSpPr>
          <p:sp>
            <p:nvSpPr>
              <p:cNvPr id="5" name="Flowchart: Data 4"/>
              <p:cNvSpPr/>
              <p:nvPr/>
            </p:nvSpPr>
            <p:spPr>
              <a:xfrm>
                <a:off x="4457700" y="2781300"/>
                <a:ext cx="1206500" cy="15113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rot="16679376">
                <a:off x="4414526" y="3362628"/>
                <a:ext cx="129525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DataFrame</a:t>
                </a:r>
                <a:endParaRPr lang="en-US" dirty="0"/>
              </a:p>
            </p:txBody>
          </p:sp>
        </p:grpSp>
        <p:sp>
          <p:nvSpPr>
            <p:cNvPr id="11" name="TextBox 10"/>
            <p:cNvSpPr txBox="1"/>
            <p:nvPr/>
          </p:nvSpPr>
          <p:spPr>
            <a:xfrm>
              <a:off x="1111250" y="1321616"/>
              <a:ext cx="267335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Macroeconomics data</a:t>
              </a:r>
              <a:endParaRPr lang="en-US" sz="2400" dirty="0"/>
            </a:p>
          </p:txBody>
        </p:sp>
        <p:sp>
          <p:nvSpPr>
            <p:cNvPr id="12" name="TextBox 11"/>
            <p:cNvSpPr txBox="1"/>
            <p:nvPr/>
          </p:nvSpPr>
          <p:spPr>
            <a:xfrm>
              <a:off x="1231900" y="812800"/>
              <a:ext cx="762000" cy="400110"/>
            </a:xfrm>
            <a:prstGeom prst="rect">
              <a:avLst/>
            </a:prstGeom>
            <a:noFill/>
          </p:spPr>
          <p:txBody>
            <a:bodyPr wrap="square" rtlCol="0">
              <a:spAutoFit/>
            </a:bodyPr>
            <a:lstStyle/>
            <a:p>
              <a:pPr algn="ctr"/>
              <a:r>
                <a:rPr lang="en-US" sz="2000" b="1" dirty="0" smtClean="0"/>
                <a:t>FRED</a:t>
              </a:r>
              <a:endParaRPr lang="en-US" sz="2000" b="1" dirty="0"/>
            </a:p>
          </p:txBody>
        </p:sp>
        <p:sp>
          <p:nvSpPr>
            <p:cNvPr id="13" name="TextBox 12"/>
            <p:cNvSpPr txBox="1"/>
            <p:nvPr/>
          </p:nvSpPr>
          <p:spPr>
            <a:xfrm>
              <a:off x="1263650" y="3861616"/>
              <a:ext cx="267335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Statistical data</a:t>
              </a:r>
              <a:endParaRPr lang="en-US" sz="2400" dirty="0"/>
            </a:p>
          </p:txBody>
        </p:sp>
        <p:sp>
          <p:nvSpPr>
            <p:cNvPr id="14" name="TextBox 13"/>
            <p:cNvSpPr txBox="1"/>
            <p:nvPr/>
          </p:nvSpPr>
          <p:spPr>
            <a:xfrm>
              <a:off x="1524000" y="3200400"/>
              <a:ext cx="2095500" cy="400110"/>
            </a:xfrm>
            <a:prstGeom prst="rect">
              <a:avLst/>
            </a:prstGeom>
            <a:noFill/>
          </p:spPr>
          <p:txBody>
            <a:bodyPr wrap="square" rtlCol="0">
              <a:spAutoFit/>
            </a:bodyPr>
            <a:lstStyle/>
            <a:p>
              <a:pPr algn="ctr"/>
              <a:r>
                <a:rPr lang="en-US" sz="2000" b="1" dirty="0" smtClean="0"/>
                <a:t>Forex Market</a:t>
              </a:r>
              <a:endParaRPr lang="en-US" sz="2000" b="1" dirty="0"/>
            </a:p>
          </p:txBody>
        </p:sp>
        <p:sp>
          <p:nvSpPr>
            <p:cNvPr id="15" name="TextBox 14"/>
            <p:cNvSpPr txBox="1"/>
            <p:nvPr/>
          </p:nvSpPr>
          <p:spPr>
            <a:xfrm>
              <a:off x="1263650" y="5665016"/>
              <a:ext cx="267335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Technical data</a:t>
              </a:r>
              <a:endParaRPr lang="en-US" sz="2400" dirty="0"/>
            </a:p>
          </p:txBody>
        </p:sp>
        <p:sp>
          <p:nvSpPr>
            <p:cNvPr id="16" name="Rectangle 15"/>
            <p:cNvSpPr/>
            <p:nvPr/>
          </p:nvSpPr>
          <p:spPr>
            <a:xfrm>
              <a:off x="7848600" y="2324100"/>
              <a:ext cx="3352800" cy="2425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8940800" y="2933700"/>
              <a:ext cx="118110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Split</a:t>
              </a:r>
            </a:p>
            <a:p>
              <a:pPr algn="ctr"/>
              <a:r>
                <a:rPr lang="en-US" dirty="0" smtClean="0"/>
                <a:t>Scale</a:t>
              </a:r>
            </a:p>
            <a:p>
              <a:pPr algn="ctr"/>
              <a:r>
                <a:rPr lang="en-US" dirty="0" smtClean="0"/>
                <a:t>Train/Test</a:t>
              </a:r>
            </a:p>
            <a:p>
              <a:pPr algn="ctr"/>
              <a:r>
                <a:rPr lang="en-US" dirty="0" smtClean="0"/>
                <a:t>Evaluate</a:t>
              </a:r>
            </a:p>
            <a:p>
              <a:pPr algn="ctr"/>
              <a:r>
                <a:rPr lang="en-US" dirty="0" smtClean="0"/>
                <a:t>Forecast</a:t>
              </a:r>
              <a:endParaRPr lang="en-US" dirty="0"/>
            </a:p>
          </p:txBody>
        </p:sp>
        <p:cxnSp>
          <p:nvCxnSpPr>
            <p:cNvPr id="19" name="Straight Arrow Connector 18"/>
            <p:cNvCxnSpPr/>
            <p:nvPr/>
          </p:nvCxnSpPr>
          <p:spPr>
            <a:xfrm>
              <a:off x="3860800" y="1866900"/>
              <a:ext cx="1892300" cy="153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2"/>
            </p:cNvCxnSpPr>
            <p:nvPr/>
          </p:nvCxnSpPr>
          <p:spPr>
            <a:xfrm flipV="1">
              <a:off x="4292600" y="3536950"/>
              <a:ext cx="1441450" cy="50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749675" y="3695700"/>
              <a:ext cx="1939925" cy="17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08250" y="4679950"/>
              <a:ext cx="0" cy="71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5"/>
              <a:endCxn id="16" idx="1"/>
            </p:cNvCxnSpPr>
            <p:nvPr/>
          </p:nvCxnSpPr>
          <p:spPr>
            <a:xfrm>
              <a:off x="6699250" y="3536950"/>
              <a:ext cx="1149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1356464" y="124103"/>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Sources</a:t>
            </a:r>
            <a:endParaRPr lang="en-US" sz="3200" dirty="0">
              <a:latin typeface="Bahnschrift Light" panose="020B0502040204020203" pitchFamily="34" charset="0"/>
            </a:endParaRPr>
          </a:p>
        </p:txBody>
      </p:sp>
      <p:sp>
        <p:nvSpPr>
          <p:cNvPr id="8" name="TextBox 7"/>
          <p:cNvSpPr txBox="1"/>
          <p:nvPr/>
        </p:nvSpPr>
        <p:spPr>
          <a:xfrm>
            <a:off x="1963969" y="733209"/>
            <a:ext cx="1503131" cy="584775"/>
          </a:xfrm>
          <a:prstGeom prst="rect">
            <a:avLst/>
          </a:prstGeom>
          <a:noFill/>
        </p:spPr>
        <p:txBody>
          <a:bodyPr wrap="square" rtlCol="0">
            <a:spAutoFit/>
          </a:bodyPr>
          <a:lstStyle/>
          <a:p>
            <a:r>
              <a:rPr lang="en-US" sz="1600" dirty="0"/>
              <a:t>Federal Reserve Economic Data</a:t>
            </a:r>
          </a:p>
        </p:txBody>
      </p:sp>
    </p:spTree>
    <p:extLst>
      <p:ext uri="{BB962C8B-B14F-4D97-AF65-F5344CB8AC3E}">
        <p14:creationId xmlns:p14="http://schemas.microsoft.com/office/powerpoint/2010/main" val="330484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955100"/>
            <a:ext cx="11025808" cy="5632311"/>
          </a:xfrm>
          <a:prstGeom prst="rect">
            <a:avLst/>
          </a:prstGeom>
          <a:noFill/>
        </p:spPr>
        <p:txBody>
          <a:bodyPr wrap="square" rtlCol="0">
            <a:spAutoFit/>
          </a:bodyPr>
          <a:lstStyle/>
          <a:p>
            <a:r>
              <a:rPr lang="en-US" sz="3600" dirty="0" smtClean="0"/>
              <a:t>My Data Set is taken from either of these two sources:</a:t>
            </a:r>
          </a:p>
          <a:p>
            <a:pPr marL="742950" indent="-742950">
              <a:buAutoNum type="alphaLcParenBoth"/>
            </a:pPr>
            <a:r>
              <a:rPr lang="en-US" sz="3600" dirty="0" smtClean="0"/>
              <a:t>Tick Data Suite (TDS) </a:t>
            </a:r>
            <a:r>
              <a:rPr lang="en-US" sz="3600" dirty="0" smtClean="0">
                <a:sym typeface="Wingdings" panose="05000000000000000000" pitchFamily="2" charset="2"/>
              </a:rPr>
              <a:t> From</a:t>
            </a:r>
            <a:r>
              <a:rPr lang="en-US" sz="3600" dirty="0" smtClean="0"/>
              <a:t> year 2003 to May-2024 {with over 5,500 records}</a:t>
            </a:r>
          </a:p>
          <a:p>
            <a:endParaRPr lang="en-US" sz="3600" dirty="0" smtClean="0"/>
          </a:p>
          <a:p>
            <a:r>
              <a:rPr lang="en-US" sz="3600" dirty="0" smtClean="0"/>
              <a:t>(b) Investing.Com </a:t>
            </a:r>
            <a:r>
              <a:rPr lang="en-US" sz="3600" dirty="0" smtClean="0">
                <a:sym typeface="Wingdings" panose="05000000000000000000" pitchFamily="2" charset="2"/>
              </a:rPr>
              <a:t> From 1982 to May-2024 {with over 	11,100 records}</a:t>
            </a:r>
            <a:endParaRPr lang="en-US" sz="3600" dirty="0" smtClean="0"/>
          </a:p>
          <a:p>
            <a:endParaRPr lang="en-US" sz="3600" dirty="0" smtClean="0"/>
          </a:p>
          <a:p>
            <a:r>
              <a:rPr lang="en-US" sz="3600" dirty="0" smtClean="0"/>
              <a:t>The data in either of these two cases is maintained on a daily bases.</a:t>
            </a:r>
          </a:p>
          <a:p>
            <a:endParaRPr lang="en-US" sz="3600" dirty="0"/>
          </a:p>
        </p:txBody>
      </p:sp>
      <p:sp>
        <p:nvSpPr>
          <p:cNvPr id="3" name="TextBox 2"/>
          <p:cNvSpPr txBox="1"/>
          <p:nvPr/>
        </p:nvSpPr>
        <p:spPr>
          <a:xfrm>
            <a:off x="1356464" y="124103"/>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Statistical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292191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165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Raw data from TDS</a:t>
            </a:r>
            <a:endParaRPr lang="en-US" sz="4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09687" y="827131"/>
            <a:ext cx="8920439" cy="5691641"/>
          </a:xfrm>
          <a:prstGeom prst="rect">
            <a:avLst/>
          </a:prstGeom>
        </p:spPr>
      </p:pic>
    </p:spTree>
    <p:extLst>
      <p:ext uri="{BB962C8B-B14F-4D97-AF65-F5344CB8AC3E}">
        <p14:creationId xmlns:p14="http://schemas.microsoft.com/office/powerpoint/2010/main" val="54420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56355</TotalTime>
  <Words>932</Words>
  <Application>Microsoft Office PowerPoint</Application>
  <PresentationFormat>Widescreen</PresentationFormat>
  <Paragraphs>140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Agency FB</vt:lpstr>
      <vt:lpstr>Arial</vt:lpstr>
      <vt:lpstr>Bahnschrift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275</cp:revision>
  <dcterms:created xsi:type="dcterms:W3CDTF">2023-12-19T14:15:04Z</dcterms:created>
  <dcterms:modified xsi:type="dcterms:W3CDTF">2024-12-16T09:48:53Z</dcterms:modified>
</cp:coreProperties>
</file>