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5" r:id="rId10"/>
    <p:sldId id="294" r:id="rId11"/>
    <p:sldId id="298" r:id="rId12"/>
    <p:sldId id="296" r:id="rId13"/>
    <p:sldId id="297" r:id="rId14"/>
    <p:sldId id="259" r:id="rId15"/>
    <p:sldId id="287" r:id="rId16"/>
    <p:sldId id="302" r:id="rId17"/>
    <p:sldId id="290" r:id="rId18"/>
    <p:sldId id="289" r:id="rId19"/>
    <p:sldId id="260" r:id="rId20"/>
    <p:sldId id="272" r:id="rId21"/>
    <p:sldId id="288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26-Nov-2024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Investing.Com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814432"/>
            <a:ext cx="8909050" cy="568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1200" y="1130300"/>
            <a:ext cx="127000" cy="48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Federal Reserve Economic Data (FRED)</a:t>
            </a:r>
            <a:r>
              <a:rPr lang="en-US" sz="2400" dirty="0" smtClean="0"/>
              <a:t>’s(</a:t>
            </a:r>
            <a:r>
              <a:rPr lang="en-US" sz="2400" dirty="0">
                <a:solidFill>
                  <a:srgbClr val="0070C0"/>
                </a:solidFill>
              </a:rPr>
              <a:t>https://fred.stlouisfed.org/</a:t>
            </a:r>
            <a:r>
              <a:rPr lang="en-US" sz="2400" dirty="0" smtClean="0"/>
              <a:t>) </a:t>
            </a:r>
            <a:r>
              <a:rPr lang="en-US" sz="2400" dirty="0"/>
              <a:t>database through an API that was exposed as XMLs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 smtClean="0"/>
              <a:t>Imports </a:t>
            </a:r>
            <a:r>
              <a:rPr lang="en-US" sz="2400" dirty="0"/>
              <a:t>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 smtClean="0"/>
              <a:t>Un-Employment </a:t>
            </a:r>
            <a:r>
              <a:rPr lang="en-US" sz="2400" dirty="0"/>
              <a:t>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dirty="0"/>
              <a:t>Ridge Regression model</a:t>
            </a:r>
          </a:p>
          <a:p>
            <a:r>
              <a:rPr lang="en-US" sz="3200" dirty="0" smtClean="0"/>
              <a:t>Linear </a:t>
            </a:r>
            <a:r>
              <a:rPr lang="en-US" sz="3200" dirty="0"/>
              <a:t>Regression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dirty="0" smtClean="0"/>
              <a:t>Random </a:t>
            </a:r>
            <a:r>
              <a:rPr lang="en-US" sz="3200" dirty="0"/>
              <a:t>Forest </a:t>
            </a:r>
            <a:r>
              <a:rPr lang="en-US" sz="3200" dirty="0" smtClean="0"/>
              <a:t>Regressor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Investing.Com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Tick Data Suite (TDS)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&amp; Scale 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FRED</a:t>
              </a:r>
              <a:endParaRPr lang="en-US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508500" y="2307984"/>
              <a:ext cx="190500" cy="46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</a:t>
            </a:r>
            <a:r>
              <a:rPr lang="en-US" sz="4800" dirty="0" smtClean="0">
                <a:latin typeface="Bahnschrift Light" panose="020B0502040204020203" pitchFamily="34" charset="0"/>
              </a:rPr>
              <a:t>Data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26" y="688975"/>
            <a:ext cx="6375816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Light" panose="020B0502040204020203" pitchFamily="34" charset="0"/>
              </a:rPr>
              <a:t>90% Train – 10%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70000"/>
            <a:ext cx="1155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(90% - 10%)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38232"/>
            <a:ext cx="11353800" cy="59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RMSE, and R² values 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Bayesian Ridge 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being exposed to many parameters for </a:t>
            </a:r>
            <a:r>
              <a:rPr lang="en-US" sz="3200" dirty="0" smtClean="0"/>
              <a:t>tuning.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dirty="0"/>
              <a:t>M</a:t>
            </a:r>
            <a:r>
              <a:rPr lang="en-US" sz="4400" dirty="0" smtClean="0"/>
              <a:t>itigating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will also explore alternative source where I can access the Macroeconomics indices maintained at more frequent basis; possibly weekly, or even daily levels.</a:t>
            </a:r>
          </a:p>
          <a:p>
            <a:endParaRPr lang="en-US" sz="3200" dirty="0"/>
          </a:p>
          <a:p>
            <a:r>
              <a:rPr lang="en-US" sz="3200" dirty="0"/>
              <a:t>I plan to improve on my model by adding more </a:t>
            </a:r>
            <a:r>
              <a:rPr lang="en-US" sz="3200" dirty="0" smtClean="0"/>
              <a:t>Technical </a:t>
            </a:r>
            <a:r>
              <a:rPr lang="en-US" sz="3200" dirty="0"/>
              <a:t>features.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from a </a:t>
            </a:r>
            <a:r>
              <a:rPr lang="en-US" sz="3200" dirty="0" smtClean="0"/>
              <a:t>sources </a:t>
            </a:r>
            <a:r>
              <a:rPr lang="en-US" sz="3200" dirty="0" smtClean="0"/>
              <a:t>like </a:t>
            </a:r>
            <a:r>
              <a:rPr lang="en-US" sz="3200" dirty="0" err="1" smtClean="0"/>
              <a:t>Investing.Com</a:t>
            </a:r>
            <a:r>
              <a:rPr lang="en-US" sz="3200" dirty="0" smtClean="0"/>
              <a:t> or Tick </a:t>
            </a:r>
            <a:r>
              <a:rPr lang="en-US" sz="3200" dirty="0" smtClean="0"/>
              <a:t>Data Suite(TDS) whose data is as close as the live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USD/CAD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896142"/>
            <a:ext cx="947530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markets.ft.com/data/currencies/tearsheet/summary?s=USD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CAD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" y="139700"/>
            <a:ext cx="10983417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287" y="6163270"/>
            <a:ext cx="1034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6" y="330200"/>
            <a:ext cx="11707384" cy="5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FRED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4773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Scale</a:t>
              </a:r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Tick Data Suite (TDS) </a:t>
            </a:r>
            <a:r>
              <a:rPr lang="en-US" sz="3600" dirty="0" smtClean="0">
                <a:sym typeface="Wingdings" panose="05000000000000000000" pitchFamily="2" charset="2"/>
              </a:rPr>
              <a:t> From</a:t>
            </a:r>
            <a:r>
              <a:rPr lang="en-US" sz="3600" dirty="0" smtClean="0"/>
              <a:t> year 2003 to May-2024 {with over 5,500 records}</a:t>
            </a:r>
          </a:p>
          <a:p>
            <a:endParaRPr lang="en-US" sz="3600" dirty="0" smtClean="0"/>
          </a:p>
          <a:p>
            <a:r>
              <a:rPr lang="en-US" sz="3600" dirty="0" smtClean="0"/>
              <a:t>(b) Investing.Com </a:t>
            </a:r>
            <a:r>
              <a:rPr lang="en-US" sz="3600" dirty="0" smtClean="0">
                <a:sym typeface="Wingdings" panose="05000000000000000000" pitchFamily="2" charset="2"/>
              </a:rPr>
              <a:t> From 1982 to May-2024 {with over 	11,100 records}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data in either of these two cases is maintained on a daily bases.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TDS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271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45359</TotalTime>
  <Words>685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228</cp:revision>
  <dcterms:created xsi:type="dcterms:W3CDTF">2023-12-19T14:15:04Z</dcterms:created>
  <dcterms:modified xsi:type="dcterms:W3CDTF">2024-11-26T08:16:46Z</dcterms:modified>
</cp:coreProperties>
</file>