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8" r:id="rId4"/>
    <p:sldId id="318" r:id="rId5"/>
    <p:sldId id="261" r:id="rId6"/>
    <p:sldId id="264" r:id="rId7"/>
    <p:sldId id="289" r:id="rId8"/>
    <p:sldId id="265" r:id="rId9"/>
    <p:sldId id="269" r:id="rId10"/>
    <p:sldId id="271" r:id="rId11"/>
    <p:sldId id="290" r:id="rId12"/>
    <p:sldId id="274" r:id="rId13"/>
    <p:sldId id="285" r:id="rId14"/>
    <p:sldId id="287" r:id="rId15"/>
    <p:sldId id="275" r:id="rId16"/>
    <p:sldId id="276" r:id="rId17"/>
    <p:sldId id="277" r:id="rId18"/>
    <p:sldId id="278" r:id="rId19"/>
    <p:sldId id="279" r:id="rId20"/>
    <p:sldId id="281" r:id="rId21"/>
    <p:sldId id="280" r:id="rId22"/>
    <p:sldId id="282" r:id="rId23"/>
    <p:sldId id="284" r:id="rId24"/>
    <p:sldId id="291" r:id="rId25"/>
    <p:sldId id="313" r:id="rId26"/>
    <p:sldId id="283" r:id="rId27"/>
    <p:sldId id="293" r:id="rId28"/>
    <p:sldId id="294" r:id="rId29"/>
    <p:sldId id="312" r:id="rId30"/>
  </p:sldIdLst>
  <p:sldSz cx="12192000" cy="6858000"/>
  <p:notesSz cx="7103745" cy="1023429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黑体" panose="02010609060101010101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黑体" panose="02010609060101010101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黑体" panose="02010609060101010101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黑体" panose="02010609060101010101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黑体" panose="02010609060101010101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黑体" panose="02010609060101010101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黑体" panose="02010609060101010101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黑体" panose="02010609060101010101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黑体" panose="0201060906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04CB"/>
    <a:srgbClr val="00143A"/>
    <a:srgbClr val="09005D"/>
    <a:srgbClr val="ED5A00"/>
    <a:srgbClr val="FF33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94660"/>
  </p:normalViewPr>
  <p:slideViewPr>
    <p:cSldViewPr snapToGrid="0" showGuides="1">
      <p:cViewPr varScale="1">
        <p:scale>
          <a:sx n="37" d="100"/>
          <a:sy n="37" d="100"/>
        </p:scale>
        <p:origin x="1110" y="60"/>
      </p:cViewPr>
      <p:guideLst>
        <p:guide orient="horz" pos="2115"/>
        <p:guide pos="29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"/>
          <p:cNvGrpSpPr/>
          <p:nvPr/>
        </p:nvGrpSpPr>
        <p:grpSpPr>
          <a:xfrm>
            <a:off x="0" y="-1587"/>
            <a:ext cx="12187238" cy="6861175"/>
            <a:chOff x="0" y="-1191"/>
            <a:chExt cx="9140826" cy="5145882"/>
          </a:xfrm>
        </p:grpSpPr>
        <p:pic>
          <p:nvPicPr>
            <p:cNvPr id="2051" name="Picture 7" descr="图片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085013" cy="514469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2" name="Picture 7" descr="图片5"/>
            <p:cNvPicPr>
              <a:picLocks noChangeAspect="1"/>
            </p:cNvPicPr>
            <p:nvPr userDrawn="1"/>
          </p:nvPicPr>
          <p:blipFill>
            <a:blip r:embed="rId2"/>
            <a:srcRect l="76038"/>
            <a:stretch>
              <a:fillRect/>
            </a:stretch>
          </p:blipFill>
          <p:spPr>
            <a:xfrm>
              <a:off x="7085013" y="-1191"/>
              <a:ext cx="2055813" cy="514469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3929064"/>
            <a:ext cx="10363200" cy="1254125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 fontAlgn="base"/>
            <a:r>
              <a:rPr lang="zh-CN" altLang="en-US" strike="noStrike" noProof="0" dirty="0" smtClean="0"/>
              <a:t>单击此处编辑母版标题样式</a:t>
            </a:r>
            <a:endParaRPr lang="zh-CN" altLang="en-US" strike="noStrike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2284" y="5175886"/>
            <a:ext cx="8534400" cy="5556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fontAlgn="base"/>
            <a:r>
              <a:rPr lang="zh-CN" altLang="en-US" strike="noStrike" noProof="0" dirty="0" smtClean="0"/>
              <a:t>单击此处编辑母版副标题样式</a:t>
            </a:r>
            <a:endParaRPr lang="zh-CN" altLang="en-US" strike="noStrike" noProof="0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133EB358-2E90-4177-A16B-8ECBD7006EA8}" type="datetimeFigureOut">
              <a:rPr lang="zh-CN" altLang="en-US" noProof="1" smtClean="0">
                <a:latin typeface="+mn-lt"/>
                <a:ea typeface="+mn-ea"/>
                <a:cs typeface="+mn-cs"/>
              </a:rPr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6D3EA503-1E4C-46FE-A753-80C196677C3A}" type="slidenum">
              <a:rPr lang="zh-CN" altLang="en-US" noProof="1" smtClean="0">
                <a:latin typeface="+mn-lt"/>
                <a:ea typeface="+mn-ea"/>
                <a:cs typeface="+mn-cs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78594" y="1227501"/>
            <a:ext cx="11834812" cy="5507037"/>
          </a:xfrm>
        </p:spPr>
        <p:txBody>
          <a:bodyPr/>
          <a:lstStyle>
            <a:lvl1pPr>
              <a:defRPr>
                <a:solidFill>
                  <a:srgbClr val="3B4355"/>
                </a:solidFill>
              </a:defRPr>
            </a:lvl1pPr>
            <a:lvl2pPr>
              <a:defRPr>
                <a:solidFill>
                  <a:srgbClr val="3B4355"/>
                </a:solidFill>
              </a:defRPr>
            </a:lvl2pPr>
            <a:lvl3pPr>
              <a:defRPr sz="2000">
                <a:solidFill>
                  <a:srgbClr val="3B4355"/>
                </a:solidFill>
              </a:defRPr>
            </a:lvl3pPr>
            <a:lvl4pPr>
              <a:defRPr sz="1800">
                <a:solidFill>
                  <a:srgbClr val="3B4355"/>
                </a:solidFill>
              </a:defRPr>
            </a:lvl4pPr>
            <a:lvl5pPr>
              <a:defRPr sz="1800">
                <a:solidFill>
                  <a:srgbClr val="3B4355"/>
                </a:solidFill>
              </a:defRPr>
            </a:lvl5pPr>
            <a:lvl6pPr>
              <a:defRPr sz="1800">
                <a:solidFill>
                  <a:srgbClr val="3B4355"/>
                </a:solidFill>
              </a:defRPr>
            </a:lvl6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5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/>
            <a:fld id="{133EB358-2E90-4177-A16B-8ECBD7006EA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auto"/>
            <a:fld id="{6D3EA503-1E4C-46FE-A753-80C196677C3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3pPr>
              <a:defRPr sz="2000"/>
            </a:lvl3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5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133EB358-2E90-4177-A16B-8ECBD7006EA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6D3EA503-1E4C-46FE-A753-80C196677C3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Title"/>
          <p:cNvSpPr/>
          <p:nvPr/>
        </p:nvSpPr>
        <p:spPr>
          <a:xfrm>
            <a:off x="0" y="3267075"/>
            <a:ext cx="7791450" cy="110172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143963" tIns="0" rIns="143963" bIns="0" anchor="ctr"/>
          <a:lstStyle/>
          <a:p>
            <a:pPr lvl="0" algn="r">
              <a:lnSpc>
                <a:spcPct val="110000"/>
              </a:lnSpc>
              <a:spcBef>
                <a:spcPct val="0"/>
              </a:spcBef>
              <a:buSzPct val="60000"/>
              <a:buFont typeface="Arial" panose="020B0604020202020204" pitchFamily="34" charset="0"/>
              <a:buNone/>
            </a:pPr>
            <a:endParaRPr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8" name="MH_Others_1"/>
          <p:cNvSpPr>
            <a:spLocks noChangeArrowheads="1"/>
          </p:cNvSpPr>
          <p:nvPr/>
        </p:nvSpPr>
        <p:spPr bwMode="auto">
          <a:xfrm>
            <a:off x="9013825" y="2306638"/>
            <a:ext cx="3178175" cy="7127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0" rIns="0" bIns="71981" anchor="ctr">
            <a:normAutofit fontScale="70000" lnSpcReduction="20000"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40B0FF"/>
              </a:buClr>
              <a:buSzPct val="60000"/>
              <a:buFont typeface="Wingdings" panose="05000000000000000000" pitchFamily="2" charset="2"/>
              <a:buChar char="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A6A1E0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fontAlgn="auto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6000" strike="noStrike" noProof="1">
              <a:solidFill>
                <a:srgbClr val="FFFFFF"/>
              </a:solidFill>
            </a:endParaRPr>
          </a:p>
        </p:txBody>
      </p:sp>
      <p:sp>
        <p:nvSpPr>
          <p:cNvPr id="3076" name="MH_Number"/>
          <p:cNvSpPr/>
          <p:nvPr/>
        </p:nvSpPr>
        <p:spPr>
          <a:xfrm>
            <a:off x="7908925" y="3267075"/>
            <a:ext cx="1104900" cy="110172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lIns="35991" tIns="0" rIns="0" bIns="35991" anchor="ctr"/>
          <a:lstStyle/>
          <a:p>
            <a:pPr lvl="0" algn="ctr">
              <a:lnSpc>
                <a:spcPct val="110000"/>
              </a:lnSpc>
              <a:spcBef>
                <a:spcPct val="0"/>
              </a:spcBef>
              <a:buSzPct val="60000"/>
              <a:buFont typeface="Arial" panose="020B0604020202020204" pitchFamily="34" charset="0"/>
              <a:buNone/>
            </a:pPr>
            <a:endParaRPr lang="zh-CN" altLang="en-US" sz="6000" dirty="0">
              <a:solidFill>
                <a:srgbClr val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268800"/>
            <a:ext cx="7790400" cy="1101600"/>
          </a:xfrm>
        </p:spPr>
        <p:txBody>
          <a:bodyPr lIns="144000" tIns="0" rIns="144000" bIns="0" anchor="ctr" anchorCtr="0">
            <a:normAutofit/>
          </a:bodyPr>
          <a:lstStyle>
            <a:lvl1pPr algn="r">
              <a:defRPr sz="3600" b="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133EB358-2E90-4177-A16B-8ECBD7006EA8}" type="datetimeFigureOut">
              <a:rPr lang="zh-CN" altLang="en-US" noProof="1" smtClean="0">
                <a:latin typeface="+mn-lt"/>
                <a:ea typeface="+mn-ea"/>
                <a:cs typeface="+mn-cs"/>
              </a:rPr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6D3EA503-1E4C-46FE-A753-80C196677C3A}" type="slidenum">
              <a:rPr lang="zh-CN" altLang="en-US" noProof="1" smtClean="0">
                <a:latin typeface="+mn-lt"/>
                <a:ea typeface="+mn-ea"/>
                <a:cs typeface="+mn-cs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396473"/>
            <a:ext cx="5384800" cy="4959877"/>
          </a:xfrm>
        </p:spPr>
        <p:txBody>
          <a:bodyPr>
            <a:normAutofit/>
          </a:bodyPr>
          <a:lstStyle>
            <a:lvl1pPr>
              <a:defRPr>
                <a:solidFill>
                  <a:srgbClr val="3B4355"/>
                </a:solidFill>
              </a:defRPr>
            </a:lvl1pPr>
            <a:lvl3pPr marL="720090">
              <a:defRPr sz="2000">
                <a:solidFill>
                  <a:srgbClr val="3B4355"/>
                </a:solidFill>
              </a:defRPr>
            </a:lvl3pPr>
            <a:lvl4pPr marL="1080135">
              <a:defRPr sz="1800">
                <a:solidFill>
                  <a:srgbClr val="3B4355"/>
                </a:solidFill>
              </a:defRPr>
            </a:lvl4pPr>
            <a:lvl5pPr marL="1440180">
              <a:defRPr sz="1800">
                <a:solidFill>
                  <a:srgbClr val="3B4355"/>
                </a:solidFill>
              </a:defRPr>
            </a:lvl5pPr>
            <a:lvl6pPr marL="1800225">
              <a:defRPr sz="1800">
                <a:solidFill>
                  <a:srgbClr val="3B4355"/>
                </a:solidFill>
              </a:defRPr>
            </a:lvl6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5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396473"/>
            <a:ext cx="5384800" cy="4959877"/>
          </a:xfrm>
        </p:spPr>
        <p:txBody>
          <a:bodyPr>
            <a:normAutofit/>
          </a:bodyPr>
          <a:lstStyle>
            <a:lvl1pPr>
              <a:defRPr>
                <a:solidFill>
                  <a:srgbClr val="3B4355"/>
                </a:solidFill>
              </a:defRPr>
            </a:lvl1pPr>
            <a:lvl3pPr marL="720090">
              <a:defRPr sz="2000">
                <a:solidFill>
                  <a:srgbClr val="3B4355"/>
                </a:solidFill>
              </a:defRPr>
            </a:lvl3pPr>
            <a:lvl4pPr marL="1080135">
              <a:defRPr sz="1800">
                <a:solidFill>
                  <a:srgbClr val="3B4355"/>
                </a:solidFill>
              </a:defRPr>
            </a:lvl4pPr>
            <a:lvl5pPr marL="1440180">
              <a:defRPr sz="1800">
                <a:solidFill>
                  <a:srgbClr val="3B4355"/>
                </a:solidFill>
              </a:defRPr>
            </a:lvl5pPr>
            <a:lvl6pPr marL="1800225">
              <a:defRPr sz="1800">
                <a:solidFill>
                  <a:srgbClr val="3B4355"/>
                </a:solidFill>
              </a:defRPr>
            </a:lvl6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5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133EB358-2E90-4177-A16B-8ECBD7006EA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6D3EA503-1E4C-46FE-A753-80C196677C3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800" y="190800"/>
            <a:ext cx="10515600" cy="720000"/>
          </a:xfrm>
        </p:spPr>
        <p:txBody>
          <a:bodyPr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>
            <a:normAutofit/>
          </a:bodyPr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5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>
            <a:normAutofit/>
          </a:bodyPr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5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133EB358-2E90-4177-A16B-8ECBD7006EA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6D3EA503-1E4C-46FE-A753-80C196677C3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5"/>
          <p:cNvSpPr/>
          <p:nvPr/>
        </p:nvSpPr>
        <p:spPr>
          <a:xfrm>
            <a:off x="1524000" y="2776538"/>
            <a:ext cx="9144000" cy="420687"/>
          </a:xfrm>
          <a:prstGeom prst="rect">
            <a:avLst/>
          </a:prstGeom>
          <a:solidFill>
            <a:schemeClr val="accent1">
              <a:alpha val="50194"/>
            </a:schemeClr>
          </a:solidFill>
          <a:ln w="9525">
            <a:noFill/>
          </a:ln>
        </p:spPr>
        <p:txBody>
          <a:bodyPr lIns="90147" tIns="46978" rIns="90147" bIns="46978" anchor="ctr"/>
          <a:lstStyle/>
          <a:p>
            <a:pPr lvl="0" algn="ctr">
              <a:lnSpc>
                <a:spcPct val="110000"/>
              </a:lnSpc>
              <a:spcBef>
                <a:spcPct val="0"/>
              </a:spcBef>
              <a:buSzPct val="60000"/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1524000" y="2873375"/>
            <a:ext cx="9144000" cy="682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5991" rIns="0" bIns="0" anchor="ctr">
            <a:normAutofit fontScale="92500" lnSpcReduction="20000"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40B0FF"/>
              </a:buClr>
              <a:buSzPct val="60000"/>
              <a:buFont typeface="Wingdings" panose="05000000000000000000" pitchFamily="2" charset="2"/>
              <a:buChar char="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A6A1E0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fontAlgn="auto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4800" b="1" strike="noStrike" noProof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800" y="2872800"/>
            <a:ext cx="9144000" cy="684000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133EB358-2E90-4177-A16B-8ECBD7006EA8}" type="datetimeFigureOut">
              <a:rPr lang="zh-CN" altLang="en-US" noProof="1" smtClean="0">
                <a:latin typeface="+mn-lt"/>
                <a:ea typeface="+mn-ea"/>
                <a:cs typeface="+mn-cs"/>
              </a:rPr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6D3EA503-1E4C-46FE-A753-80C196677C3A}" type="slidenum">
              <a:rPr lang="zh-CN" altLang="en-US" noProof="1" smtClean="0">
                <a:latin typeface="+mn-lt"/>
                <a:ea typeface="+mn-ea"/>
                <a:cs typeface="+mn-cs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133EB358-2E90-4177-A16B-8ECBD7006EA8}" type="datetimeFigureOut">
              <a:rPr lang="zh-CN" altLang="en-US" noProof="1" smtClean="0">
                <a:latin typeface="+mn-lt"/>
                <a:ea typeface="+mn-ea"/>
                <a:cs typeface="+mn-cs"/>
              </a:rPr>
            </a:fld>
            <a:endParaRPr lang="zh-CN" altLang="en-US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6D3EA503-1E4C-46FE-A753-80C196677C3A}" type="slidenum">
              <a:rPr lang="zh-CN" altLang="en-US" noProof="1" smtClean="0">
                <a:latin typeface="+mn-lt"/>
                <a:ea typeface="+mn-ea"/>
                <a:cs typeface="+mn-cs"/>
              </a:rPr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800" y="190800"/>
            <a:ext cx="10785600" cy="7200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1406099"/>
            <a:ext cx="6172200" cy="4454952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fontAlgn="base"/>
            <a:r>
              <a:rPr lang="zh-CN" altLang="en-US" strike="noStrike" noProof="0" smtClean="0"/>
              <a:t>单击图标添加图片</a:t>
            </a:r>
            <a:endParaRPr lang="zh-CN" altLang="en-US" strike="noStrike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1406099"/>
            <a:ext cx="3932767" cy="446289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133EB358-2E90-4177-A16B-8ECBD7006EA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6D3EA503-1E4C-46FE-A753-80C196677C3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63349" y="1338218"/>
            <a:ext cx="1081615" cy="5154022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5D6063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9101" y="1338218"/>
            <a:ext cx="9713083" cy="5154022"/>
          </a:xfrm>
        </p:spPr>
        <p:txBody>
          <a:bodyPr vert="eaVert">
            <a:normAutofit/>
          </a:bodyPr>
          <a:lstStyle>
            <a:lvl1pPr>
              <a:defRPr>
                <a:solidFill>
                  <a:srgbClr val="3B4355"/>
                </a:solidFill>
              </a:defRPr>
            </a:lvl1pPr>
            <a:lvl3pPr marL="720090">
              <a:defRPr sz="2000">
                <a:solidFill>
                  <a:srgbClr val="3B4355"/>
                </a:solidFill>
              </a:defRPr>
            </a:lvl3pPr>
            <a:lvl4pPr marL="1080135">
              <a:defRPr sz="1800">
                <a:solidFill>
                  <a:srgbClr val="3B4355"/>
                </a:solidFill>
              </a:defRPr>
            </a:lvl4pPr>
            <a:lvl5pPr marL="1440180">
              <a:defRPr sz="1800">
                <a:solidFill>
                  <a:srgbClr val="3B4355"/>
                </a:solidFill>
              </a:defRPr>
            </a:lvl5pPr>
            <a:lvl6pPr marL="1800225">
              <a:defRPr sz="1800">
                <a:solidFill>
                  <a:srgbClr val="3B4355"/>
                </a:solidFill>
              </a:defRPr>
            </a:lvl6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5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133EB358-2E90-4177-A16B-8ECBD7006EA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6D3EA503-1E4C-46FE-A753-80C196677C3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图片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623888" y="188913"/>
            <a:ext cx="10783887" cy="7207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3888" y="1389063"/>
            <a:ext cx="10783888" cy="471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5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33EB358-2E90-4177-A16B-8ECBD7006EA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6D3EA503-1E4C-46FE-A753-80C196677C3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 kern="1200" baseline="0">
          <a:solidFill>
            <a:schemeClr val="bg1"/>
          </a:solidFill>
          <a:latin typeface="Arial" panose="020B0604020202020204" pitchFamily="34" charset="0"/>
          <a:ea typeface="黑体" panose="02010609060101010101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libri" panose="020F0502020204030204" charset="0"/>
          <a:ea typeface="幼圆" panose="02010509060101010101" pitchFamily="49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libri" panose="020F0502020204030204" charset="0"/>
          <a:ea typeface="幼圆" panose="02010509060101010101" pitchFamily="49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libri" panose="020F0502020204030204" charset="0"/>
          <a:ea typeface="幼圆" panose="02010509060101010101" pitchFamily="49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libri" panose="020F0502020204030204" charset="0"/>
          <a:ea typeface="幼圆" panose="02010509060101010101" pitchFamily="49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ea typeface="幼圆" panose="02010509060101010101" pitchFamily="49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ea typeface="幼圆" panose="02010509060101010101" pitchFamily="49" charset="-122"/>
          <a:cs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ea typeface="幼圆" panose="02010509060101010101" pitchFamily="49" charset="-122"/>
          <a:cs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ea typeface="幼圆" panose="02010509060101010101" pitchFamily="49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ts val="300"/>
        </a:spcAft>
        <a:buClr>
          <a:schemeClr val="accent2"/>
        </a:buClr>
        <a:buChar char="•"/>
        <a:defRPr sz="2400" kern="1200" baseline="0">
          <a:solidFill>
            <a:srgbClr val="3B4355"/>
          </a:solidFill>
          <a:latin typeface="Arial" panose="020B0604020202020204" pitchFamily="34" charset="0"/>
          <a:ea typeface="黑体" panose="02010609060101010101" charset="-122"/>
          <a:cs typeface="+mn-cs"/>
        </a:defRPr>
      </a:lvl1pPr>
      <a:lvl2pPr marL="7112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1865" kern="1200" baseline="0">
          <a:solidFill>
            <a:srgbClr val="888C8F"/>
          </a:solidFill>
          <a:latin typeface="Arial" panose="020B0604020202020204" pitchFamily="34" charset="0"/>
          <a:ea typeface="黑体" panose="02010609060101010101" charset="-122"/>
          <a:cs typeface="+mn-cs"/>
        </a:defRPr>
      </a:lvl2pPr>
      <a:lvl3pPr marL="114300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oleObject" Target="../embeddings/oleObject1.bin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.xml"/><Relationship Id="rId2" Type="http://schemas.openxmlformats.org/officeDocument/2006/relationships/image" Target="../media/image4.png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2" Type="http://schemas.openxmlformats.org/officeDocument/2006/relationships/image" Target="../media/image4.png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2" Type="http://schemas.openxmlformats.org/officeDocument/2006/relationships/image" Target="../media/image4.png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image" Target="../media/image4.png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2" Type="http://schemas.openxmlformats.org/officeDocument/2006/relationships/image" Target="../media/image4.png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69875" y="4262438"/>
            <a:ext cx="8051800" cy="259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indent="0" fontAlgn="base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18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356870" indent="-28575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865" baseline="0">
                <a:solidFill>
                  <a:srgbClr val="888C8F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16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/>
            </a:lvl5pPr>
            <a:lvl6pPr marL="25146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pPr algn="l" fontAlgn="base">
              <a:lnSpc>
                <a:spcPct val="150000"/>
              </a:lnSpc>
            </a:pPr>
            <a:r>
              <a:rPr lang="zh-CN" altLang="en-US" strike="noStrike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答辩队伍：</a:t>
            </a:r>
            <a:r>
              <a:rPr lang="en-US" altLang="zh-CN" strike="noStrike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SUTL</a:t>
            </a:r>
            <a:endParaRPr lang="en-US" altLang="zh-CN" strike="noStrike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trike="noStrike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队伍成员：刘加新 梁斌 李雁群</a:t>
            </a:r>
            <a:endParaRPr lang="zh-CN" altLang="en-US" strike="noStrike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trike="noStrike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指导老师：钱</a:t>
            </a:r>
            <a:r>
              <a:rPr lang="zh-CN" altLang="en-US" strike="noStrike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龙华</a:t>
            </a:r>
            <a:endParaRPr lang="en-US" altLang="zh-CN" strike="noStrike" noProof="1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所属单位：苏州大学</a:t>
            </a:r>
            <a:endParaRPr lang="zh-CN" altLang="en-US" strike="noStrike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base"/>
            <a:endParaRPr lang="zh-CN" altLang="en-US" strike="noStrike" noProof="1">
              <a:latin typeface="+mn-lt"/>
              <a:ea typeface="+mn-ea"/>
            </a:endParaRPr>
          </a:p>
        </p:txBody>
      </p:sp>
      <p:sp>
        <p:nvSpPr>
          <p:cNvPr id="7170" name="文本框 6"/>
          <p:cNvSpPr txBox="1"/>
          <p:nvPr>
            <p:custDataLst>
              <p:tags r:id="rId2"/>
            </p:custDataLst>
          </p:nvPr>
        </p:nvSpPr>
        <p:spPr>
          <a:xfrm>
            <a:off x="138113" y="3195638"/>
            <a:ext cx="10363200" cy="12541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aseline="0" dirty="0">
                <a:solidFill>
                  <a:srgbClr val="3B4455"/>
                </a:solidFill>
                <a:latin typeface="微软雅黑" panose="020B0503020204020204" charset="-122"/>
                <a:ea typeface="微软雅黑" panose="020B0503020204020204" charset="-122"/>
              </a:rPr>
              <a:t>基于视角的领域情感分析</a:t>
            </a:r>
            <a:endParaRPr lang="zh-CN" altLang="en-US" sz="4000" baseline="0" dirty="0">
              <a:solidFill>
                <a:srgbClr val="3B4455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9343" y="2205544"/>
            <a:ext cx="110965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2016CCF</a:t>
            </a:r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大数据与计算智能大赛</a:t>
            </a:r>
            <a:endParaRPr lang="zh-CN" altLang="en-US" sz="6000" b="0" i="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87" y="247679"/>
            <a:ext cx="3419475" cy="2124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605" y="5264785"/>
            <a:ext cx="1950085" cy="14966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微软雅黑" panose="020B0503020204020204" charset="-122"/>
                <a:ea typeface="微软雅黑" panose="020B0503020204020204" charset="-122"/>
              </a:rPr>
              <a:t>整体框架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58817" y="2177801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视角识别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5" name="直接箭头连接符 34"/>
          <p:cNvCxnSpPr>
            <a:stCxn id="29" idx="4"/>
            <a:endCxn id="37" idx="4"/>
          </p:cNvCxnSpPr>
          <p:nvPr/>
        </p:nvCxnSpPr>
        <p:spPr>
          <a:xfrm>
            <a:off x="4772567" y="4405266"/>
            <a:ext cx="608330" cy="5080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4"/>
            <a:endCxn id="52" idx="4"/>
          </p:cNvCxnSpPr>
          <p:nvPr/>
        </p:nvCxnSpPr>
        <p:spPr>
          <a:xfrm>
            <a:off x="4772567" y="3267346"/>
            <a:ext cx="94551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43" idx="3"/>
            <a:endCxn id="51" idx="6"/>
          </p:cNvCxnSpPr>
          <p:nvPr/>
        </p:nvCxnSpPr>
        <p:spPr>
          <a:xfrm>
            <a:off x="5093970" y="1951355"/>
            <a:ext cx="3126740" cy="1861185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30905" y="5125720"/>
            <a:ext cx="59309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分词</a:t>
            </a:r>
            <a:endParaRPr lang="zh-CN" altLang="en-US" sz="1600"/>
          </a:p>
        </p:txBody>
      </p:sp>
      <p:cxnSp>
        <p:nvCxnSpPr>
          <p:cNvPr id="12" name="肘形连接符 11"/>
          <p:cNvCxnSpPr>
            <a:stCxn id="19" idx="4"/>
            <a:endCxn id="25" idx="1"/>
          </p:cNvCxnSpPr>
          <p:nvPr/>
        </p:nvCxnSpPr>
        <p:spPr>
          <a:xfrm>
            <a:off x="4861560" y="5558790"/>
            <a:ext cx="1352550" cy="56515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1237615" y="1664335"/>
            <a:ext cx="9484360" cy="4375150"/>
            <a:chOff x="1949" y="2621"/>
            <a:chExt cx="14936" cy="6890"/>
          </a:xfrm>
        </p:grpSpPr>
        <p:grpSp>
          <p:nvGrpSpPr>
            <p:cNvPr id="24" name="组合 23"/>
            <p:cNvGrpSpPr/>
            <p:nvPr/>
          </p:nvGrpSpPr>
          <p:grpSpPr>
            <a:xfrm>
              <a:off x="1949" y="2621"/>
              <a:ext cx="14936" cy="6890"/>
              <a:chOff x="1949" y="2621"/>
              <a:chExt cx="14936" cy="6890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1949" y="2621"/>
                <a:ext cx="14936" cy="6890"/>
                <a:chOff x="756" y="3017"/>
                <a:chExt cx="14936" cy="6890"/>
              </a:xfrm>
            </p:grpSpPr>
            <p:sp>
              <p:nvSpPr>
                <p:cNvPr id="14" name="右大括号 13"/>
                <p:cNvSpPr/>
                <p:nvPr/>
              </p:nvSpPr>
              <p:spPr>
                <a:xfrm>
                  <a:off x="3951" y="6568"/>
                  <a:ext cx="259" cy="2687"/>
                </a:xfrm>
                <a:prstGeom prst="rightBrac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74" name="组合 73"/>
                <p:cNvGrpSpPr/>
                <p:nvPr/>
              </p:nvGrpSpPr>
              <p:grpSpPr>
                <a:xfrm>
                  <a:off x="756" y="3017"/>
                  <a:ext cx="14936" cy="6890"/>
                  <a:chOff x="756" y="3017"/>
                  <a:chExt cx="14936" cy="6890"/>
                </a:xfrm>
              </p:grpSpPr>
              <p:sp>
                <p:nvSpPr>
                  <p:cNvPr id="43" name="流程图: 文档 42"/>
                  <p:cNvSpPr/>
                  <p:nvPr/>
                </p:nvSpPr>
                <p:spPr>
                  <a:xfrm>
                    <a:off x="4634" y="3017"/>
                    <a:ext cx="2195" cy="903"/>
                  </a:xfrm>
                  <a:prstGeom prst="flowChartDocument">
                    <a:avLst/>
                  </a:prstGeom>
                  <a:solidFill>
                    <a:srgbClr val="ED5A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>
                      <a:contourClr>
                        <a:srgbClr val="FFFFFF"/>
                      </a:contourClr>
                    </a:sp3d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600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领域情感词</a:t>
                    </a:r>
                    <a:endParaRPr lang="zh-CN" altLang="en-US" sz="1600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grpSp>
                <p:nvGrpSpPr>
                  <p:cNvPr id="73" name="组合 72"/>
                  <p:cNvGrpSpPr/>
                  <p:nvPr/>
                </p:nvGrpSpPr>
                <p:grpSpPr>
                  <a:xfrm>
                    <a:off x="756" y="3469"/>
                    <a:ext cx="14936" cy="6438"/>
                    <a:chOff x="756" y="3469"/>
                    <a:chExt cx="14936" cy="6438"/>
                  </a:xfrm>
                </p:grpSpPr>
                <p:sp>
                  <p:nvSpPr>
                    <p:cNvPr id="62" name="左大括号 61"/>
                    <p:cNvSpPr/>
                    <p:nvPr/>
                  </p:nvSpPr>
                  <p:spPr>
                    <a:xfrm>
                      <a:off x="12975" y="5856"/>
                      <a:ext cx="407" cy="2828"/>
                    </a:xfrm>
                    <a:prstGeom prst="leftBrace">
                      <a:avLst/>
                    </a:prstGeom>
                    <a:ln w="2222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63" name="圆角矩形 62"/>
                    <p:cNvSpPr/>
                    <p:nvPr/>
                  </p:nvSpPr>
                  <p:spPr>
                    <a:xfrm>
                      <a:off x="13382" y="6951"/>
                      <a:ext cx="2310" cy="639"/>
                    </a:xfrm>
                    <a:prstGeom prst="roundRect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>
                        <a:contourClr>
                          <a:srgbClr val="FFFFFF"/>
                        </a:contourClr>
                      </a:sp3d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Input attention</a:t>
                      </a:r>
                      <a:endParaRPr lang="en-US" altLang="zh-CN" sz="14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grpSp>
                  <p:nvGrpSpPr>
                    <p:cNvPr id="72" name="组合 71"/>
                    <p:cNvGrpSpPr/>
                    <p:nvPr/>
                  </p:nvGrpSpPr>
                  <p:grpSpPr>
                    <a:xfrm>
                      <a:off x="756" y="3469"/>
                      <a:ext cx="12144" cy="6438"/>
                      <a:chOff x="756" y="3469"/>
                      <a:chExt cx="12144" cy="6438"/>
                    </a:xfrm>
                  </p:grpSpPr>
                  <p:sp>
                    <p:nvSpPr>
                      <p:cNvPr id="25" name="流程图: 文档 24"/>
                      <p:cNvSpPr/>
                      <p:nvPr/>
                    </p:nvSpPr>
                    <p:spPr>
                      <a:xfrm>
                        <a:off x="8593" y="8797"/>
                        <a:ext cx="2165" cy="883"/>
                      </a:xfrm>
                      <a:prstGeom prst="flowChartDocument">
                        <a:avLst/>
                      </a:prstGeom>
                      <a:solidFill>
                        <a:srgbClr val="ED5A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>
                        <a:scene3d>
                          <a:camera prst="orthographicFront"/>
                          <a:lightRig rig="threePt" dir="t"/>
                        </a:scene3d>
                        <a:sp3d>
                          <a:contourClr>
                            <a:srgbClr val="FFFFFF"/>
                          </a:contourClr>
                        </a:sp3d>
                      </a:bodyPr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en-US" altLang="zh-CN" sz="1600">
                            <a:solidFill>
                              <a:srgbClr val="FFFFFF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</a:rPr>
                          <a:t>Embedding</a:t>
                        </a:r>
                        <a:endParaRPr lang="en-US" altLang="zh-CN" sz="1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37" name="棱台 36"/>
                      <p:cNvSpPr/>
                      <p:nvPr/>
                    </p:nvSpPr>
                    <p:spPr>
                      <a:xfrm>
                        <a:off x="7281" y="7900"/>
                        <a:ext cx="1914" cy="466"/>
                      </a:xfrm>
                      <a:prstGeom prst="bevel">
                        <a:avLst>
                          <a:gd name="adj" fmla="val 45064"/>
                        </a:avLst>
                      </a:prstGeom>
                      <a:solidFill>
                        <a:schemeClr val="accent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>
                        <a:scene3d>
                          <a:camera prst="orthographicFront"/>
                          <a:lightRig rig="threePt" dir="t"/>
                        </a:scene3d>
                        <a:sp3d>
                          <a:contourClr>
                            <a:srgbClr val="FFFFFF"/>
                          </a:contourClr>
                        </a:sp3d>
                      </a:bodyPr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zh-CN" altLang="en-US" sz="1400">
                            <a:solidFill>
                              <a:srgbClr val="FFFFFF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</a:rPr>
                          <a:t>视角识别</a:t>
                        </a:r>
                        <a:endParaRPr lang="zh-CN" altLang="en-US" sz="14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45" name="文本框 44"/>
                      <p:cNvSpPr txBox="1"/>
                      <p:nvPr/>
                    </p:nvSpPr>
                    <p:spPr>
                      <a:xfrm>
                        <a:off x="6566" y="9150"/>
                        <a:ext cx="1520" cy="43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200" dirty="0">
                            <a:latin typeface="微软雅黑" panose="020B0503020204020204" charset="-122"/>
                            <a:ea typeface="微软雅黑" panose="020B0503020204020204" charset="-122"/>
                          </a:rPr>
                          <a:t>word2vec</a:t>
                        </a:r>
                        <a:endPara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47" name="圆柱形 46"/>
                      <p:cNvSpPr/>
                      <p:nvPr/>
                    </p:nvSpPr>
                    <p:spPr>
                      <a:xfrm>
                        <a:off x="9235" y="7163"/>
                        <a:ext cx="730" cy="508"/>
                      </a:xfrm>
                      <a:prstGeom prst="can">
                        <a:avLst>
                          <a:gd name="adj" fmla="val 35157"/>
                        </a:avLst>
                      </a:prstGeom>
                      <a:solidFill>
                        <a:srgbClr val="00B0F0"/>
                      </a:solidFill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>
                        <a:scene3d>
                          <a:camera prst="orthographicFront"/>
                          <a:lightRig rig="threePt" dir="t"/>
                        </a:scene3d>
                        <a:sp3d>
                          <a:contourClr>
                            <a:srgbClr val="FFFFFF"/>
                          </a:contourClr>
                        </a:sp3d>
                      </a:bodyPr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48" name="圆柱形 47"/>
                      <p:cNvSpPr/>
                      <p:nvPr/>
                    </p:nvSpPr>
                    <p:spPr>
                      <a:xfrm>
                        <a:off x="9235" y="6569"/>
                        <a:ext cx="730" cy="508"/>
                      </a:xfrm>
                      <a:prstGeom prst="can">
                        <a:avLst>
                          <a:gd name="adj" fmla="val 35157"/>
                        </a:avLst>
                      </a:prstGeom>
                      <a:solidFill>
                        <a:srgbClr val="00B0F0"/>
                      </a:solidFill>
                      <a:ln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>
                        <a:scene3d>
                          <a:camera prst="orthographicFront"/>
                          <a:lightRig rig="threePt" dir="t"/>
                        </a:scene3d>
                        <a:sp3d>
                          <a:contourClr>
                            <a:srgbClr val="FFFFFF"/>
                          </a:contourClr>
                        </a:sp3d>
                      </a:bodyPr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50" name="右大括号 49"/>
                      <p:cNvSpPr/>
                      <p:nvPr/>
                    </p:nvSpPr>
                    <p:spPr>
                      <a:xfrm>
                        <a:off x="9965" y="6727"/>
                        <a:ext cx="560" cy="783"/>
                      </a:xfrm>
                      <a:prstGeom prst="rightBrace">
                        <a:avLst/>
                      </a:prstGeom>
                      <a:ln w="158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51" name="棱台 50"/>
                      <p:cNvSpPr/>
                      <p:nvPr/>
                    </p:nvSpPr>
                    <p:spPr>
                      <a:xfrm>
                        <a:off x="10606" y="6400"/>
                        <a:ext cx="2294" cy="1520"/>
                      </a:xfrm>
                      <a:prstGeom prst="bevel">
                        <a:avLst/>
                      </a:prstGeom>
                      <a:solidFill>
                        <a:srgbClr val="00143A"/>
                      </a:solidFill>
                      <a:ln>
                        <a:solidFill>
                          <a:srgbClr val="92D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>
                        <a:scene3d>
                          <a:camera prst="orthographicFront"/>
                          <a:lightRig rig="threePt" dir="t"/>
                        </a:scene3d>
                        <a:sp3d>
                          <a:contourClr>
                            <a:srgbClr val="FFFFFF"/>
                          </a:contourClr>
                        </a:sp3d>
                      </a:bodyPr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en-US" altLang="zh-CN" sz="1400">
                            <a:solidFill>
                              <a:srgbClr val="FFFFFF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</a:rPr>
                          <a:t>Deep learning</a:t>
                        </a:r>
                        <a:r>
                          <a:rPr lang="zh-CN" altLang="en-US" sz="1400">
                            <a:solidFill>
                              <a:srgbClr val="FFFFFF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</a:rPr>
                          <a:t>模型</a:t>
                        </a:r>
                        <a:endParaRPr lang="zh-CN" altLang="en-US" sz="14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52" name="棱台 51"/>
                      <p:cNvSpPr/>
                      <p:nvPr/>
                    </p:nvSpPr>
                    <p:spPr>
                      <a:xfrm>
                        <a:off x="7812" y="5310"/>
                        <a:ext cx="1914" cy="466"/>
                      </a:xfrm>
                      <a:prstGeom prst="bevel">
                        <a:avLst>
                          <a:gd name="adj" fmla="val 45064"/>
                        </a:avLst>
                      </a:prstGeom>
                      <a:solidFill>
                        <a:schemeClr val="accent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>
                        <a:scene3d>
                          <a:camera prst="orthographicFront"/>
                          <a:lightRig rig="threePt" dir="t"/>
                        </a:scene3d>
                        <a:sp3d>
                          <a:contourClr>
                            <a:srgbClr val="FFFFFF"/>
                          </a:contourClr>
                        </a:sp3d>
                      </a:bodyPr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zh-CN" altLang="en-US" sz="1400">
                            <a:solidFill>
                              <a:srgbClr val="FFFFFF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</a:rPr>
                          <a:t>视角识别</a:t>
                        </a:r>
                        <a:endParaRPr lang="zh-CN" altLang="en-US" sz="14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cxnSp>
                    <p:nvCxnSpPr>
                      <p:cNvPr id="53" name="直接箭头连接符 52"/>
                      <p:cNvCxnSpPr>
                        <a:stCxn id="37" idx="0"/>
                      </p:cNvCxnSpPr>
                      <p:nvPr/>
                    </p:nvCxnSpPr>
                    <p:spPr>
                      <a:xfrm flipV="1">
                        <a:off x="9195" y="7490"/>
                        <a:ext cx="1430" cy="643"/>
                      </a:xfrm>
                      <a:prstGeom prst="straightConnector1">
                        <a:avLst/>
                      </a:prstGeom>
                      <a:ln w="158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肘形连接符 53"/>
                      <p:cNvCxnSpPr>
                        <a:stCxn id="25" idx="3"/>
                        <a:endCxn id="51" idx="2"/>
                      </p:cNvCxnSpPr>
                      <p:nvPr/>
                    </p:nvCxnSpPr>
                    <p:spPr>
                      <a:xfrm flipV="1">
                        <a:off x="10758" y="7920"/>
                        <a:ext cx="995" cy="1319"/>
                      </a:xfrm>
                      <a:prstGeom prst="bentConnector2">
                        <a:avLst/>
                      </a:prstGeom>
                      <a:ln w="2222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直接箭头连接符 57"/>
                      <p:cNvCxnSpPr>
                        <a:stCxn id="52" idx="0"/>
                      </p:cNvCxnSpPr>
                      <p:nvPr/>
                    </p:nvCxnSpPr>
                    <p:spPr>
                      <a:xfrm>
                        <a:off x="9726" y="5543"/>
                        <a:ext cx="897" cy="857"/>
                      </a:xfrm>
                      <a:prstGeom prst="straightConnector1">
                        <a:avLst/>
                      </a:prstGeom>
                      <a:ln w="158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7979" y="6433"/>
                        <a:ext cx="1256" cy="4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400">
                            <a:latin typeface="微软雅黑" panose="020B0503020204020204" charset="-122"/>
                            <a:ea typeface="微软雅黑" panose="020B0503020204020204" charset="-122"/>
                          </a:rPr>
                          <a:t>训练集</a:t>
                        </a:r>
                        <a:endPara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7979" y="7030"/>
                        <a:ext cx="1145" cy="4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400">
                            <a:latin typeface="微软雅黑" panose="020B0503020204020204" charset="-122"/>
                            <a:ea typeface="微软雅黑" panose="020B0503020204020204" charset="-122"/>
                          </a:rPr>
                          <a:t>验证集</a:t>
                        </a:r>
                        <a:endParaRPr lang="zh-CN" altLang="en-US" sz="140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grpSp>
                    <p:nvGrpSpPr>
                      <p:cNvPr id="71" name="组合 70"/>
                      <p:cNvGrpSpPr/>
                      <p:nvPr/>
                    </p:nvGrpSpPr>
                    <p:grpSpPr>
                      <a:xfrm>
                        <a:off x="756" y="3469"/>
                        <a:ext cx="8479" cy="6438"/>
                        <a:chOff x="756" y="3469"/>
                        <a:chExt cx="8479" cy="6438"/>
                      </a:xfrm>
                    </p:grpSpPr>
                    <p:sp>
                      <p:nvSpPr>
                        <p:cNvPr id="19" name="圆柱形 18"/>
                        <p:cNvSpPr/>
                        <p:nvPr/>
                      </p:nvSpPr>
                      <p:spPr>
                        <a:xfrm>
                          <a:off x="5445" y="8534"/>
                          <a:ext cx="1018" cy="1231"/>
                        </a:xfrm>
                        <a:prstGeom prst="can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rgbClr val="FF33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>
                          <a:scene3d>
                            <a:camera prst="orthographicFront"/>
                            <a:lightRig rig="threePt" dir="t"/>
                          </a:scene3d>
                          <a:sp3d>
                            <a:contourClr>
                              <a:srgbClr val="FFFFFF"/>
                            </a:contourClr>
                          </a:sp3d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zh-CN" altLang="en-US">
                            <a:solidFill>
                              <a:srgbClr val="FFFFFF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</a:endParaRPr>
                        </a:p>
                      </p:txBody>
                    </p:sp>
                    <p:sp>
                      <p:nvSpPr>
                        <p:cNvPr id="29" name="圆柱形 28"/>
                        <p:cNvSpPr/>
                        <p:nvPr/>
                      </p:nvSpPr>
                      <p:spPr>
                        <a:xfrm>
                          <a:off x="5593" y="6810"/>
                          <a:ext cx="730" cy="1045"/>
                        </a:xfrm>
                        <a:prstGeom prst="can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>
                          <a:scene3d>
                            <a:camera prst="orthographicFront"/>
                            <a:lightRig rig="threePt" dir="t"/>
                          </a:scene3d>
                          <a:sp3d>
                            <a:contourClr>
                              <a:srgbClr val="FFFFFF"/>
                            </a:contourClr>
                          </a:sp3d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zh-CN" altLang="en-US">
                            <a:solidFill>
                              <a:srgbClr val="FFFFFF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</a:endParaRPr>
                        </a:p>
                      </p:txBody>
                    </p:sp>
                    <p:sp>
                      <p:nvSpPr>
                        <p:cNvPr id="31" name="圆柱形 30"/>
                        <p:cNvSpPr/>
                        <p:nvPr/>
                      </p:nvSpPr>
                      <p:spPr>
                        <a:xfrm>
                          <a:off x="5593" y="5018"/>
                          <a:ext cx="730" cy="1045"/>
                        </a:xfrm>
                        <a:prstGeom prst="can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>
                          <a:scene3d>
                            <a:camera prst="orthographicFront"/>
                            <a:lightRig rig="threePt" dir="t"/>
                          </a:scene3d>
                          <a:sp3d>
                            <a:contourClr>
                              <a:srgbClr val="FFFFFF"/>
                            </a:contourClr>
                          </a:sp3d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zh-CN" altLang="en-US">
                            <a:solidFill>
                              <a:srgbClr val="FFFFFF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</a:endParaRPr>
                        </a:p>
                      </p:txBody>
                    </p:sp>
                    <p:sp>
                      <p:nvSpPr>
                        <p:cNvPr id="46" name="左大括号 45"/>
                        <p:cNvSpPr/>
                        <p:nvPr/>
                      </p:nvSpPr>
                      <p:spPr>
                        <a:xfrm>
                          <a:off x="6414" y="6797"/>
                          <a:ext cx="2821" cy="661"/>
                        </a:xfrm>
                        <a:prstGeom prst="leftBrace">
                          <a:avLst>
                            <a:gd name="adj1" fmla="val 8333"/>
                            <a:gd name="adj2" fmla="val 47685"/>
                          </a:avLst>
                        </a:prstGeom>
                        <a:ln w="158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latin typeface="微软雅黑" panose="020B0503020204020204" charset="-122"/>
                            <a:ea typeface="微软雅黑" panose="020B0503020204020204" charset="-122"/>
                          </a:endParaRPr>
                        </a:p>
                      </p:txBody>
                    </p:sp>
                    <p:grpSp>
                      <p:nvGrpSpPr>
                        <p:cNvPr id="70" name="组合 69"/>
                        <p:cNvGrpSpPr/>
                        <p:nvPr/>
                      </p:nvGrpSpPr>
                      <p:grpSpPr>
                        <a:xfrm>
                          <a:off x="756" y="3469"/>
                          <a:ext cx="4857" cy="6438"/>
                          <a:chOff x="756" y="3469"/>
                          <a:chExt cx="4857" cy="6438"/>
                        </a:xfrm>
                      </p:grpSpPr>
                      <p:cxnSp>
                        <p:nvCxnSpPr>
                          <p:cNvPr id="18" name="直接箭头连接符 17"/>
                          <p:cNvCxnSpPr/>
                          <p:nvPr/>
                        </p:nvCxnSpPr>
                        <p:spPr>
                          <a:xfrm>
                            <a:off x="4348" y="7910"/>
                            <a:ext cx="1097" cy="1031"/>
                          </a:xfrm>
                          <a:prstGeom prst="straightConnector1">
                            <a:avLst/>
                          </a:prstGeom>
                          <a:ln w="22225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8" name="左大括号 27"/>
                          <p:cNvSpPr/>
                          <p:nvPr/>
                        </p:nvSpPr>
                        <p:spPr>
                          <a:xfrm>
                            <a:off x="4042" y="5453"/>
                            <a:ext cx="1551" cy="1809"/>
                          </a:xfrm>
                          <a:prstGeom prst="leftBrace">
                            <a:avLst/>
                          </a:prstGeom>
                          <a:ln w="2222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>
                              <a:latin typeface="微软雅黑" panose="020B0503020204020204" charset="-122"/>
                              <a:ea typeface="微软雅黑" panose="020B0503020204020204" charset="-122"/>
                            </a:endParaRPr>
                          </a:p>
                        </p:txBody>
                      </p:sp>
                      <p:sp>
                        <p:nvSpPr>
                          <p:cNvPr id="33" name="文本框 32"/>
                          <p:cNvSpPr txBox="1"/>
                          <p:nvPr/>
                        </p:nvSpPr>
                        <p:spPr>
                          <a:xfrm>
                            <a:off x="4289" y="7190"/>
                            <a:ext cx="1324" cy="52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zh-CN" altLang="en-US" sz="1600" dirty="0">
                                <a:latin typeface="微软雅黑" panose="020B0503020204020204" charset="-122"/>
                                <a:ea typeface="微软雅黑" panose="020B0503020204020204" charset="-122"/>
                              </a:rPr>
                              <a:t>训练集</a:t>
                            </a:r>
                            <a:endParaRPr lang="zh-CN" altLang="en-US" sz="1600" dirty="0">
                              <a:latin typeface="微软雅黑" panose="020B0503020204020204" charset="-122"/>
                              <a:ea typeface="微软雅黑" panose="020B0503020204020204" charset="-122"/>
                            </a:endParaRPr>
                          </a:p>
                        </p:txBody>
                      </p:sp>
                      <p:sp>
                        <p:nvSpPr>
                          <p:cNvPr id="34" name="文本框 33"/>
                          <p:cNvSpPr txBox="1"/>
                          <p:nvPr/>
                        </p:nvSpPr>
                        <p:spPr>
                          <a:xfrm>
                            <a:off x="4286" y="5036"/>
                            <a:ext cx="1324" cy="52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zh-CN" altLang="en-US" sz="1600" dirty="0">
                                <a:latin typeface="微软雅黑" panose="020B0503020204020204" charset="-122"/>
                                <a:ea typeface="微软雅黑" panose="020B0503020204020204" charset="-122"/>
                              </a:rPr>
                              <a:t>测试集</a:t>
                            </a:r>
                            <a:endParaRPr lang="zh-CN" altLang="en-US" sz="1600" dirty="0">
                              <a:latin typeface="微软雅黑" panose="020B0503020204020204" charset="-122"/>
                              <a:ea typeface="微软雅黑" panose="020B0503020204020204" charset="-122"/>
                            </a:endParaRPr>
                          </a:p>
                        </p:txBody>
                      </p:sp>
                      <p:grpSp>
                        <p:nvGrpSpPr>
                          <p:cNvPr id="69" name="组合 68"/>
                          <p:cNvGrpSpPr/>
                          <p:nvPr/>
                        </p:nvGrpSpPr>
                        <p:grpSpPr>
                          <a:xfrm>
                            <a:off x="756" y="3469"/>
                            <a:ext cx="3878" cy="6438"/>
                            <a:chOff x="756" y="3469"/>
                            <a:chExt cx="3878" cy="6438"/>
                          </a:xfrm>
                        </p:grpSpPr>
                        <p:grpSp>
                          <p:nvGrpSpPr>
                            <p:cNvPr id="68" name="组合 67"/>
                            <p:cNvGrpSpPr/>
                            <p:nvPr/>
                          </p:nvGrpSpPr>
                          <p:grpSpPr>
                            <a:xfrm>
                              <a:off x="756" y="6217"/>
                              <a:ext cx="3194" cy="3690"/>
                              <a:chOff x="756" y="6217"/>
                              <a:chExt cx="3194" cy="3690"/>
                            </a:xfrm>
                          </p:grpSpPr>
                          <p:grpSp>
                            <p:nvGrpSpPr>
                              <p:cNvPr id="7" name="组合 6"/>
                              <p:cNvGrpSpPr/>
                              <p:nvPr/>
                            </p:nvGrpSpPr>
                            <p:grpSpPr>
                              <a:xfrm>
                                <a:off x="1699" y="6217"/>
                                <a:ext cx="2251" cy="944"/>
                                <a:chOff x="1581" y="2975"/>
                                <a:chExt cx="2251" cy="944"/>
                              </a:xfrm>
                            </p:grpSpPr>
                            <p:sp>
                              <p:nvSpPr>
                                <p:cNvPr id="4" name="圆柱形 3"/>
                                <p:cNvSpPr/>
                                <p:nvPr/>
                              </p:nvSpPr>
                              <p:spPr>
                                <a:xfrm>
                                  <a:off x="1581" y="2975"/>
                                  <a:ext cx="1079" cy="593"/>
                                </a:xfrm>
                                <a:prstGeom prst="can">
                                  <a:avLst>
                                    <a:gd name="adj" fmla="val 39768"/>
                                  </a:avLst>
                                </a:prstGeom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n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anchor="ctr">
                                  <a:scene3d>
                                    <a:camera prst="orthographicFront"/>
                                    <a:lightRig rig="threePt" dir="t"/>
                                  </a:scene3d>
                                  <a:sp3d>
                                    <a:contourClr>
                                      <a:srgbClr val="FFFFFF"/>
                                    </a:contourClr>
                                  </a:sp3d>
                                </a:bodyPr>
                                <a:lstStyle/>
                                <a:p>
                                  <a:pPr algn="ctr" eaLnBrk="1" fontAlgn="auto" hangingPunct="1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defRPr/>
                                  </a:pPr>
                                  <a:endParaRPr lang="zh-CN" altLang="en-US">
                                    <a:solidFill>
                                      <a:srgbClr val="FFFFFF"/>
                                    </a:solidFill>
                                    <a:latin typeface="微软雅黑" panose="020B0503020204020204" charset="-122"/>
                                    <a:ea typeface="微软雅黑" panose="020B0503020204020204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" name="圆柱形 4"/>
                                <p:cNvSpPr/>
                                <p:nvPr/>
                              </p:nvSpPr>
                              <p:spPr>
                                <a:xfrm>
                                  <a:off x="2754" y="2975"/>
                                  <a:ext cx="1079" cy="593"/>
                                </a:xfrm>
                                <a:prstGeom prst="can">
                                  <a:avLst>
                                    <a:gd name="adj" fmla="val 39768"/>
                                  </a:avLst>
                                </a:prstGeom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n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anchor="ctr">
                                  <a:scene3d>
                                    <a:camera prst="orthographicFront"/>
                                    <a:lightRig rig="threePt" dir="t"/>
                                  </a:scene3d>
                                  <a:sp3d>
                                    <a:contourClr>
                                      <a:srgbClr val="FFFFFF"/>
                                    </a:contourClr>
                                  </a:sp3d>
                                </a:bodyPr>
                                <a:lstStyle/>
                                <a:p>
                                  <a:pPr algn="ctr" eaLnBrk="1" fontAlgn="auto" hangingPunct="1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defRPr/>
                                  </a:pPr>
                                  <a:endParaRPr lang="zh-CN" altLang="en-US">
                                    <a:solidFill>
                                      <a:srgbClr val="FFFFFF"/>
                                    </a:solidFill>
                                    <a:latin typeface="微软雅黑" panose="020B0503020204020204" charset="-122"/>
                                    <a:ea typeface="微软雅黑" panose="020B0503020204020204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" name="圆柱形 5"/>
                                <p:cNvSpPr/>
                                <p:nvPr/>
                              </p:nvSpPr>
                              <p:spPr>
                                <a:xfrm>
                                  <a:off x="2085" y="3327"/>
                                  <a:ext cx="1079" cy="593"/>
                                </a:xfrm>
                                <a:prstGeom prst="can">
                                  <a:avLst>
                                    <a:gd name="adj" fmla="val 39768"/>
                                  </a:avLst>
                                </a:prstGeom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n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anchor="ctr">
                                  <a:scene3d>
                                    <a:camera prst="orthographicFront"/>
                                    <a:lightRig rig="threePt" dir="t"/>
                                  </a:scene3d>
                                  <a:sp3d>
                                    <a:contourClr>
                                      <a:srgbClr val="FFFFFF"/>
                                    </a:contourClr>
                                  </a:sp3d>
                                </a:bodyPr>
                                <a:lstStyle/>
                                <a:p>
                                  <a:pPr algn="ctr" eaLnBrk="1" fontAlgn="auto" hangingPunct="1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defRPr/>
                                  </a:pPr>
                                  <a:endParaRPr lang="zh-CN" altLang="en-US">
                                    <a:solidFill>
                                      <a:srgbClr val="FFFFFF"/>
                                    </a:solidFill>
                                    <a:latin typeface="微软雅黑" panose="020B0503020204020204" charset="-122"/>
                                    <a:ea typeface="微软雅黑" panose="020B0503020204020204" charset="-122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8" name="组合 7"/>
                              <p:cNvGrpSpPr/>
                              <p:nvPr/>
                            </p:nvGrpSpPr>
                            <p:grpSpPr>
                              <a:xfrm>
                                <a:off x="1700" y="8903"/>
                                <a:ext cx="2251" cy="944"/>
                                <a:chOff x="1581" y="2975"/>
                                <a:chExt cx="2251" cy="944"/>
                              </a:xfrm>
                            </p:grpSpPr>
                            <p:sp>
                              <p:nvSpPr>
                                <p:cNvPr id="9" name="圆柱形 8"/>
                                <p:cNvSpPr/>
                                <p:nvPr/>
                              </p:nvSpPr>
                              <p:spPr>
                                <a:xfrm>
                                  <a:off x="1581" y="2975"/>
                                  <a:ext cx="1079" cy="593"/>
                                </a:xfrm>
                                <a:prstGeom prst="can">
                                  <a:avLst>
                                    <a:gd name="adj" fmla="val 39768"/>
                                  </a:avLst>
                                </a:prstGeom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n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anchor="ctr">
                                  <a:scene3d>
                                    <a:camera prst="orthographicFront"/>
                                    <a:lightRig rig="threePt" dir="t"/>
                                  </a:scene3d>
                                  <a:sp3d>
                                    <a:contourClr>
                                      <a:srgbClr val="FFFFFF"/>
                                    </a:contourClr>
                                  </a:sp3d>
                                </a:bodyPr>
                                <a:lstStyle/>
                                <a:p>
                                  <a:pPr algn="ctr" eaLnBrk="1" fontAlgn="auto" hangingPunct="1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defRPr/>
                                  </a:pPr>
                                  <a:endParaRPr lang="zh-CN" altLang="en-US">
                                    <a:solidFill>
                                      <a:srgbClr val="FFFFFF"/>
                                    </a:solidFill>
                                    <a:latin typeface="微软雅黑" panose="020B0503020204020204" charset="-122"/>
                                    <a:ea typeface="微软雅黑" panose="020B0503020204020204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0" name="圆柱形 9"/>
                                <p:cNvSpPr/>
                                <p:nvPr/>
                              </p:nvSpPr>
                              <p:spPr>
                                <a:xfrm>
                                  <a:off x="2754" y="2975"/>
                                  <a:ext cx="1079" cy="593"/>
                                </a:xfrm>
                                <a:prstGeom prst="can">
                                  <a:avLst>
                                    <a:gd name="adj" fmla="val 39768"/>
                                  </a:avLst>
                                </a:prstGeom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n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anchor="ctr">
                                  <a:scene3d>
                                    <a:camera prst="orthographicFront"/>
                                    <a:lightRig rig="threePt" dir="t"/>
                                  </a:scene3d>
                                  <a:sp3d>
                                    <a:contourClr>
                                      <a:srgbClr val="FFFFFF"/>
                                    </a:contourClr>
                                  </a:sp3d>
                                </a:bodyPr>
                                <a:lstStyle/>
                                <a:p>
                                  <a:pPr algn="ctr" eaLnBrk="1" fontAlgn="auto" hangingPunct="1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defRPr/>
                                  </a:pPr>
                                  <a:endParaRPr lang="zh-CN" altLang="en-US">
                                    <a:solidFill>
                                      <a:srgbClr val="FFFFFF"/>
                                    </a:solidFill>
                                    <a:latin typeface="微软雅黑" panose="020B0503020204020204" charset="-122"/>
                                    <a:ea typeface="微软雅黑" panose="020B0503020204020204" charset="-122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1" name="圆柱形 10"/>
                                <p:cNvSpPr/>
                                <p:nvPr/>
                              </p:nvSpPr>
                              <p:spPr>
                                <a:xfrm>
                                  <a:off x="2085" y="3327"/>
                                  <a:ext cx="1079" cy="593"/>
                                </a:xfrm>
                                <a:prstGeom prst="can">
                                  <a:avLst>
                                    <a:gd name="adj" fmla="val 39768"/>
                                  </a:avLst>
                                </a:prstGeom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n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anchor="ctr">
                                  <a:scene3d>
                                    <a:camera prst="orthographicFront"/>
                                    <a:lightRig rig="threePt" dir="t"/>
                                  </a:scene3d>
                                  <a:sp3d>
                                    <a:contourClr>
                                      <a:srgbClr val="FFFFFF"/>
                                    </a:contourClr>
                                  </a:sp3d>
                                </a:bodyPr>
                                <a:lstStyle/>
                                <a:p>
                                  <a:pPr algn="ctr" eaLnBrk="1" fontAlgn="auto" hangingPunct="1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defRPr/>
                                  </a:pPr>
                                  <a:endParaRPr lang="zh-CN" altLang="en-US">
                                    <a:solidFill>
                                      <a:srgbClr val="FFFFFF"/>
                                    </a:solidFill>
                                    <a:latin typeface="微软雅黑" panose="020B0503020204020204" charset="-122"/>
                                    <a:ea typeface="微软雅黑" panose="020B0503020204020204" charset="-122"/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26" name="文本框 25"/>
                              <p:cNvSpPr txBox="1"/>
                              <p:nvPr/>
                            </p:nvSpPr>
                            <p:spPr>
                              <a:xfrm>
                                <a:off x="756" y="6217"/>
                                <a:ext cx="943" cy="91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zh-CN" altLang="en-US" sz="1600">
                                    <a:latin typeface="微软雅黑" panose="020B0503020204020204" charset="-122"/>
                                    <a:ea typeface="微软雅黑" panose="020B0503020204020204" charset="-122"/>
                                  </a:rPr>
                                  <a:t>原始数据</a:t>
                                </a:r>
                                <a:endParaRPr lang="zh-CN" altLang="en-US" sz="1600">
                                  <a:latin typeface="微软雅黑" panose="020B0503020204020204" charset="-122"/>
                                  <a:ea typeface="微软雅黑" panose="020B0503020204020204" charset="-122"/>
                                </a:endParaRPr>
                              </a:p>
                            </p:txBody>
                          </p:sp>
                          <p:sp>
                            <p:nvSpPr>
                              <p:cNvPr id="27" name="文本框 26"/>
                              <p:cNvSpPr txBox="1"/>
                              <p:nvPr/>
                            </p:nvSpPr>
                            <p:spPr>
                              <a:xfrm>
                                <a:off x="757" y="8995"/>
                                <a:ext cx="943" cy="91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zh-CN" altLang="en-US" sz="1600">
                                    <a:latin typeface="微软雅黑" panose="020B0503020204020204" charset="-122"/>
                                    <a:ea typeface="微软雅黑" panose="020B0503020204020204" charset="-122"/>
                                  </a:rPr>
                                  <a:t>外部数据</a:t>
                                </a:r>
                                <a:endParaRPr lang="zh-CN" altLang="en-US" sz="1600">
                                  <a:latin typeface="微软雅黑" panose="020B0503020204020204" charset="-122"/>
                                  <a:ea typeface="微软雅黑" panose="020B0503020204020204" charset="-122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39" name="圆角矩形 38"/>
                            <p:cNvSpPr/>
                            <p:nvPr/>
                          </p:nvSpPr>
                          <p:spPr>
                            <a:xfrm>
                              <a:off x="1733" y="4704"/>
                              <a:ext cx="2019" cy="466"/>
                            </a:xfrm>
                            <a:prstGeom prst="roundRect">
                              <a:avLst/>
                            </a:prstGeom>
                            <a:solidFill>
                              <a:schemeClr val="accent6">
                                <a:lumMod val="50000"/>
                              </a:schemeClr>
                            </a:solidFill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>
                              <a:scene3d>
                                <a:camera prst="orthographicFront"/>
                                <a:lightRig rig="threePt" dir="t"/>
                              </a:scene3d>
                              <a:sp3d>
                                <a:contourClr>
                                  <a:srgbClr val="FFFFFF"/>
                                </a:contourClr>
                              </a:sp3d>
                            </a:bodyPr>
                            <a:lstStyle/>
                            <a:p>
                              <a:pPr algn="ctr" eaLnBrk="1" fontAlgn="auto" hangingPunct="1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defRPr/>
                              </a:pPr>
                              <a:r>
                                <a:rPr lang="zh-CN" altLang="en-US" sz="1400" dirty="0">
                                  <a:solidFill>
                                    <a:srgbClr val="FFFFFF"/>
                                  </a:solidFill>
                                  <a:latin typeface="微软雅黑" panose="020B0503020204020204" charset="-122"/>
                                  <a:ea typeface="微软雅黑" panose="020B0503020204020204" charset="-122"/>
                                </a:rPr>
                                <a:t>获取情感种子</a:t>
                              </a:r>
                              <a:endParaRPr lang="zh-CN" altLang="en-US" sz="1400" dirty="0">
                                <a:solidFill>
                                  <a:srgbClr val="FFFFFF"/>
                                </a:solidFill>
                                <a:latin typeface="微软雅黑" panose="020B0503020204020204" charset="-122"/>
                                <a:ea typeface="微软雅黑" panose="020B0503020204020204" charset="-122"/>
                              </a:endParaRPr>
                            </a:p>
                          </p:txBody>
                        </p:sp>
                        <p:sp>
                          <p:nvSpPr>
                            <p:cNvPr id="41" name="圆角矩形 40"/>
                            <p:cNvSpPr/>
                            <p:nvPr/>
                          </p:nvSpPr>
                          <p:spPr>
                            <a:xfrm>
                              <a:off x="1734" y="3767"/>
                              <a:ext cx="2019" cy="466"/>
                            </a:xfrm>
                            <a:prstGeom prst="roundRect">
                              <a:avLst/>
                            </a:prstGeom>
                            <a:solidFill>
                              <a:schemeClr val="accent6">
                                <a:lumMod val="50000"/>
                              </a:schemeClr>
                            </a:solidFill>
                            <a:ln>
                              <a:solidFill>
                                <a:srgbClr val="92D05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>
                              <a:scene3d>
                                <a:camera prst="orthographicFront"/>
                                <a:lightRig rig="threePt" dir="t"/>
                              </a:scene3d>
                              <a:sp3d>
                                <a:contourClr>
                                  <a:srgbClr val="FFFFFF"/>
                                </a:contourClr>
                              </a:sp3d>
                            </a:bodyPr>
                            <a:lstStyle/>
                            <a:p>
                              <a:pPr algn="ctr" eaLnBrk="1" fontAlgn="auto" hangingPunct="1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defRPr/>
                              </a:pPr>
                              <a:r>
                                <a:rPr lang="zh-CN" altLang="en-US" sz="1400">
                                  <a:solidFill>
                                    <a:srgbClr val="FFFFFF"/>
                                  </a:solidFill>
                                  <a:latin typeface="微软雅黑" panose="020B0503020204020204" charset="-122"/>
                                  <a:ea typeface="微软雅黑" panose="020B0503020204020204" charset="-122"/>
                                </a:rPr>
                                <a:t>扩展情感种子</a:t>
                              </a:r>
                              <a:endParaRPr lang="zh-CN" altLang="en-US" sz="1400">
                                <a:solidFill>
                                  <a:srgbClr val="FFFFFF"/>
                                </a:solidFill>
                                <a:latin typeface="微软雅黑" panose="020B0503020204020204" charset="-122"/>
                                <a:ea typeface="微软雅黑" panose="020B0503020204020204" charset="-122"/>
                              </a:endParaRPr>
                            </a:p>
                          </p:txBody>
                        </p:sp>
                        <p:sp>
                          <p:nvSpPr>
                            <p:cNvPr id="252" name=" 252"/>
                            <p:cNvSpPr/>
                            <p:nvPr/>
                          </p:nvSpPr>
                          <p:spPr>
                            <a:xfrm>
                              <a:off x="2461" y="4233"/>
                              <a:ext cx="563" cy="471"/>
                            </a:xfrm>
                            <a:prstGeom prst="mathPlus">
                              <a:avLst>
                                <a:gd name="adj1" fmla="val 9220"/>
                              </a:avLst>
                            </a:prstGeom>
                            <a:solidFill>
                              <a:schemeClr val="accent1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>
                              <a:defPPr>
                                <a:defRPr lang="zh-CN"/>
                              </a:defPPr>
                              <a:lvl1pPr algn="l" rtl="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algn="l" rtl="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algn="l" rtl="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algn="l" rtl="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algn="l" rtl="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algn="l" defTabSz="914400" rtl="0" eaLnBrk="1" latinLnBrk="0" hangingPunct="1">
                                <a:defRPr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algn="l" defTabSz="914400" rtl="0" eaLnBrk="1" latinLnBrk="0" hangingPunct="1">
                                <a:defRPr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algn="l" defTabSz="914400" rtl="0" eaLnBrk="1" latinLnBrk="0" hangingPunct="1">
                                <a:defRPr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algn="l" defTabSz="914400" rtl="0" eaLnBrk="1" latinLnBrk="0" hangingPunct="1">
                                <a:defRPr kern="1200">
                                  <a:solidFill>
                                    <a:schemeClr val="lt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 algn="ctr" eaLnBrk="1" fontAlgn="auto" hangingPunct="1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defRPr/>
                              </a:pPr>
                              <a:endParaRPr lang="zh-CN" altLang="en-US">
                                <a:solidFill>
                                  <a:srgbClr val="FFFFFF"/>
                                </a:solidFill>
                                <a:latin typeface="微软雅黑" panose="020B0503020204020204" charset="-122"/>
                                <a:ea typeface="微软雅黑" panose="020B0503020204020204" charset="-122"/>
                              </a:endParaRPr>
                            </a:p>
                          </p:txBody>
                        </p:sp>
                        <p:cxnSp>
                          <p:nvCxnSpPr>
                            <p:cNvPr id="55" name="直接箭头连接符 54"/>
                            <p:cNvCxnSpPr>
                              <a:endCxn id="39" idx="2"/>
                            </p:cNvCxnSpPr>
                            <p:nvPr/>
                          </p:nvCxnSpPr>
                          <p:spPr>
                            <a:xfrm flipH="1" flipV="1">
                              <a:off x="2743" y="5170"/>
                              <a:ext cx="0" cy="1088"/>
                            </a:xfrm>
                            <a:prstGeom prst="straightConnector1">
                              <a:avLst/>
                            </a:prstGeom>
                            <a:ln w="22225"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6" name="肘形连接符 55"/>
                            <p:cNvCxnSpPr>
                              <a:stCxn id="41" idx="0"/>
                              <a:endCxn id="43" idx="1"/>
                            </p:cNvCxnSpPr>
                            <p:nvPr/>
                          </p:nvCxnSpPr>
                          <p:spPr>
                            <a:xfrm rot="16200000">
                              <a:off x="3540" y="2673"/>
                              <a:ext cx="298" cy="1890"/>
                            </a:xfrm>
                            <a:prstGeom prst="bentConnector2">
                              <a:avLst/>
                            </a:prstGeom>
                            <a:ln w="22225"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59" name="文本框 58"/>
                        <p:cNvSpPr txBox="1"/>
                        <p:nvPr/>
                      </p:nvSpPr>
                      <p:spPr>
                        <a:xfrm>
                          <a:off x="6566" y="6669"/>
                          <a:ext cx="1034" cy="48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CN" altLang="en-US" sz="140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划分</a:t>
                          </a:r>
                          <a:endParaRPr lang="zh-CN" altLang="en-US" sz="1400">
                            <a:latin typeface="微软雅黑" panose="020B0503020204020204" charset="-122"/>
                            <a:ea typeface="微软雅黑" panose="020B0503020204020204" charset="-122"/>
                          </a:endParaRPr>
                        </a:p>
                      </p:txBody>
                    </p:sp>
                    <p:sp>
                      <p:nvSpPr>
                        <p:cNvPr id="64" name="文本框 63"/>
                        <p:cNvSpPr txBox="1"/>
                        <p:nvPr/>
                      </p:nvSpPr>
                      <p:spPr>
                        <a:xfrm>
                          <a:off x="6187" y="7678"/>
                          <a:ext cx="989" cy="48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CRF</a:t>
                          </a:r>
                          <a:endParaRPr lang="en-US" altLang="zh-CN" sz="1400" dirty="0">
                            <a:latin typeface="微软雅黑" panose="020B0503020204020204" charset="-122"/>
                            <a:ea typeface="微软雅黑" panose="020B0503020204020204" charset="-122"/>
                          </a:endParaRPr>
                        </a:p>
                      </p:txBody>
                    </p:sp>
                    <p:sp>
                      <p:nvSpPr>
                        <p:cNvPr id="65" name="文本框 64"/>
                        <p:cNvSpPr txBox="1"/>
                        <p:nvPr/>
                      </p:nvSpPr>
                      <p:spPr>
                        <a:xfrm>
                          <a:off x="6607" y="5107"/>
                          <a:ext cx="917" cy="48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CRF</a:t>
                          </a:r>
                          <a:endParaRPr lang="en-US" altLang="zh-CN" sz="1400" dirty="0">
                            <a:latin typeface="微软雅黑" panose="020B0503020204020204" charset="-122"/>
                            <a:ea typeface="微软雅黑" panose="020B0503020204020204" charset="-122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6" name="圆角矩形 65"/>
                    <p:cNvSpPr/>
                    <p:nvPr/>
                  </p:nvSpPr>
                  <p:spPr>
                    <a:xfrm>
                      <a:off x="13382" y="8357"/>
                      <a:ext cx="2310" cy="639"/>
                    </a:xfrm>
                    <a:prstGeom prst="roundRect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>
                        <a:contourClr>
                          <a:srgbClr val="FFFFFF"/>
                        </a:contourClr>
                      </a:sp3d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multi-channals</a:t>
                      </a:r>
                      <a:endParaRPr lang="zh-CN" altLang="en-US" sz="14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67" name="圆角矩形 66"/>
                    <p:cNvSpPr/>
                    <p:nvPr/>
                  </p:nvSpPr>
                  <p:spPr>
                    <a:xfrm>
                      <a:off x="13382" y="5578"/>
                      <a:ext cx="2310" cy="639"/>
                    </a:xfrm>
                    <a:prstGeom prst="roundRect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>
                        <a:contourClr>
                          <a:srgbClr val="FFFFFF"/>
                        </a:contourClr>
                      </a:sp3d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400" dirty="0" smtClean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CNNs</a:t>
                      </a:r>
                      <a:endParaRPr lang="zh-CN" altLang="en-US" sz="1400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</p:grpSp>
          <p:sp>
            <p:nvSpPr>
              <p:cNvPr id="13" name="流程图: 终止 12"/>
              <p:cNvSpPr/>
              <p:nvPr/>
            </p:nvSpPr>
            <p:spPr>
              <a:xfrm>
                <a:off x="14565" y="3136"/>
                <a:ext cx="2204" cy="765"/>
              </a:xfrm>
              <a:prstGeom prst="flowChartTerminator">
                <a:avLst/>
              </a:prstGeom>
              <a:solidFill>
                <a:schemeClr val="tx2"/>
              </a:solidFill>
              <a:ln w="10" cap="flat">
                <a:solidFill>
                  <a:schemeClr val="tx1"/>
                </a:solidFill>
                <a:prstDash val="solid"/>
                <a:miter lim="800000"/>
              </a:ln>
            </p:spPr>
            <p:txBody>
              <a:bodyPr vert="horz" wrap="square" lIns="91434" tIns="45717" rIns="91434" bIns="45717" numCol="1" anchor="t" anchorCtr="0" compatLnSpc="1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output</a:t>
                </a:r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" name="肘形连接符 22"/>
              <p:cNvCxnSpPr/>
              <p:nvPr/>
            </p:nvCxnSpPr>
            <p:spPr>
              <a:xfrm rot="5400000" flipH="1" flipV="1">
                <a:off x="12755" y="4214"/>
                <a:ext cx="2490" cy="1141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圆角矩形 15"/>
            <p:cNvSpPr/>
            <p:nvPr/>
          </p:nvSpPr>
          <p:spPr>
            <a:xfrm>
              <a:off x="5403" y="8120"/>
              <a:ext cx="7323" cy="1391"/>
            </a:xfrm>
            <a:prstGeom prst="roundRect">
              <a:avLst/>
            </a:prstGeom>
            <a:noFill/>
            <a:ln w="22225" cap="flat" cmpd="sng">
              <a:solidFill>
                <a:srgbClr val="FF0000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txBody>
            <a:bodyPr vert="horz" wrap="square" lIns="91434" tIns="45717" rIns="91434" bIns="45717" numCol="1" anchor="t" anchorCtr="0" compatLnSpc="1"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482" y="4308"/>
              <a:ext cx="7323" cy="1391"/>
            </a:xfrm>
            <a:prstGeom prst="roundRect">
              <a:avLst/>
            </a:prstGeom>
            <a:noFill/>
            <a:ln w="22225" cap="flat" cmpd="sng">
              <a:solidFill>
                <a:srgbClr val="5D04CB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txBody>
            <a:bodyPr vert="horz" wrap="square" lIns="91434" tIns="45717" rIns="91434" bIns="45717" numCol="1" anchor="t" anchorCtr="0" compatLnSpc="1"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542" y="6113"/>
              <a:ext cx="5937" cy="1857"/>
            </a:xfrm>
            <a:prstGeom prst="roundRect">
              <a:avLst/>
            </a:prstGeom>
            <a:noFill/>
            <a:ln w="22225" cap="flat" cmpd="sng">
              <a:solidFill>
                <a:schemeClr val="accent6">
                  <a:lumMod val="50000"/>
                </a:schemeClr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txBody>
            <a:bodyPr vert="horz" wrap="square" lIns="91434" tIns="45717" rIns="91434" bIns="45717" numCol="1" anchor="t" anchorCtr="0" compatLnSpc="1"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669" y="8888"/>
              <a:ext cx="441" cy="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solidFill>
                    <a:srgbClr val="FF0000"/>
                  </a:solidFill>
                </a:rPr>
                <a:t>1</a:t>
              </a:r>
              <a:endParaRPr lang="en-US" altLang="zh-CN" sz="1600">
                <a:solidFill>
                  <a:srgbClr val="FF0000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060" y="7414"/>
              <a:ext cx="578" cy="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  <a:endParaRPr lang="en-US" altLang="zh-CN" sz="16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2084" y="4438"/>
              <a:ext cx="410" cy="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solidFill>
                    <a:srgbClr val="5D04CB"/>
                  </a:solidFill>
                </a:rPr>
                <a:t>3</a:t>
              </a:r>
              <a:endParaRPr lang="en-US" altLang="zh-CN" sz="1600">
                <a:solidFill>
                  <a:srgbClr val="5D04CB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12084" y="4489"/>
              <a:ext cx="426" cy="425"/>
            </a:xfrm>
            <a:prstGeom prst="ellipse">
              <a:avLst/>
            </a:prstGeom>
            <a:noFill/>
            <a:ln w="22225" cap="flat" cmpd="sng">
              <a:solidFill>
                <a:srgbClr val="5D04CB"/>
              </a:solidFill>
              <a:prstDash val="sysDot"/>
              <a:miter lim="800000"/>
            </a:ln>
          </p:spPr>
          <p:txBody>
            <a:bodyPr vert="horz" wrap="square" lIns="91434" tIns="45717" rIns="91434" bIns="45717" numCol="1" anchor="t" anchorCtr="0" compatLnSpc="1"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6060" y="7459"/>
              <a:ext cx="426" cy="425"/>
            </a:xfrm>
            <a:prstGeom prst="ellipse">
              <a:avLst/>
            </a:prstGeom>
            <a:noFill/>
            <a:ln w="22225" cap="flat" cmpd="sng">
              <a:solidFill>
                <a:schemeClr val="accent6">
                  <a:lumMod val="50000"/>
                </a:schemeClr>
              </a:solidFill>
              <a:prstDash val="sysDot"/>
              <a:miter lim="800000"/>
            </a:ln>
          </p:spPr>
          <p:txBody>
            <a:bodyPr vert="horz" wrap="square" lIns="91434" tIns="45717" rIns="91434" bIns="45717" numCol="1" anchor="t" anchorCtr="0" compatLnSpc="1"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5684" y="8939"/>
              <a:ext cx="426" cy="425"/>
            </a:xfrm>
            <a:prstGeom prst="ellipse">
              <a:avLst/>
            </a:prstGeom>
            <a:noFill/>
            <a:ln w="22225" cap="flat" cmpd="sng">
              <a:solidFill>
                <a:srgbClr val="FF0000"/>
              </a:solidFill>
              <a:prstDash val="sysDot"/>
              <a:miter lim="800000"/>
            </a:ln>
          </p:spPr>
          <p:txBody>
            <a:bodyPr vert="horz" wrap="square" lIns="91434" tIns="45717" rIns="91434" bIns="45717" numCol="1" anchor="t" anchorCtr="0" compatLnSpc="1"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模块</a:t>
            </a:r>
            <a:r>
              <a:rPr lang="en-US" altLang="zh-CN" b="0" dirty="0" smtClean="0"/>
              <a:t>1-</a:t>
            </a:r>
            <a:r>
              <a:rPr lang="zh-CN" altLang="en-US" b="0" dirty="0" smtClean="0"/>
              <a:t>视角识别（</a:t>
            </a:r>
            <a:r>
              <a:rPr lang="en-US" altLang="zh-CN" b="0" dirty="0" smtClean="0"/>
              <a:t>NER</a:t>
            </a:r>
            <a:r>
              <a:rPr lang="zh-CN" altLang="en-US" b="0" dirty="0" smtClean="0"/>
              <a:t>）</a:t>
            </a:r>
            <a:endParaRPr lang="zh-CN" altLang="en-US" b="0" dirty="0"/>
          </a:p>
        </p:txBody>
      </p:sp>
      <p:sp>
        <p:nvSpPr>
          <p:cNvPr id="14" name="文本框 13"/>
          <p:cNvSpPr txBox="1"/>
          <p:nvPr/>
        </p:nvSpPr>
        <p:spPr>
          <a:xfrm>
            <a:off x="4898777" y="2028413"/>
            <a:ext cx="152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特征选择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3148" y="1138494"/>
            <a:ext cx="2596509" cy="423080"/>
            <a:chOff x="223342" y="2277201"/>
            <a:chExt cx="3977183" cy="423080"/>
          </a:xfrm>
        </p:grpSpPr>
        <p:sp>
          <p:nvSpPr>
            <p:cNvPr id="18" name="Freeform 9"/>
            <p:cNvSpPr/>
            <p:nvPr/>
          </p:nvSpPr>
          <p:spPr bwMode="auto">
            <a:xfrm>
              <a:off x="223342" y="2277201"/>
              <a:ext cx="3977183" cy="423080"/>
            </a:xfrm>
            <a:custGeom>
              <a:avLst/>
              <a:gdLst>
                <a:gd name="T0" fmla="*/ 0 w 2547"/>
                <a:gd name="T1" fmla="*/ 0 h 366"/>
                <a:gd name="T2" fmla="*/ 2547 w 2547"/>
                <a:gd name="T3" fmla="*/ 0 h 366"/>
                <a:gd name="T4" fmla="*/ 2400 w 2547"/>
                <a:gd name="T5" fmla="*/ 185 h 366"/>
                <a:gd name="T6" fmla="*/ 2547 w 2547"/>
                <a:gd name="T7" fmla="*/ 366 h 366"/>
                <a:gd name="T8" fmla="*/ 0 w 2547"/>
                <a:gd name="T9" fmla="*/ 366 h 366"/>
                <a:gd name="T10" fmla="*/ 0 w 2547"/>
                <a:gd name="T1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7" h="366">
                  <a:moveTo>
                    <a:pt x="0" y="0"/>
                  </a:moveTo>
                  <a:lnTo>
                    <a:pt x="2547" y="0"/>
                  </a:lnTo>
                  <a:lnTo>
                    <a:pt x="2400" y="185"/>
                  </a:lnTo>
                  <a:lnTo>
                    <a:pt x="2547" y="366"/>
                  </a:lnTo>
                  <a:lnTo>
                    <a:pt x="0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5A00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TextBox 32"/>
            <p:cNvSpPr txBox="1"/>
            <p:nvPr/>
          </p:nvSpPr>
          <p:spPr>
            <a:xfrm>
              <a:off x="305892" y="2277631"/>
              <a:ext cx="2234895" cy="400103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工具使用</a:t>
              </a:r>
              <a:r>
                <a:rPr lang="en-US" altLang="zh-CN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: </a:t>
              </a:r>
              <a:r>
                <a:rPr lang="en-US" altLang="zh-CN" sz="20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CRF++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16890" y="1297305"/>
            <a:ext cx="10984865" cy="5410200"/>
            <a:chOff x="814" y="2043"/>
            <a:chExt cx="17299" cy="8520"/>
          </a:xfrm>
        </p:grpSpPr>
        <p:grpSp>
          <p:nvGrpSpPr>
            <p:cNvPr id="3" name="组合 2"/>
            <p:cNvGrpSpPr/>
            <p:nvPr/>
          </p:nvGrpSpPr>
          <p:grpSpPr>
            <a:xfrm>
              <a:off x="983" y="2043"/>
              <a:ext cx="17130" cy="8520"/>
              <a:chOff x="983" y="2043"/>
              <a:chExt cx="17130" cy="8520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0105" y="2043"/>
                <a:ext cx="8008" cy="8521"/>
                <a:chOff x="6123076" y="1267097"/>
                <a:chExt cx="5084856" cy="5411098"/>
              </a:xfrm>
            </p:grpSpPr>
            <p:sp>
              <p:nvSpPr>
                <p:cNvPr id="8" name="圆角矩形 7"/>
                <p:cNvSpPr/>
                <p:nvPr/>
              </p:nvSpPr>
              <p:spPr bwMode="auto">
                <a:xfrm>
                  <a:off x="6123076" y="1267097"/>
                  <a:ext cx="4700039" cy="5411098"/>
                </a:xfrm>
                <a:prstGeom prst="roundRect">
                  <a:avLst>
                    <a:gd name="adj" fmla="val 432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34" tIns="45717" rIns="91434" bIns="45717" numCol="1" rtlCol="0" anchor="t" anchorCtr="0" compatLnSpc="1"/>
                <a:lstStyle/>
                <a:p>
                  <a:endParaRPr lang="zh-CN" altLang="en-US" smtClean="0">
                    <a:solidFill>
                      <a:srgbClr val="C4261D"/>
                    </a:solidFill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6222274" y="1320038"/>
                  <a:ext cx="4985658" cy="53553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000" dirty="0" smtClean="0">
                      <a:solidFill>
                        <a:srgbClr val="C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字</a:t>
                  </a:r>
                  <a:r>
                    <a:rPr lang="en-US" altLang="zh-CN" sz="2000" dirty="0" smtClean="0">
                      <a:solidFill>
                        <a:srgbClr val="C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	</a:t>
                  </a:r>
                  <a:r>
                    <a:rPr lang="zh-CN" altLang="en-US" sz="2000" dirty="0">
                      <a:solidFill>
                        <a:srgbClr val="C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词</a:t>
                  </a:r>
                  <a:r>
                    <a:rPr lang="zh-CN" altLang="en-US" sz="2000" dirty="0" smtClean="0">
                      <a:solidFill>
                        <a:srgbClr val="C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典</a:t>
                  </a:r>
                  <a:r>
                    <a:rPr lang="en-US" altLang="zh-CN" sz="2000" dirty="0" smtClean="0">
                      <a:solidFill>
                        <a:srgbClr val="C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	</a:t>
                  </a:r>
                  <a:r>
                    <a:rPr lang="zh-CN" altLang="en-US" sz="2000" dirty="0" smtClean="0">
                      <a:solidFill>
                        <a:srgbClr val="C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词林</a:t>
                  </a:r>
                  <a:r>
                    <a:rPr lang="en-US" altLang="zh-CN" dirty="0" smtClean="0">
                      <a:solidFill>
                        <a:srgbClr val="C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		</a:t>
                  </a:r>
                  <a:r>
                    <a:rPr lang="zh-CN" altLang="en-US" sz="2000" dirty="0" smtClean="0">
                      <a:solidFill>
                        <a:srgbClr val="00B0F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标注</a:t>
                  </a:r>
                  <a:endParaRPr lang="en-US" altLang="zh-CN" sz="2000" dirty="0" smtClean="0">
                    <a:solidFill>
                      <a:srgbClr val="00B0F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r>
                    <a:rPr lang="zh-CN" altLang="en-US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可</a:t>
                  </a: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</a:rPr>
                    <a:t>	</a:t>
                  </a:r>
                  <a:r>
                    <a:rPr lang="en-US" altLang="zh-CN" dirty="0">
                      <a:latin typeface="微软雅黑" panose="020B0503020204020204" charset="-122"/>
                      <a:ea typeface="微软雅黑" panose="020B0503020204020204" charset="-122"/>
                    </a:rPr>
                    <a:t>O	B-Ed03A01=	</a:t>
                  </a:r>
                  <a:r>
                    <a:rPr lang="en-US" altLang="zh-CN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O</a:t>
                  </a:r>
                  <a:endParaRPr lang="en-US" altLang="zh-CN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r>
                    <a:rPr lang="zh-CN" altLang="en-US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以</a:t>
                  </a: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</a:rPr>
                    <a:t>	</a:t>
                  </a:r>
                  <a:r>
                    <a:rPr lang="en-US" altLang="zh-CN" dirty="0">
                      <a:latin typeface="微软雅黑" panose="020B0503020204020204" charset="-122"/>
                      <a:ea typeface="微软雅黑" panose="020B0503020204020204" charset="-122"/>
                    </a:rPr>
                    <a:t>O	E-Ed03A01=	</a:t>
                  </a:r>
                  <a:r>
                    <a:rPr lang="en-US" altLang="zh-CN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O</a:t>
                  </a:r>
                  <a:endParaRPr lang="en-US" altLang="zh-CN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r>
                    <a:rPr lang="zh-CN" altLang="en-US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买</a:t>
                  </a: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</a:rPr>
                    <a:t>	</a:t>
                  </a:r>
                  <a:r>
                    <a:rPr lang="en-US" altLang="zh-CN" dirty="0">
                      <a:latin typeface="微软雅黑" panose="020B0503020204020204" charset="-122"/>
                      <a:ea typeface="微软雅黑" panose="020B0503020204020204" charset="-122"/>
                    </a:rPr>
                    <a:t>O	B-He03A01=	</a:t>
                  </a:r>
                  <a:r>
                    <a:rPr lang="en-US" altLang="zh-CN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O</a:t>
                  </a:r>
                  <a:endParaRPr lang="en-US" altLang="zh-CN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r>
                    <a:rPr lang="en-US" altLang="zh-CN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2	O</a:t>
                  </a:r>
                  <a:r>
                    <a:rPr lang="en-US" altLang="zh-CN" dirty="0">
                      <a:latin typeface="微软雅黑" panose="020B0503020204020204" charset="-122"/>
                      <a:ea typeface="微软雅黑" panose="020B0503020204020204" charset="-122"/>
                    </a:rPr>
                    <a:t>	</a:t>
                  </a:r>
                  <a:r>
                    <a:rPr lang="en-US" altLang="zh-CN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None		O</a:t>
                  </a:r>
                  <a:endParaRPr lang="en-US" altLang="zh-CN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r>
                    <a:rPr lang="en-US" altLang="zh-CN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5	O</a:t>
                  </a:r>
                  <a:r>
                    <a:rPr lang="en-US" altLang="zh-CN" dirty="0">
                      <a:latin typeface="微软雅黑" panose="020B0503020204020204" charset="-122"/>
                      <a:ea typeface="微软雅黑" panose="020B0503020204020204" charset="-122"/>
                    </a:rPr>
                    <a:t>	None	</a:t>
                  </a:r>
                  <a:r>
                    <a:rPr lang="en-US" altLang="zh-CN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	O</a:t>
                  </a:r>
                  <a:endParaRPr lang="en-US" altLang="zh-CN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r>
                    <a:rPr lang="zh-CN" altLang="en-US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辆</a:t>
                  </a: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</a:rPr>
                    <a:t>	</a:t>
                  </a:r>
                  <a:r>
                    <a:rPr lang="en-US" altLang="zh-CN" dirty="0">
                      <a:latin typeface="微软雅黑" panose="020B0503020204020204" charset="-122"/>
                      <a:ea typeface="微软雅黑" panose="020B0503020204020204" charset="-122"/>
                    </a:rPr>
                    <a:t>O	B-Dn08A26=	</a:t>
                  </a:r>
                  <a:r>
                    <a:rPr lang="en-US" altLang="zh-CN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O</a:t>
                  </a:r>
                  <a:endParaRPr lang="en-US" altLang="zh-CN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r>
                    <a:rPr lang="zh-CN" altLang="en-US" b="1" dirty="0" smtClean="0">
                      <a:solidFill>
                        <a:srgbClr val="C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兰</a:t>
                  </a: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</a:rPr>
                    <a:t>	</a:t>
                  </a:r>
                  <a:r>
                    <a:rPr lang="en-US" altLang="zh-CN" dirty="0">
                      <a:latin typeface="微软雅黑" panose="020B0503020204020204" charset="-122"/>
                      <a:ea typeface="微软雅黑" panose="020B0503020204020204" charset="-122"/>
                    </a:rPr>
                    <a:t>B-CAR	B-Cb08A23#	</a:t>
                  </a:r>
                  <a:r>
                    <a:rPr lang="en-US" altLang="zh-CN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B-CAR</a:t>
                  </a:r>
                  <a:endParaRPr lang="en-US" altLang="zh-CN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r>
                    <a:rPr lang="zh-CN" altLang="en-US" b="1" dirty="0" smtClean="0">
                      <a:solidFill>
                        <a:srgbClr val="C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博</a:t>
                  </a: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</a:rPr>
                    <a:t>	</a:t>
                  </a:r>
                  <a:r>
                    <a:rPr lang="en-US" altLang="zh-CN" dirty="0">
                      <a:latin typeface="微软雅黑" panose="020B0503020204020204" charset="-122"/>
                      <a:ea typeface="微软雅黑" panose="020B0503020204020204" charset="-122"/>
                    </a:rPr>
                    <a:t>I-CAR	B-Eb01A01=	</a:t>
                  </a:r>
                  <a:r>
                    <a:rPr lang="en-US" altLang="zh-CN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I-CAR</a:t>
                  </a:r>
                  <a:endParaRPr lang="en-US" altLang="zh-CN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r>
                    <a:rPr lang="zh-CN" altLang="en-US" b="1" dirty="0" smtClean="0">
                      <a:solidFill>
                        <a:srgbClr val="C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基</a:t>
                  </a: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</a:rPr>
                    <a:t>	</a:t>
                  </a:r>
                  <a:r>
                    <a:rPr lang="en-US" altLang="zh-CN" dirty="0">
                      <a:latin typeface="微软雅黑" panose="020B0503020204020204" charset="-122"/>
                      <a:ea typeface="微软雅黑" panose="020B0503020204020204" charset="-122"/>
                    </a:rPr>
                    <a:t>I-CAR	B-Di17A01=	</a:t>
                  </a:r>
                  <a:r>
                    <a:rPr lang="en-US" altLang="zh-CN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I-CAR</a:t>
                  </a:r>
                  <a:endParaRPr lang="en-US" altLang="zh-CN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r>
                    <a:rPr lang="zh-CN" altLang="en-US" b="1" dirty="0" smtClean="0">
                      <a:solidFill>
                        <a:srgbClr val="C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尼</a:t>
                  </a: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</a:rPr>
                    <a:t>	</a:t>
                  </a:r>
                  <a:r>
                    <a:rPr lang="en-US" altLang="zh-CN" dirty="0">
                      <a:latin typeface="微软雅黑" panose="020B0503020204020204" charset="-122"/>
                      <a:ea typeface="微软雅黑" panose="020B0503020204020204" charset="-122"/>
                    </a:rPr>
                    <a:t>E-CAR	B-Am01B05=	</a:t>
                  </a:r>
                  <a:r>
                    <a:rPr lang="en-US" altLang="zh-CN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E-CAR</a:t>
                  </a:r>
                  <a:endParaRPr lang="en-US" altLang="zh-CN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r>
                    <a:rPr lang="zh-CN" altLang="en-US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，</a:t>
                  </a:r>
                  <a:r>
                    <a:rPr lang="en-US" altLang="zh-CN" dirty="0">
                      <a:latin typeface="微软雅黑" panose="020B0503020204020204" charset="-122"/>
                      <a:ea typeface="微软雅黑" panose="020B0503020204020204" charset="-122"/>
                    </a:rPr>
                    <a:t>	O	None	</a:t>
                  </a:r>
                  <a:r>
                    <a:rPr lang="en-US" altLang="zh-CN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O</a:t>
                  </a:r>
                  <a:endParaRPr lang="en-US" altLang="zh-CN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r>
                    <a:rPr lang="zh-CN" altLang="en-US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最</a:t>
                  </a: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</a:rPr>
                    <a:t>	</a:t>
                  </a:r>
                  <a:r>
                    <a:rPr lang="en-US" altLang="zh-CN" dirty="0">
                      <a:latin typeface="微软雅黑" panose="020B0503020204020204" charset="-122"/>
                      <a:ea typeface="微软雅黑" panose="020B0503020204020204" charset="-122"/>
                    </a:rPr>
                    <a:t>O	B-Ea02B01=	</a:t>
                  </a:r>
                  <a:r>
                    <a:rPr lang="en-US" altLang="zh-CN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O</a:t>
                  </a:r>
                  <a:endParaRPr lang="en-US" altLang="zh-CN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r>
                    <a:rPr lang="zh-CN" altLang="en-US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低</a:t>
                  </a: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</a:rPr>
                    <a:t>	</a:t>
                  </a:r>
                  <a:r>
                    <a:rPr lang="en-US" altLang="zh-CN" dirty="0">
                      <a:latin typeface="微软雅黑" panose="020B0503020204020204" charset="-122"/>
                      <a:ea typeface="微软雅黑" panose="020B0503020204020204" charset="-122"/>
                    </a:rPr>
                    <a:t>O	E-Ea02B01=	</a:t>
                  </a:r>
                  <a:r>
                    <a:rPr lang="en-US" altLang="zh-CN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O</a:t>
                  </a:r>
                  <a:endParaRPr lang="en-US" altLang="zh-CN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r>
                    <a:rPr lang="en-US" altLang="zh-CN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2	O</a:t>
                  </a:r>
                  <a:r>
                    <a:rPr lang="en-US" altLang="zh-CN" dirty="0">
                      <a:latin typeface="微软雅黑" panose="020B0503020204020204" charset="-122"/>
                      <a:ea typeface="微软雅黑" panose="020B0503020204020204" charset="-122"/>
                    </a:rPr>
                    <a:t>	None	</a:t>
                  </a:r>
                  <a:r>
                    <a:rPr lang="en-US" altLang="zh-CN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	O</a:t>
                  </a:r>
                  <a:endParaRPr lang="en-US" altLang="zh-CN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r>
                    <a:rPr lang="en-US" altLang="zh-CN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0</a:t>
                  </a:r>
                  <a:r>
                    <a:rPr lang="en-US" altLang="zh-CN" dirty="0">
                      <a:latin typeface="微软雅黑" panose="020B0503020204020204" charset="-122"/>
                      <a:ea typeface="微软雅黑" panose="020B0503020204020204" charset="-122"/>
                    </a:rPr>
                    <a:t>	O	None	</a:t>
                  </a:r>
                  <a:r>
                    <a:rPr lang="en-US" altLang="zh-CN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	O</a:t>
                  </a:r>
                  <a:endParaRPr lang="en-US" altLang="zh-CN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r>
                    <a:rPr lang="en-US" altLang="zh-CN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0</a:t>
                  </a:r>
                  <a:r>
                    <a:rPr lang="en-US" altLang="zh-CN" dirty="0">
                      <a:latin typeface="微软雅黑" panose="020B0503020204020204" charset="-122"/>
                      <a:ea typeface="微软雅黑" panose="020B0503020204020204" charset="-122"/>
                    </a:rPr>
                    <a:t>	O	None	</a:t>
                  </a:r>
                  <a:r>
                    <a:rPr lang="en-US" altLang="zh-CN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	O</a:t>
                  </a:r>
                  <a:endParaRPr lang="en-US" altLang="zh-CN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r>
                    <a:rPr lang="zh-CN" altLang="en-US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万</a:t>
                  </a: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</a:rPr>
                    <a:t>	</a:t>
                  </a:r>
                  <a:r>
                    <a:rPr lang="en-US" altLang="zh-CN" dirty="0">
                      <a:latin typeface="微软雅黑" panose="020B0503020204020204" charset="-122"/>
                      <a:ea typeface="微软雅黑" panose="020B0503020204020204" charset="-122"/>
                    </a:rPr>
                    <a:t>O	B-Dn04B06#	</a:t>
                  </a:r>
                  <a:r>
                    <a:rPr lang="en-US" altLang="zh-CN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O</a:t>
                  </a:r>
                  <a:endParaRPr lang="en-US" altLang="zh-CN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r>
                    <a:rPr lang="zh-CN" altLang="en-US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。</a:t>
                  </a: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</a:rPr>
                    <a:t>	</a:t>
                  </a:r>
                  <a:r>
                    <a:rPr lang="en-US" altLang="zh-CN" dirty="0">
                      <a:latin typeface="微软雅黑" panose="020B0503020204020204" charset="-122"/>
                      <a:ea typeface="微软雅黑" panose="020B0503020204020204" charset="-122"/>
                    </a:rPr>
                    <a:t>O	None	</a:t>
                  </a:r>
                  <a:r>
                    <a:rPr lang="en-US" altLang="zh-CN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	O</a:t>
                  </a: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983" y="3236"/>
                <a:ext cx="7486" cy="819"/>
                <a:chOff x="5687922" y="1332919"/>
                <a:chExt cx="4753792" cy="520203"/>
              </a:xfrm>
            </p:grpSpPr>
            <p:sp>
              <p:nvSpPr>
                <p:cNvPr id="11" name="Freeform 21"/>
                <p:cNvSpPr/>
                <p:nvPr/>
              </p:nvSpPr>
              <p:spPr bwMode="auto">
                <a:xfrm>
                  <a:off x="5687922" y="1332919"/>
                  <a:ext cx="4184742" cy="520203"/>
                </a:xfrm>
                <a:custGeom>
                  <a:avLst/>
                  <a:gdLst>
                    <a:gd name="T0" fmla="*/ 36 w 2150"/>
                    <a:gd name="T1" fmla="*/ 0 h 412"/>
                    <a:gd name="T2" fmla="*/ 2113 w 2150"/>
                    <a:gd name="T3" fmla="*/ 0 h 412"/>
                    <a:gd name="T4" fmla="*/ 2150 w 2150"/>
                    <a:gd name="T5" fmla="*/ 36 h 412"/>
                    <a:gd name="T6" fmla="*/ 2150 w 2150"/>
                    <a:gd name="T7" fmla="*/ 375 h 412"/>
                    <a:gd name="T8" fmla="*/ 2113 w 2150"/>
                    <a:gd name="T9" fmla="*/ 412 h 412"/>
                    <a:gd name="T10" fmla="*/ 36 w 2150"/>
                    <a:gd name="T11" fmla="*/ 412 h 412"/>
                    <a:gd name="T12" fmla="*/ 0 w 2150"/>
                    <a:gd name="T13" fmla="*/ 375 h 412"/>
                    <a:gd name="T14" fmla="*/ 0 w 2150"/>
                    <a:gd name="T15" fmla="*/ 36 h 412"/>
                    <a:gd name="T16" fmla="*/ 36 w 2150"/>
                    <a:gd name="T17" fmla="*/ 0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50" h="412">
                      <a:moveTo>
                        <a:pt x="36" y="0"/>
                      </a:moveTo>
                      <a:lnTo>
                        <a:pt x="2113" y="0"/>
                      </a:lnTo>
                      <a:cubicBezTo>
                        <a:pt x="2133" y="0"/>
                        <a:pt x="2150" y="16"/>
                        <a:pt x="2150" y="36"/>
                      </a:cubicBezTo>
                      <a:lnTo>
                        <a:pt x="2150" y="375"/>
                      </a:lnTo>
                      <a:cubicBezTo>
                        <a:pt x="2150" y="395"/>
                        <a:pt x="2133" y="412"/>
                        <a:pt x="2113" y="412"/>
                      </a:cubicBezTo>
                      <a:lnTo>
                        <a:pt x="36" y="412"/>
                      </a:lnTo>
                      <a:cubicBezTo>
                        <a:pt x="16" y="412"/>
                        <a:pt x="0" y="395"/>
                        <a:pt x="0" y="375"/>
                      </a:cubicBezTo>
                      <a:lnTo>
                        <a:pt x="0" y="36"/>
                      </a:lnTo>
                      <a:cubicBezTo>
                        <a:pt x="0" y="16"/>
                        <a:pt x="16" y="0"/>
                        <a:pt x="36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 w="10" cap="flat">
                  <a:noFill/>
                  <a:prstDash val="solid"/>
                  <a:miter lim="800000"/>
                </a:ln>
              </p:spPr>
              <p:txBody>
                <a:bodyPr vert="horz" wrap="square" lIns="91434" tIns="45717" rIns="91434" bIns="45717" numCol="1" anchor="t" anchorCtr="0" compatLnSpc="1"/>
                <a:lstStyle/>
                <a:p>
                  <a:endParaRPr lang="zh-CN" altLang="en-U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5714048" y="1379721"/>
                  <a:ext cx="472766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可以买</a:t>
                  </a:r>
                  <a:r>
                    <a:rPr lang="en-US" altLang="zh-CN" sz="2000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25</a:t>
                  </a:r>
                  <a:r>
                    <a:rPr lang="zh-CN" altLang="en-US" sz="2000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辆</a:t>
                  </a:r>
                  <a:r>
                    <a:rPr lang="zh-CN" altLang="en-US" sz="2000" dirty="0" smtClean="0">
                      <a:solidFill>
                        <a:srgbClr val="C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兰博基尼</a:t>
                  </a: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，</a:t>
                  </a:r>
                  <a:r>
                    <a:rPr lang="zh-CN" altLang="en-US" sz="2000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最低</a:t>
                  </a:r>
                  <a:r>
                    <a:rPr lang="en-US" altLang="zh-CN" sz="2000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200</a:t>
                  </a:r>
                  <a:r>
                    <a:rPr lang="zh-CN" altLang="en-US" sz="2000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万。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cxnSp>
            <p:nvCxnSpPr>
              <p:cNvPr id="27" name="直接箭头连接符 26"/>
              <p:cNvCxnSpPr/>
              <p:nvPr/>
            </p:nvCxnSpPr>
            <p:spPr>
              <a:xfrm>
                <a:off x="7647" y="3962"/>
                <a:ext cx="2413" cy="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矩形 14"/>
            <p:cNvSpPr/>
            <p:nvPr/>
          </p:nvSpPr>
          <p:spPr>
            <a:xfrm>
              <a:off x="814" y="4832"/>
              <a:ext cx="9291" cy="23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kern="100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模型效果</a:t>
              </a:r>
              <a:endParaRPr lang="en-US" altLang="zh-CN" sz="2000" kern="1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latin typeface="微软雅黑" panose="020B0503020204020204" charset="-122"/>
                  <a:ea typeface="微软雅黑" panose="020B0503020204020204" charset="-122"/>
                </a:rPr>
                <a:t>    使用复赛数据（</a:t>
              </a:r>
              <a:r>
                <a:rPr lang="en-US" altLang="zh-CN" sz="2000" dirty="0" smtClean="0">
                  <a:latin typeface="微软雅黑" panose="020B0503020204020204" charset="-122"/>
                  <a:ea typeface="微软雅黑" panose="020B0503020204020204" charset="-122"/>
                </a:rPr>
                <a:t>7000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条</a:t>
              </a:r>
              <a:r>
                <a:rPr lang="zh-CN" altLang="en-US" sz="2000" dirty="0" smtClean="0">
                  <a:latin typeface="微软雅黑" panose="020B0503020204020204" charset="-122"/>
                  <a:ea typeface="微软雅黑" panose="020B0503020204020204" charset="-122"/>
                </a:rPr>
                <a:t>句子），线下</a:t>
              </a:r>
              <a:r>
                <a:rPr lang="en-US" altLang="zh-CN" sz="2000" dirty="0" smtClean="0">
                  <a:latin typeface="微软雅黑" panose="020B0503020204020204" charset="-122"/>
                  <a:ea typeface="微软雅黑" panose="020B0503020204020204" charset="-122"/>
                </a:rPr>
                <a:t>5</a:t>
              </a:r>
              <a:r>
                <a:rPr lang="zh-CN" altLang="en-US" sz="2000" dirty="0" smtClean="0">
                  <a:latin typeface="微软雅黑" panose="020B0503020204020204" charset="-122"/>
                  <a:ea typeface="微软雅黑" panose="020B0503020204020204" charset="-122"/>
                </a:rPr>
                <a:t>倍交叉验证，</a:t>
              </a:r>
              <a:r>
                <a:rPr lang="en-US" altLang="zh-CN" sz="2000" dirty="0" smtClean="0">
                  <a:latin typeface="微软雅黑" panose="020B0503020204020204" charset="-122"/>
                  <a:ea typeface="微软雅黑" panose="020B0503020204020204" charset="-122"/>
                </a:rPr>
                <a:t>F1</a:t>
              </a:r>
              <a:r>
                <a:rPr lang="zh-CN" altLang="en-US" sz="2000" dirty="0" smtClean="0">
                  <a:latin typeface="微软雅黑" panose="020B0503020204020204" charset="-122"/>
                  <a:ea typeface="微软雅黑" panose="020B0503020204020204" charset="-122"/>
                </a:rPr>
                <a:t>值为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94.9</a:t>
              </a:r>
              <a:r>
                <a:rPr lang="zh-CN" altLang="en-US" sz="2000" dirty="0" smtClean="0"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zh-CN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模块</a:t>
            </a:r>
            <a:r>
              <a:rPr lang="en-US" altLang="zh-CN" b="0" dirty="0" smtClean="0"/>
              <a:t>2-</a:t>
            </a:r>
            <a:r>
              <a:rPr lang="zh-CN" altLang="en-US" b="0" dirty="0" smtClean="0"/>
              <a:t>领域</a:t>
            </a:r>
            <a:r>
              <a:rPr lang="zh-CN" altLang="en-US" b="0" dirty="0"/>
              <a:t>情感词</a:t>
            </a:r>
            <a:endParaRPr lang="zh-CN" altLang="en-US" b="0" dirty="0"/>
          </a:p>
        </p:txBody>
      </p:sp>
      <p:grpSp>
        <p:nvGrpSpPr>
          <p:cNvPr id="4" name="组合 3"/>
          <p:cNvGrpSpPr/>
          <p:nvPr/>
        </p:nvGrpSpPr>
        <p:grpSpPr>
          <a:xfrm>
            <a:off x="720090" y="2044251"/>
            <a:ext cx="5123815" cy="3613785"/>
            <a:chOff x="1134" y="2417"/>
            <a:chExt cx="8069" cy="5691"/>
          </a:xfrm>
        </p:grpSpPr>
        <p:sp>
          <p:nvSpPr>
            <p:cNvPr id="37" name="Freeform 14"/>
            <p:cNvSpPr/>
            <p:nvPr/>
          </p:nvSpPr>
          <p:spPr bwMode="auto">
            <a:xfrm>
              <a:off x="2844" y="3752"/>
              <a:ext cx="470" cy="543"/>
            </a:xfrm>
            <a:custGeom>
              <a:avLst/>
              <a:gdLst>
                <a:gd name="T0" fmla="*/ 0 w 336"/>
                <a:gd name="T1" fmla="*/ 194 h 388"/>
                <a:gd name="T2" fmla="*/ 168 w 336"/>
                <a:gd name="T3" fmla="*/ 97 h 388"/>
                <a:gd name="T4" fmla="*/ 336 w 336"/>
                <a:gd name="T5" fmla="*/ 0 h 388"/>
                <a:gd name="T6" fmla="*/ 336 w 336"/>
                <a:gd name="T7" fmla="*/ 194 h 388"/>
                <a:gd name="T8" fmla="*/ 336 w 336"/>
                <a:gd name="T9" fmla="*/ 388 h 388"/>
                <a:gd name="T10" fmla="*/ 168 w 336"/>
                <a:gd name="T11" fmla="*/ 291 h 388"/>
                <a:gd name="T12" fmla="*/ 0 w 336"/>
                <a:gd name="T13" fmla="*/ 19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88">
                  <a:moveTo>
                    <a:pt x="0" y="194"/>
                  </a:moveTo>
                  <a:lnTo>
                    <a:pt x="168" y="97"/>
                  </a:lnTo>
                  <a:lnTo>
                    <a:pt x="336" y="0"/>
                  </a:lnTo>
                  <a:lnTo>
                    <a:pt x="336" y="194"/>
                  </a:lnTo>
                  <a:lnTo>
                    <a:pt x="336" y="388"/>
                  </a:lnTo>
                  <a:lnTo>
                    <a:pt x="168" y="291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Freeform 15"/>
            <p:cNvSpPr/>
            <p:nvPr/>
          </p:nvSpPr>
          <p:spPr bwMode="auto">
            <a:xfrm>
              <a:off x="3174" y="4794"/>
              <a:ext cx="543" cy="470"/>
            </a:xfrm>
            <a:custGeom>
              <a:avLst/>
              <a:gdLst>
                <a:gd name="T0" fmla="*/ 0 w 388"/>
                <a:gd name="T1" fmla="*/ 336 h 336"/>
                <a:gd name="T2" fmla="*/ 97 w 388"/>
                <a:gd name="T3" fmla="*/ 168 h 336"/>
                <a:gd name="T4" fmla="*/ 194 w 388"/>
                <a:gd name="T5" fmla="*/ 0 h 336"/>
                <a:gd name="T6" fmla="*/ 291 w 388"/>
                <a:gd name="T7" fmla="*/ 168 h 336"/>
                <a:gd name="T8" fmla="*/ 388 w 388"/>
                <a:gd name="T9" fmla="*/ 336 h 336"/>
                <a:gd name="T10" fmla="*/ 194 w 388"/>
                <a:gd name="T11" fmla="*/ 336 h 336"/>
                <a:gd name="T12" fmla="*/ 0 w 388"/>
                <a:gd name="T1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8" h="336">
                  <a:moveTo>
                    <a:pt x="0" y="336"/>
                  </a:moveTo>
                  <a:lnTo>
                    <a:pt x="97" y="168"/>
                  </a:lnTo>
                  <a:lnTo>
                    <a:pt x="194" y="0"/>
                  </a:lnTo>
                  <a:lnTo>
                    <a:pt x="291" y="168"/>
                  </a:lnTo>
                  <a:lnTo>
                    <a:pt x="388" y="336"/>
                  </a:lnTo>
                  <a:lnTo>
                    <a:pt x="194" y="336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Freeform 16"/>
            <p:cNvSpPr/>
            <p:nvPr/>
          </p:nvSpPr>
          <p:spPr bwMode="auto">
            <a:xfrm>
              <a:off x="3939" y="5552"/>
              <a:ext cx="470" cy="543"/>
            </a:xfrm>
            <a:custGeom>
              <a:avLst/>
              <a:gdLst>
                <a:gd name="T0" fmla="*/ 0 w 336"/>
                <a:gd name="T1" fmla="*/ 388 h 388"/>
                <a:gd name="T2" fmla="*/ 0 w 336"/>
                <a:gd name="T3" fmla="*/ 194 h 388"/>
                <a:gd name="T4" fmla="*/ 0 w 336"/>
                <a:gd name="T5" fmla="*/ 0 h 388"/>
                <a:gd name="T6" fmla="*/ 168 w 336"/>
                <a:gd name="T7" fmla="*/ 97 h 388"/>
                <a:gd name="T8" fmla="*/ 336 w 336"/>
                <a:gd name="T9" fmla="*/ 194 h 388"/>
                <a:gd name="T10" fmla="*/ 168 w 336"/>
                <a:gd name="T11" fmla="*/ 291 h 388"/>
                <a:gd name="T12" fmla="*/ 0 w 336"/>
                <a:gd name="T13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88">
                  <a:moveTo>
                    <a:pt x="0" y="388"/>
                  </a:moveTo>
                  <a:lnTo>
                    <a:pt x="0" y="194"/>
                  </a:lnTo>
                  <a:lnTo>
                    <a:pt x="0" y="0"/>
                  </a:lnTo>
                  <a:lnTo>
                    <a:pt x="168" y="97"/>
                  </a:lnTo>
                  <a:lnTo>
                    <a:pt x="336" y="194"/>
                  </a:lnTo>
                  <a:lnTo>
                    <a:pt x="168" y="291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Freeform 17"/>
            <p:cNvSpPr/>
            <p:nvPr/>
          </p:nvSpPr>
          <p:spPr bwMode="auto">
            <a:xfrm>
              <a:off x="4882" y="5954"/>
              <a:ext cx="543" cy="470"/>
            </a:xfrm>
            <a:custGeom>
              <a:avLst/>
              <a:gdLst>
                <a:gd name="T0" fmla="*/ 194 w 388"/>
                <a:gd name="T1" fmla="*/ 336 h 336"/>
                <a:gd name="T2" fmla="*/ 97 w 388"/>
                <a:gd name="T3" fmla="*/ 168 h 336"/>
                <a:gd name="T4" fmla="*/ 0 w 388"/>
                <a:gd name="T5" fmla="*/ 0 h 336"/>
                <a:gd name="T6" fmla="*/ 194 w 388"/>
                <a:gd name="T7" fmla="*/ 0 h 336"/>
                <a:gd name="T8" fmla="*/ 388 w 388"/>
                <a:gd name="T9" fmla="*/ 0 h 336"/>
                <a:gd name="T10" fmla="*/ 291 w 388"/>
                <a:gd name="T11" fmla="*/ 168 h 336"/>
                <a:gd name="T12" fmla="*/ 194 w 388"/>
                <a:gd name="T1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8" h="336">
                  <a:moveTo>
                    <a:pt x="194" y="336"/>
                  </a:moveTo>
                  <a:lnTo>
                    <a:pt x="97" y="168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388" y="0"/>
                  </a:lnTo>
                  <a:lnTo>
                    <a:pt x="291" y="168"/>
                  </a:lnTo>
                  <a:lnTo>
                    <a:pt x="194" y="3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Freeform 18"/>
            <p:cNvSpPr/>
            <p:nvPr/>
          </p:nvSpPr>
          <p:spPr bwMode="auto">
            <a:xfrm>
              <a:off x="5944" y="5574"/>
              <a:ext cx="470" cy="543"/>
            </a:xfrm>
            <a:custGeom>
              <a:avLst/>
              <a:gdLst>
                <a:gd name="T0" fmla="*/ 336 w 336"/>
                <a:gd name="T1" fmla="*/ 388 h 388"/>
                <a:gd name="T2" fmla="*/ 168 w 336"/>
                <a:gd name="T3" fmla="*/ 291 h 388"/>
                <a:gd name="T4" fmla="*/ 0 w 336"/>
                <a:gd name="T5" fmla="*/ 194 h 388"/>
                <a:gd name="T6" fmla="*/ 168 w 336"/>
                <a:gd name="T7" fmla="*/ 97 h 388"/>
                <a:gd name="T8" fmla="*/ 336 w 336"/>
                <a:gd name="T9" fmla="*/ 0 h 388"/>
                <a:gd name="T10" fmla="*/ 336 w 336"/>
                <a:gd name="T11" fmla="*/ 194 h 388"/>
                <a:gd name="T12" fmla="*/ 336 w 336"/>
                <a:gd name="T13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88">
                  <a:moveTo>
                    <a:pt x="336" y="388"/>
                  </a:moveTo>
                  <a:lnTo>
                    <a:pt x="168" y="291"/>
                  </a:lnTo>
                  <a:lnTo>
                    <a:pt x="0" y="194"/>
                  </a:lnTo>
                  <a:lnTo>
                    <a:pt x="168" y="97"/>
                  </a:lnTo>
                  <a:lnTo>
                    <a:pt x="336" y="0"/>
                  </a:lnTo>
                  <a:lnTo>
                    <a:pt x="336" y="194"/>
                  </a:lnTo>
                  <a:lnTo>
                    <a:pt x="336" y="3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Freeform 19"/>
            <p:cNvSpPr/>
            <p:nvPr/>
          </p:nvSpPr>
          <p:spPr bwMode="auto">
            <a:xfrm>
              <a:off x="6709" y="4782"/>
              <a:ext cx="543" cy="470"/>
            </a:xfrm>
            <a:custGeom>
              <a:avLst/>
              <a:gdLst>
                <a:gd name="T0" fmla="*/ 388 w 388"/>
                <a:gd name="T1" fmla="*/ 336 h 336"/>
                <a:gd name="T2" fmla="*/ 194 w 388"/>
                <a:gd name="T3" fmla="*/ 336 h 336"/>
                <a:gd name="T4" fmla="*/ 0 w 388"/>
                <a:gd name="T5" fmla="*/ 336 h 336"/>
                <a:gd name="T6" fmla="*/ 97 w 388"/>
                <a:gd name="T7" fmla="*/ 168 h 336"/>
                <a:gd name="T8" fmla="*/ 194 w 388"/>
                <a:gd name="T9" fmla="*/ 0 h 336"/>
                <a:gd name="T10" fmla="*/ 291 w 388"/>
                <a:gd name="T11" fmla="*/ 168 h 336"/>
                <a:gd name="T12" fmla="*/ 388 w 388"/>
                <a:gd name="T1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8" h="336">
                  <a:moveTo>
                    <a:pt x="388" y="336"/>
                  </a:moveTo>
                  <a:lnTo>
                    <a:pt x="194" y="336"/>
                  </a:lnTo>
                  <a:lnTo>
                    <a:pt x="0" y="336"/>
                  </a:lnTo>
                  <a:lnTo>
                    <a:pt x="97" y="168"/>
                  </a:lnTo>
                  <a:lnTo>
                    <a:pt x="194" y="0"/>
                  </a:lnTo>
                  <a:lnTo>
                    <a:pt x="291" y="168"/>
                  </a:lnTo>
                  <a:lnTo>
                    <a:pt x="388" y="3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Freeform 20"/>
            <p:cNvSpPr/>
            <p:nvPr/>
          </p:nvSpPr>
          <p:spPr bwMode="auto">
            <a:xfrm>
              <a:off x="7102" y="3747"/>
              <a:ext cx="470" cy="543"/>
            </a:xfrm>
            <a:custGeom>
              <a:avLst/>
              <a:gdLst>
                <a:gd name="T0" fmla="*/ 336 w 336"/>
                <a:gd name="T1" fmla="*/ 194 h 388"/>
                <a:gd name="T2" fmla="*/ 168 w 336"/>
                <a:gd name="T3" fmla="*/ 291 h 388"/>
                <a:gd name="T4" fmla="*/ 0 w 336"/>
                <a:gd name="T5" fmla="*/ 388 h 388"/>
                <a:gd name="T6" fmla="*/ 0 w 336"/>
                <a:gd name="T7" fmla="*/ 194 h 388"/>
                <a:gd name="T8" fmla="*/ 0 w 336"/>
                <a:gd name="T9" fmla="*/ 0 h 388"/>
                <a:gd name="T10" fmla="*/ 168 w 336"/>
                <a:gd name="T11" fmla="*/ 97 h 388"/>
                <a:gd name="T12" fmla="*/ 336 w 336"/>
                <a:gd name="T13" fmla="*/ 19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88">
                  <a:moveTo>
                    <a:pt x="336" y="194"/>
                  </a:moveTo>
                  <a:lnTo>
                    <a:pt x="168" y="291"/>
                  </a:lnTo>
                  <a:lnTo>
                    <a:pt x="0" y="388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168" y="97"/>
                  </a:lnTo>
                  <a:lnTo>
                    <a:pt x="336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3549" y="2417"/>
              <a:ext cx="3243" cy="3245"/>
              <a:chOff x="1990725" y="836613"/>
              <a:chExt cx="2058988" cy="2060575"/>
            </a:xfrm>
          </p:grpSpPr>
          <p:sp>
            <p:nvSpPr>
              <p:cNvPr id="45" name="Oval 6"/>
              <p:cNvSpPr>
                <a:spLocks noChangeArrowheads="1"/>
              </p:cNvSpPr>
              <p:nvPr/>
            </p:nvSpPr>
            <p:spPr bwMode="auto">
              <a:xfrm>
                <a:off x="1990725" y="836613"/>
                <a:ext cx="2058988" cy="2060575"/>
              </a:xfrm>
              <a:prstGeom prst="ellipse">
                <a:avLst/>
              </a:prstGeom>
              <a:solidFill>
                <a:schemeClr val="tx1"/>
              </a:solidFill>
              <a:ln w="10" cap="flat">
                <a:noFill/>
                <a:prstDash val="solid"/>
                <a:miter lim="800000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62958" y="1625541"/>
                <a:ext cx="1492297" cy="39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普通情感词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7659" y="3342"/>
              <a:ext cx="1545" cy="1543"/>
              <a:chOff x="4600575" y="1423988"/>
              <a:chExt cx="981075" cy="979488"/>
            </a:xfrm>
          </p:grpSpPr>
          <p:sp>
            <p:nvSpPr>
              <p:cNvPr id="48" name="Freeform 7"/>
              <p:cNvSpPr/>
              <p:nvPr/>
            </p:nvSpPr>
            <p:spPr bwMode="auto">
              <a:xfrm>
                <a:off x="4600575" y="1423988"/>
                <a:ext cx="981075" cy="979488"/>
              </a:xfrm>
              <a:custGeom>
                <a:avLst/>
                <a:gdLst>
                  <a:gd name="T0" fmla="*/ 429 w 1106"/>
                  <a:gd name="T1" fmla="*/ 68 h 1105"/>
                  <a:gd name="T2" fmla="*/ 1038 w 1106"/>
                  <a:gd name="T3" fmla="*/ 429 h 1105"/>
                  <a:gd name="T4" fmla="*/ 677 w 1106"/>
                  <a:gd name="T5" fmla="*/ 1037 h 1105"/>
                  <a:gd name="T6" fmla="*/ 69 w 1106"/>
                  <a:gd name="T7" fmla="*/ 677 h 1105"/>
                  <a:gd name="T8" fmla="*/ 429 w 1106"/>
                  <a:gd name="T9" fmla="*/ 68 h 1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6" h="1105">
                    <a:moveTo>
                      <a:pt x="429" y="68"/>
                    </a:moveTo>
                    <a:cubicBezTo>
                      <a:pt x="697" y="0"/>
                      <a:pt x="969" y="161"/>
                      <a:pt x="1038" y="429"/>
                    </a:cubicBezTo>
                    <a:cubicBezTo>
                      <a:pt x="1106" y="696"/>
                      <a:pt x="945" y="968"/>
                      <a:pt x="677" y="1037"/>
                    </a:cubicBezTo>
                    <a:cubicBezTo>
                      <a:pt x="410" y="1105"/>
                      <a:pt x="137" y="944"/>
                      <a:pt x="69" y="677"/>
                    </a:cubicBezTo>
                    <a:cubicBezTo>
                      <a:pt x="0" y="409"/>
                      <a:pt x="162" y="137"/>
                      <a:pt x="429" y="6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680227" y="1570552"/>
                <a:ext cx="773140" cy="640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旁门左道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7199" y="4962"/>
              <a:ext cx="1555" cy="1555"/>
              <a:chOff x="4308475" y="2452688"/>
              <a:chExt cx="987425" cy="987425"/>
            </a:xfrm>
          </p:grpSpPr>
          <p:sp>
            <p:nvSpPr>
              <p:cNvPr id="51" name="Freeform 8"/>
              <p:cNvSpPr/>
              <p:nvPr/>
            </p:nvSpPr>
            <p:spPr bwMode="auto">
              <a:xfrm>
                <a:off x="4308475" y="2452688"/>
                <a:ext cx="987425" cy="987425"/>
              </a:xfrm>
              <a:custGeom>
                <a:avLst/>
                <a:gdLst>
                  <a:gd name="T0" fmla="*/ 691 w 1112"/>
                  <a:gd name="T1" fmla="*/ 75 h 1112"/>
                  <a:gd name="T2" fmla="*/ 1037 w 1112"/>
                  <a:gd name="T3" fmla="*/ 691 h 1112"/>
                  <a:gd name="T4" fmla="*/ 421 w 1112"/>
                  <a:gd name="T5" fmla="*/ 1038 h 1112"/>
                  <a:gd name="T6" fmla="*/ 74 w 1112"/>
                  <a:gd name="T7" fmla="*/ 421 h 1112"/>
                  <a:gd name="T8" fmla="*/ 691 w 1112"/>
                  <a:gd name="T9" fmla="*/ 75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2" h="1112">
                    <a:moveTo>
                      <a:pt x="691" y="75"/>
                    </a:moveTo>
                    <a:cubicBezTo>
                      <a:pt x="956" y="149"/>
                      <a:pt x="1112" y="425"/>
                      <a:pt x="1037" y="691"/>
                    </a:cubicBezTo>
                    <a:cubicBezTo>
                      <a:pt x="963" y="957"/>
                      <a:pt x="687" y="1112"/>
                      <a:pt x="421" y="1038"/>
                    </a:cubicBezTo>
                    <a:cubicBezTo>
                      <a:pt x="155" y="963"/>
                      <a:pt x="0" y="687"/>
                      <a:pt x="74" y="421"/>
                    </a:cubicBezTo>
                    <a:cubicBezTo>
                      <a:pt x="149" y="156"/>
                      <a:pt x="425" y="0"/>
                      <a:pt x="691" y="7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31325" y="2721856"/>
                <a:ext cx="941695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猜忌</a:t>
                </a:r>
                <a:endParaRPr lang="zh-CN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5999" y="6149"/>
              <a:ext cx="1538" cy="1540"/>
              <a:chOff x="3546475" y="3206751"/>
              <a:chExt cx="976502" cy="977900"/>
            </a:xfrm>
          </p:grpSpPr>
          <p:sp>
            <p:nvSpPr>
              <p:cNvPr id="54" name="Freeform 9"/>
              <p:cNvSpPr/>
              <p:nvPr/>
            </p:nvSpPr>
            <p:spPr bwMode="auto">
              <a:xfrm>
                <a:off x="3546475" y="3206751"/>
                <a:ext cx="976313" cy="977900"/>
              </a:xfrm>
              <a:custGeom>
                <a:avLst/>
                <a:gdLst>
                  <a:gd name="T0" fmla="*/ 908 w 1101"/>
                  <a:gd name="T1" fmla="*/ 201 h 1101"/>
                  <a:gd name="T2" fmla="*/ 900 w 1101"/>
                  <a:gd name="T3" fmla="*/ 908 h 1101"/>
                  <a:gd name="T4" fmla="*/ 193 w 1101"/>
                  <a:gd name="T5" fmla="*/ 900 h 1101"/>
                  <a:gd name="T6" fmla="*/ 201 w 1101"/>
                  <a:gd name="T7" fmla="*/ 193 h 1101"/>
                  <a:gd name="T8" fmla="*/ 908 w 1101"/>
                  <a:gd name="T9" fmla="*/ 20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8" y="201"/>
                    </a:moveTo>
                    <a:cubicBezTo>
                      <a:pt x="1101" y="398"/>
                      <a:pt x="1097" y="715"/>
                      <a:pt x="900" y="908"/>
                    </a:cubicBezTo>
                    <a:cubicBezTo>
                      <a:pt x="703" y="1101"/>
                      <a:pt x="386" y="1098"/>
                      <a:pt x="193" y="900"/>
                    </a:cubicBezTo>
                    <a:cubicBezTo>
                      <a:pt x="0" y="703"/>
                      <a:pt x="3" y="386"/>
                      <a:pt x="201" y="193"/>
                    </a:cubicBezTo>
                    <a:cubicBezTo>
                      <a:pt x="398" y="0"/>
                      <a:pt x="715" y="4"/>
                      <a:pt x="908" y="20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612008" y="3512568"/>
                <a:ext cx="910969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娇惯</a:t>
                </a:r>
                <a:endParaRPr lang="zh-CN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359" y="6564"/>
              <a:ext cx="1545" cy="1545"/>
              <a:chOff x="2505075" y="3470276"/>
              <a:chExt cx="981075" cy="981075"/>
            </a:xfrm>
          </p:grpSpPr>
          <p:sp>
            <p:nvSpPr>
              <p:cNvPr id="59" name="Freeform 10"/>
              <p:cNvSpPr/>
              <p:nvPr/>
            </p:nvSpPr>
            <p:spPr bwMode="auto">
              <a:xfrm>
                <a:off x="2505075" y="3470276"/>
                <a:ext cx="981075" cy="981075"/>
              </a:xfrm>
              <a:custGeom>
                <a:avLst/>
                <a:gdLst>
                  <a:gd name="T0" fmla="*/ 1037 w 1105"/>
                  <a:gd name="T1" fmla="*/ 429 h 1106"/>
                  <a:gd name="T2" fmla="*/ 676 w 1105"/>
                  <a:gd name="T3" fmla="*/ 1037 h 1106"/>
                  <a:gd name="T4" fmla="*/ 68 w 1105"/>
                  <a:gd name="T5" fmla="*/ 677 h 1106"/>
                  <a:gd name="T6" fmla="*/ 428 w 1105"/>
                  <a:gd name="T7" fmla="*/ 68 h 1106"/>
                  <a:gd name="T8" fmla="*/ 1037 w 1105"/>
                  <a:gd name="T9" fmla="*/ 429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5" h="1106">
                    <a:moveTo>
                      <a:pt x="1037" y="429"/>
                    </a:moveTo>
                    <a:cubicBezTo>
                      <a:pt x="1105" y="696"/>
                      <a:pt x="944" y="969"/>
                      <a:pt x="676" y="1037"/>
                    </a:cubicBezTo>
                    <a:cubicBezTo>
                      <a:pt x="409" y="1106"/>
                      <a:pt x="137" y="944"/>
                      <a:pt x="68" y="677"/>
                    </a:cubicBezTo>
                    <a:cubicBezTo>
                      <a:pt x="0" y="409"/>
                      <a:pt x="161" y="137"/>
                      <a:pt x="428" y="68"/>
                    </a:cubicBezTo>
                    <a:cubicBezTo>
                      <a:pt x="696" y="0"/>
                      <a:pt x="968" y="161"/>
                      <a:pt x="1037" y="429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565740" y="3775916"/>
                <a:ext cx="886844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硬朗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2729" y="6104"/>
              <a:ext cx="1555" cy="1553"/>
              <a:chOff x="1470025" y="3178176"/>
              <a:chExt cx="987425" cy="985838"/>
            </a:xfrm>
          </p:grpSpPr>
          <p:sp>
            <p:nvSpPr>
              <p:cNvPr id="62" name="Freeform 11"/>
              <p:cNvSpPr/>
              <p:nvPr/>
            </p:nvSpPr>
            <p:spPr bwMode="auto">
              <a:xfrm>
                <a:off x="1470025" y="3178176"/>
                <a:ext cx="987425" cy="985838"/>
              </a:xfrm>
              <a:custGeom>
                <a:avLst/>
                <a:gdLst>
                  <a:gd name="T0" fmla="*/ 1037 w 1112"/>
                  <a:gd name="T1" fmla="*/ 691 h 1112"/>
                  <a:gd name="T2" fmla="*/ 421 w 1112"/>
                  <a:gd name="T3" fmla="*/ 1038 h 1112"/>
                  <a:gd name="T4" fmla="*/ 74 w 1112"/>
                  <a:gd name="T5" fmla="*/ 422 h 1112"/>
                  <a:gd name="T6" fmla="*/ 691 w 1112"/>
                  <a:gd name="T7" fmla="*/ 75 h 1112"/>
                  <a:gd name="T8" fmla="*/ 1037 w 1112"/>
                  <a:gd name="T9" fmla="*/ 691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2" h="1112">
                    <a:moveTo>
                      <a:pt x="1037" y="691"/>
                    </a:moveTo>
                    <a:cubicBezTo>
                      <a:pt x="963" y="957"/>
                      <a:pt x="687" y="1112"/>
                      <a:pt x="421" y="1038"/>
                    </a:cubicBezTo>
                    <a:cubicBezTo>
                      <a:pt x="155" y="964"/>
                      <a:pt x="0" y="688"/>
                      <a:pt x="74" y="422"/>
                    </a:cubicBezTo>
                    <a:cubicBezTo>
                      <a:pt x="149" y="156"/>
                      <a:pt x="425" y="0"/>
                      <a:pt x="691" y="75"/>
                    </a:cubicBezTo>
                    <a:cubicBezTo>
                      <a:pt x="956" y="149"/>
                      <a:pt x="1112" y="425"/>
                      <a:pt x="1037" y="69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593182" y="3470242"/>
                <a:ext cx="741110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优美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1557" y="4904"/>
              <a:ext cx="1540" cy="1540"/>
              <a:chOff x="725488" y="2416176"/>
              <a:chExt cx="977900" cy="977900"/>
            </a:xfrm>
          </p:grpSpPr>
          <p:sp>
            <p:nvSpPr>
              <p:cNvPr id="65" name="Freeform 12"/>
              <p:cNvSpPr/>
              <p:nvPr/>
            </p:nvSpPr>
            <p:spPr bwMode="auto">
              <a:xfrm>
                <a:off x="725488" y="2416176"/>
                <a:ext cx="977900" cy="977900"/>
              </a:xfrm>
              <a:custGeom>
                <a:avLst/>
                <a:gdLst>
                  <a:gd name="T0" fmla="*/ 900 w 1101"/>
                  <a:gd name="T1" fmla="*/ 908 h 1102"/>
                  <a:gd name="T2" fmla="*/ 193 w 1101"/>
                  <a:gd name="T3" fmla="*/ 901 h 1102"/>
                  <a:gd name="T4" fmla="*/ 201 w 1101"/>
                  <a:gd name="T5" fmla="*/ 193 h 1102"/>
                  <a:gd name="T6" fmla="*/ 908 w 1101"/>
                  <a:gd name="T7" fmla="*/ 201 h 1102"/>
                  <a:gd name="T8" fmla="*/ 900 w 1101"/>
                  <a:gd name="T9" fmla="*/ 908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0" y="908"/>
                    </a:moveTo>
                    <a:cubicBezTo>
                      <a:pt x="702" y="1102"/>
                      <a:pt x="386" y="1098"/>
                      <a:pt x="193" y="901"/>
                    </a:cubicBezTo>
                    <a:cubicBezTo>
                      <a:pt x="0" y="703"/>
                      <a:pt x="3" y="387"/>
                      <a:pt x="201" y="193"/>
                    </a:cubicBezTo>
                    <a:cubicBezTo>
                      <a:pt x="398" y="0"/>
                      <a:pt x="715" y="4"/>
                      <a:pt x="908" y="201"/>
                    </a:cubicBezTo>
                    <a:cubicBezTo>
                      <a:pt x="1101" y="399"/>
                      <a:pt x="1097" y="715"/>
                      <a:pt x="900" y="908"/>
                    </a:cubicBezTo>
                    <a:close/>
                  </a:path>
                </a:pathLst>
              </a:custGeom>
              <a:solidFill>
                <a:srgbClr val="CC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28181" y="2623235"/>
                <a:ext cx="772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堂堂正正</a:t>
                </a:r>
                <a:endPara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34" y="3264"/>
              <a:ext cx="1547" cy="1545"/>
              <a:chOff x="457200" y="1374776"/>
              <a:chExt cx="982663" cy="981075"/>
            </a:xfrm>
            <a:solidFill>
              <a:srgbClr val="FFC000"/>
            </a:solidFill>
          </p:grpSpPr>
          <p:sp>
            <p:nvSpPr>
              <p:cNvPr id="68" name="Freeform 13"/>
              <p:cNvSpPr/>
              <p:nvPr/>
            </p:nvSpPr>
            <p:spPr bwMode="auto">
              <a:xfrm>
                <a:off x="457200" y="1374776"/>
                <a:ext cx="982663" cy="981075"/>
              </a:xfrm>
              <a:custGeom>
                <a:avLst/>
                <a:gdLst>
                  <a:gd name="T0" fmla="*/ 677 w 1106"/>
                  <a:gd name="T1" fmla="*/ 1037 h 1106"/>
                  <a:gd name="T2" fmla="*/ 69 w 1106"/>
                  <a:gd name="T3" fmla="*/ 677 h 1106"/>
                  <a:gd name="T4" fmla="*/ 429 w 1106"/>
                  <a:gd name="T5" fmla="*/ 69 h 1106"/>
                  <a:gd name="T6" fmla="*/ 1037 w 1106"/>
                  <a:gd name="T7" fmla="*/ 429 h 1106"/>
                  <a:gd name="T8" fmla="*/ 677 w 1106"/>
                  <a:gd name="T9" fmla="*/ 1037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6" h="1106">
                    <a:moveTo>
                      <a:pt x="677" y="1037"/>
                    </a:moveTo>
                    <a:cubicBezTo>
                      <a:pt x="410" y="1106"/>
                      <a:pt x="137" y="945"/>
                      <a:pt x="69" y="677"/>
                    </a:cubicBezTo>
                    <a:cubicBezTo>
                      <a:pt x="0" y="410"/>
                      <a:pt x="162" y="137"/>
                      <a:pt x="429" y="69"/>
                    </a:cubicBezTo>
                    <a:cubicBezTo>
                      <a:pt x="697" y="0"/>
                      <a:pt x="969" y="162"/>
                      <a:pt x="1037" y="429"/>
                    </a:cubicBezTo>
                    <a:cubicBezTo>
                      <a:pt x="1106" y="696"/>
                      <a:pt x="945" y="969"/>
                      <a:pt x="677" y="10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74090" y="1670541"/>
                <a:ext cx="748881" cy="36576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漂亮</a:t>
                </a:r>
                <a:endPara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6283960" y="2044886"/>
            <a:ext cx="5123815" cy="3613785"/>
            <a:chOff x="1134" y="2417"/>
            <a:chExt cx="8069" cy="5691"/>
          </a:xfrm>
        </p:grpSpPr>
        <p:sp>
          <p:nvSpPr>
            <p:cNvPr id="6" name="Freeform 14"/>
            <p:cNvSpPr/>
            <p:nvPr/>
          </p:nvSpPr>
          <p:spPr bwMode="auto">
            <a:xfrm>
              <a:off x="2844" y="3752"/>
              <a:ext cx="470" cy="543"/>
            </a:xfrm>
            <a:custGeom>
              <a:avLst/>
              <a:gdLst>
                <a:gd name="T0" fmla="*/ 0 w 336"/>
                <a:gd name="T1" fmla="*/ 194 h 388"/>
                <a:gd name="T2" fmla="*/ 168 w 336"/>
                <a:gd name="T3" fmla="*/ 97 h 388"/>
                <a:gd name="T4" fmla="*/ 336 w 336"/>
                <a:gd name="T5" fmla="*/ 0 h 388"/>
                <a:gd name="T6" fmla="*/ 336 w 336"/>
                <a:gd name="T7" fmla="*/ 194 h 388"/>
                <a:gd name="T8" fmla="*/ 336 w 336"/>
                <a:gd name="T9" fmla="*/ 388 h 388"/>
                <a:gd name="T10" fmla="*/ 168 w 336"/>
                <a:gd name="T11" fmla="*/ 291 h 388"/>
                <a:gd name="T12" fmla="*/ 0 w 336"/>
                <a:gd name="T13" fmla="*/ 19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88">
                  <a:moveTo>
                    <a:pt x="0" y="194"/>
                  </a:moveTo>
                  <a:lnTo>
                    <a:pt x="168" y="97"/>
                  </a:lnTo>
                  <a:lnTo>
                    <a:pt x="336" y="0"/>
                  </a:lnTo>
                  <a:lnTo>
                    <a:pt x="336" y="194"/>
                  </a:lnTo>
                  <a:lnTo>
                    <a:pt x="336" y="388"/>
                  </a:lnTo>
                  <a:lnTo>
                    <a:pt x="168" y="291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Freeform 15"/>
            <p:cNvSpPr/>
            <p:nvPr/>
          </p:nvSpPr>
          <p:spPr bwMode="auto">
            <a:xfrm>
              <a:off x="3174" y="4794"/>
              <a:ext cx="543" cy="470"/>
            </a:xfrm>
            <a:custGeom>
              <a:avLst/>
              <a:gdLst>
                <a:gd name="T0" fmla="*/ 0 w 388"/>
                <a:gd name="T1" fmla="*/ 336 h 336"/>
                <a:gd name="T2" fmla="*/ 97 w 388"/>
                <a:gd name="T3" fmla="*/ 168 h 336"/>
                <a:gd name="T4" fmla="*/ 194 w 388"/>
                <a:gd name="T5" fmla="*/ 0 h 336"/>
                <a:gd name="T6" fmla="*/ 291 w 388"/>
                <a:gd name="T7" fmla="*/ 168 h 336"/>
                <a:gd name="T8" fmla="*/ 388 w 388"/>
                <a:gd name="T9" fmla="*/ 336 h 336"/>
                <a:gd name="T10" fmla="*/ 194 w 388"/>
                <a:gd name="T11" fmla="*/ 336 h 336"/>
                <a:gd name="T12" fmla="*/ 0 w 388"/>
                <a:gd name="T1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8" h="336">
                  <a:moveTo>
                    <a:pt x="0" y="336"/>
                  </a:moveTo>
                  <a:lnTo>
                    <a:pt x="97" y="168"/>
                  </a:lnTo>
                  <a:lnTo>
                    <a:pt x="194" y="0"/>
                  </a:lnTo>
                  <a:lnTo>
                    <a:pt x="291" y="168"/>
                  </a:lnTo>
                  <a:lnTo>
                    <a:pt x="388" y="336"/>
                  </a:lnTo>
                  <a:lnTo>
                    <a:pt x="194" y="336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16"/>
            <p:cNvSpPr/>
            <p:nvPr/>
          </p:nvSpPr>
          <p:spPr bwMode="auto">
            <a:xfrm>
              <a:off x="3939" y="5552"/>
              <a:ext cx="470" cy="543"/>
            </a:xfrm>
            <a:custGeom>
              <a:avLst/>
              <a:gdLst>
                <a:gd name="T0" fmla="*/ 0 w 336"/>
                <a:gd name="T1" fmla="*/ 388 h 388"/>
                <a:gd name="T2" fmla="*/ 0 w 336"/>
                <a:gd name="T3" fmla="*/ 194 h 388"/>
                <a:gd name="T4" fmla="*/ 0 w 336"/>
                <a:gd name="T5" fmla="*/ 0 h 388"/>
                <a:gd name="T6" fmla="*/ 168 w 336"/>
                <a:gd name="T7" fmla="*/ 97 h 388"/>
                <a:gd name="T8" fmla="*/ 336 w 336"/>
                <a:gd name="T9" fmla="*/ 194 h 388"/>
                <a:gd name="T10" fmla="*/ 168 w 336"/>
                <a:gd name="T11" fmla="*/ 291 h 388"/>
                <a:gd name="T12" fmla="*/ 0 w 336"/>
                <a:gd name="T13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88">
                  <a:moveTo>
                    <a:pt x="0" y="388"/>
                  </a:moveTo>
                  <a:lnTo>
                    <a:pt x="0" y="194"/>
                  </a:lnTo>
                  <a:lnTo>
                    <a:pt x="0" y="0"/>
                  </a:lnTo>
                  <a:lnTo>
                    <a:pt x="168" y="97"/>
                  </a:lnTo>
                  <a:lnTo>
                    <a:pt x="336" y="194"/>
                  </a:lnTo>
                  <a:lnTo>
                    <a:pt x="168" y="291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4882" y="5954"/>
              <a:ext cx="543" cy="470"/>
            </a:xfrm>
            <a:custGeom>
              <a:avLst/>
              <a:gdLst>
                <a:gd name="T0" fmla="*/ 194 w 388"/>
                <a:gd name="T1" fmla="*/ 336 h 336"/>
                <a:gd name="T2" fmla="*/ 97 w 388"/>
                <a:gd name="T3" fmla="*/ 168 h 336"/>
                <a:gd name="T4" fmla="*/ 0 w 388"/>
                <a:gd name="T5" fmla="*/ 0 h 336"/>
                <a:gd name="T6" fmla="*/ 194 w 388"/>
                <a:gd name="T7" fmla="*/ 0 h 336"/>
                <a:gd name="T8" fmla="*/ 388 w 388"/>
                <a:gd name="T9" fmla="*/ 0 h 336"/>
                <a:gd name="T10" fmla="*/ 291 w 388"/>
                <a:gd name="T11" fmla="*/ 168 h 336"/>
                <a:gd name="T12" fmla="*/ 194 w 388"/>
                <a:gd name="T1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8" h="336">
                  <a:moveTo>
                    <a:pt x="194" y="336"/>
                  </a:moveTo>
                  <a:lnTo>
                    <a:pt x="97" y="168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388" y="0"/>
                  </a:lnTo>
                  <a:lnTo>
                    <a:pt x="291" y="168"/>
                  </a:lnTo>
                  <a:lnTo>
                    <a:pt x="194" y="3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5944" y="5574"/>
              <a:ext cx="470" cy="543"/>
            </a:xfrm>
            <a:custGeom>
              <a:avLst/>
              <a:gdLst>
                <a:gd name="T0" fmla="*/ 336 w 336"/>
                <a:gd name="T1" fmla="*/ 388 h 388"/>
                <a:gd name="T2" fmla="*/ 168 w 336"/>
                <a:gd name="T3" fmla="*/ 291 h 388"/>
                <a:gd name="T4" fmla="*/ 0 w 336"/>
                <a:gd name="T5" fmla="*/ 194 h 388"/>
                <a:gd name="T6" fmla="*/ 168 w 336"/>
                <a:gd name="T7" fmla="*/ 97 h 388"/>
                <a:gd name="T8" fmla="*/ 336 w 336"/>
                <a:gd name="T9" fmla="*/ 0 h 388"/>
                <a:gd name="T10" fmla="*/ 336 w 336"/>
                <a:gd name="T11" fmla="*/ 194 h 388"/>
                <a:gd name="T12" fmla="*/ 336 w 336"/>
                <a:gd name="T13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88">
                  <a:moveTo>
                    <a:pt x="336" y="388"/>
                  </a:moveTo>
                  <a:lnTo>
                    <a:pt x="168" y="291"/>
                  </a:lnTo>
                  <a:lnTo>
                    <a:pt x="0" y="194"/>
                  </a:lnTo>
                  <a:lnTo>
                    <a:pt x="168" y="97"/>
                  </a:lnTo>
                  <a:lnTo>
                    <a:pt x="336" y="0"/>
                  </a:lnTo>
                  <a:lnTo>
                    <a:pt x="336" y="194"/>
                  </a:lnTo>
                  <a:lnTo>
                    <a:pt x="336" y="3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19"/>
            <p:cNvSpPr/>
            <p:nvPr/>
          </p:nvSpPr>
          <p:spPr bwMode="auto">
            <a:xfrm>
              <a:off x="6709" y="4782"/>
              <a:ext cx="543" cy="470"/>
            </a:xfrm>
            <a:custGeom>
              <a:avLst/>
              <a:gdLst>
                <a:gd name="T0" fmla="*/ 388 w 388"/>
                <a:gd name="T1" fmla="*/ 336 h 336"/>
                <a:gd name="T2" fmla="*/ 194 w 388"/>
                <a:gd name="T3" fmla="*/ 336 h 336"/>
                <a:gd name="T4" fmla="*/ 0 w 388"/>
                <a:gd name="T5" fmla="*/ 336 h 336"/>
                <a:gd name="T6" fmla="*/ 97 w 388"/>
                <a:gd name="T7" fmla="*/ 168 h 336"/>
                <a:gd name="T8" fmla="*/ 194 w 388"/>
                <a:gd name="T9" fmla="*/ 0 h 336"/>
                <a:gd name="T10" fmla="*/ 291 w 388"/>
                <a:gd name="T11" fmla="*/ 168 h 336"/>
                <a:gd name="T12" fmla="*/ 388 w 388"/>
                <a:gd name="T1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8" h="336">
                  <a:moveTo>
                    <a:pt x="388" y="336"/>
                  </a:moveTo>
                  <a:lnTo>
                    <a:pt x="194" y="336"/>
                  </a:lnTo>
                  <a:lnTo>
                    <a:pt x="0" y="336"/>
                  </a:lnTo>
                  <a:lnTo>
                    <a:pt x="97" y="168"/>
                  </a:lnTo>
                  <a:lnTo>
                    <a:pt x="194" y="0"/>
                  </a:lnTo>
                  <a:lnTo>
                    <a:pt x="291" y="168"/>
                  </a:lnTo>
                  <a:lnTo>
                    <a:pt x="388" y="3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Freeform 20"/>
            <p:cNvSpPr/>
            <p:nvPr/>
          </p:nvSpPr>
          <p:spPr bwMode="auto">
            <a:xfrm>
              <a:off x="7102" y="3747"/>
              <a:ext cx="470" cy="543"/>
            </a:xfrm>
            <a:custGeom>
              <a:avLst/>
              <a:gdLst>
                <a:gd name="T0" fmla="*/ 336 w 336"/>
                <a:gd name="T1" fmla="*/ 194 h 388"/>
                <a:gd name="T2" fmla="*/ 168 w 336"/>
                <a:gd name="T3" fmla="*/ 291 h 388"/>
                <a:gd name="T4" fmla="*/ 0 w 336"/>
                <a:gd name="T5" fmla="*/ 388 h 388"/>
                <a:gd name="T6" fmla="*/ 0 w 336"/>
                <a:gd name="T7" fmla="*/ 194 h 388"/>
                <a:gd name="T8" fmla="*/ 0 w 336"/>
                <a:gd name="T9" fmla="*/ 0 h 388"/>
                <a:gd name="T10" fmla="*/ 168 w 336"/>
                <a:gd name="T11" fmla="*/ 97 h 388"/>
                <a:gd name="T12" fmla="*/ 336 w 336"/>
                <a:gd name="T13" fmla="*/ 19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88">
                  <a:moveTo>
                    <a:pt x="336" y="194"/>
                  </a:moveTo>
                  <a:lnTo>
                    <a:pt x="168" y="291"/>
                  </a:lnTo>
                  <a:lnTo>
                    <a:pt x="0" y="388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168" y="97"/>
                  </a:lnTo>
                  <a:lnTo>
                    <a:pt x="336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3549" y="2417"/>
              <a:ext cx="3243" cy="3245"/>
              <a:chOff x="1990725" y="836613"/>
              <a:chExt cx="2058988" cy="2060575"/>
            </a:xfrm>
          </p:grpSpPr>
          <p:sp>
            <p:nvSpPr>
              <p:cNvPr id="14" name="Oval 6"/>
              <p:cNvSpPr>
                <a:spLocks noChangeArrowheads="1"/>
              </p:cNvSpPr>
              <p:nvPr/>
            </p:nvSpPr>
            <p:spPr bwMode="auto">
              <a:xfrm>
                <a:off x="1990725" y="836613"/>
                <a:ext cx="2058988" cy="2060575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0" cap="flat">
                <a:noFill/>
                <a:prstDash val="solid"/>
                <a:miter lim="800000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TextBox 45"/>
              <p:cNvSpPr txBox="1"/>
              <p:nvPr/>
            </p:nvSpPr>
            <p:spPr>
              <a:xfrm>
                <a:off x="2262958" y="1625541"/>
                <a:ext cx="1492297" cy="39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领域情感词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7659" y="3342"/>
              <a:ext cx="1545" cy="1543"/>
              <a:chOff x="4600575" y="1423988"/>
              <a:chExt cx="981075" cy="979488"/>
            </a:xfrm>
          </p:grpSpPr>
          <p:sp>
            <p:nvSpPr>
              <p:cNvPr id="17" name="Freeform 7"/>
              <p:cNvSpPr/>
              <p:nvPr/>
            </p:nvSpPr>
            <p:spPr bwMode="auto">
              <a:xfrm>
                <a:off x="4600575" y="1423988"/>
                <a:ext cx="981075" cy="979488"/>
              </a:xfrm>
              <a:custGeom>
                <a:avLst/>
                <a:gdLst>
                  <a:gd name="T0" fmla="*/ 429 w 1106"/>
                  <a:gd name="T1" fmla="*/ 68 h 1105"/>
                  <a:gd name="T2" fmla="*/ 1038 w 1106"/>
                  <a:gd name="T3" fmla="*/ 429 h 1105"/>
                  <a:gd name="T4" fmla="*/ 677 w 1106"/>
                  <a:gd name="T5" fmla="*/ 1037 h 1105"/>
                  <a:gd name="T6" fmla="*/ 69 w 1106"/>
                  <a:gd name="T7" fmla="*/ 677 h 1105"/>
                  <a:gd name="T8" fmla="*/ 429 w 1106"/>
                  <a:gd name="T9" fmla="*/ 68 h 1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6" h="1105">
                    <a:moveTo>
                      <a:pt x="429" y="68"/>
                    </a:moveTo>
                    <a:cubicBezTo>
                      <a:pt x="697" y="0"/>
                      <a:pt x="969" y="161"/>
                      <a:pt x="1038" y="429"/>
                    </a:cubicBezTo>
                    <a:cubicBezTo>
                      <a:pt x="1106" y="696"/>
                      <a:pt x="945" y="968"/>
                      <a:pt x="677" y="1037"/>
                    </a:cubicBezTo>
                    <a:cubicBezTo>
                      <a:pt x="410" y="1105"/>
                      <a:pt x="137" y="944"/>
                      <a:pt x="69" y="677"/>
                    </a:cubicBezTo>
                    <a:cubicBezTo>
                      <a:pt x="0" y="409"/>
                      <a:pt x="162" y="137"/>
                      <a:pt x="429" y="68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8" name="TextBox 48"/>
              <p:cNvSpPr txBox="1"/>
              <p:nvPr/>
            </p:nvSpPr>
            <p:spPr>
              <a:xfrm>
                <a:off x="4704357" y="1729885"/>
                <a:ext cx="773140" cy="3656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下滑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7199" y="4962"/>
              <a:ext cx="1555" cy="1555"/>
              <a:chOff x="4308475" y="2452688"/>
              <a:chExt cx="987425" cy="987425"/>
            </a:xfrm>
          </p:grpSpPr>
          <p:sp>
            <p:nvSpPr>
              <p:cNvPr id="20" name="Freeform 8"/>
              <p:cNvSpPr/>
              <p:nvPr/>
            </p:nvSpPr>
            <p:spPr bwMode="auto">
              <a:xfrm>
                <a:off x="4308475" y="2452688"/>
                <a:ext cx="987425" cy="987425"/>
              </a:xfrm>
              <a:custGeom>
                <a:avLst/>
                <a:gdLst>
                  <a:gd name="T0" fmla="*/ 691 w 1112"/>
                  <a:gd name="T1" fmla="*/ 75 h 1112"/>
                  <a:gd name="T2" fmla="*/ 1037 w 1112"/>
                  <a:gd name="T3" fmla="*/ 691 h 1112"/>
                  <a:gd name="T4" fmla="*/ 421 w 1112"/>
                  <a:gd name="T5" fmla="*/ 1038 h 1112"/>
                  <a:gd name="T6" fmla="*/ 74 w 1112"/>
                  <a:gd name="T7" fmla="*/ 421 h 1112"/>
                  <a:gd name="T8" fmla="*/ 691 w 1112"/>
                  <a:gd name="T9" fmla="*/ 75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2" h="1112">
                    <a:moveTo>
                      <a:pt x="691" y="75"/>
                    </a:moveTo>
                    <a:cubicBezTo>
                      <a:pt x="956" y="149"/>
                      <a:pt x="1112" y="425"/>
                      <a:pt x="1037" y="691"/>
                    </a:cubicBezTo>
                    <a:cubicBezTo>
                      <a:pt x="963" y="957"/>
                      <a:pt x="687" y="1112"/>
                      <a:pt x="421" y="1038"/>
                    </a:cubicBezTo>
                    <a:cubicBezTo>
                      <a:pt x="155" y="963"/>
                      <a:pt x="0" y="687"/>
                      <a:pt x="74" y="421"/>
                    </a:cubicBezTo>
                    <a:cubicBezTo>
                      <a:pt x="149" y="156"/>
                      <a:pt x="425" y="0"/>
                      <a:pt x="691" y="75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" name="TextBox 51"/>
              <p:cNvSpPr txBox="1"/>
              <p:nvPr/>
            </p:nvSpPr>
            <p:spPr>
              <a:xfrm>
                <a:off x="4331325" y="2721856"/>
                <a:ext cx="941695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卡住</a:t>
                </a:r>
                <a:endParaRPr lang="zh-CN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5999" y="6149"/>
              <a:ext cx="1538" cy="1540"/>
              <a:chOff x="3546475" y="3206751"/>
              <a:chExt cx="976502" cy="977900"/>
            </a:xfrm>
          </p:grpSpPr>
          <p:sp>
            <p:nvSpPr>
              <p:cNvPr id="23" name="Freeform 9"/>
              <p:cNvSpPr/>
              <p:nvPr/>
            </p:nvSpPr>
            <p:spPr bwMode="auto">
              <a:xfrm>
                <a:off x="3546475" y="3206751"/>
                <a:ext cx="976313" cy="977900"/>
              </a:xfrm>
              <a:custGeom>
                <a:avLst/>
                <a:gdLst>
                  <a:gd name="T0" fmla="*/ 908 w 1101"/>
                  <a:gd name="T1" fmla="*/ 201 h 1101"/>
                  <a:gd name="T2" fmla="*/ 900 w 1101"/>
                  <a:gd name="T3" fmla="*/ 908 h 1101"/>
                  <a:gd name="T4" fmla="*/ 193 w 1101"/>
                  <a:gd name="T5" fmla="*/ 900 h 1101"/>
                  <a:gd name="T6" fmla="*/ 201 w 1101"/>
                  <a:gd name="T7" fmla="*/ 193 h 1101"/>
                  <a:gd name="T8" fmla="*/ 908 w 1101"/>
                  <a:gd name="T9" fmla="*/ 20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8" y="201"/>
                    </a:moveTo>
                    <a:cubicBezTo>
                      <a:pt x="1101" y="398"/>
                      <a:pt x="1097" y="715"/>
                      <a:pt x="900" y="908"/>
                    </a:cubicBezTo>
                    <a:cubicBezTo>
                      <a:pt x="703" y="1101"/>
                      <a:pt x="386" y="1098"/>
                      <a:pt x="193" y="900"/>
                    </a:cubicBezTo>
                    <a:cubicBezTo>
                      <a:pt x="0" y="703"/>
                      <a:pt x="3" y="386"/>
                      <a:pt x="201" y="193"/>
                    </a:cubicBezTo>
                    <a:cubicBezTo>
                      <a:pt x="398" y="0"/>
                      <a:pt x="715" y="4"/>
                      <a:pt x="908" y="2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" name="TextBox 56"/>
              <p:cNvSpPr txBox="1"/>
              <p:nvPr/>
            </p:nvSpPr>
            <p:spPr>
              <a:xfrm>
                <a:off x="3612008" y="3512568"/>
                <a:ext cx="910969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失灵</a:t>
                </a:r>
                <a:endParaRPr lang="zh-CN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359" y="6564"/>
              <a:ext cx="1545" cy="1545"/>
              <a:chOff x="2505075" y="3470276"/>
              <a:chExt cx="981075" cy="981075"/>
            </a:xfrm>
          </p:grpSpPr>
          <p:sp>
            <p:nvSpPr>
              <p:cNvPr id="26" name="Freeform 10"/>
              <p:cNvSpPr/>
              <p:nvPr/>
            </p:nvSpPr>
            <p:spPr bwMode="auto">
              <a:xfrm>
                <a:off x="2505075" y="3470276"/>
                <a:ext cx="981075" cy="981075"/>
              </a:xfrm>
              <a:custGeom>
                <a:avLst/>
                <a:gdLst>
                  <a:gd name="T0" fmla="*/ 1037 w 1105"/>
                  <a:gd name="T1" fmla="*/ 429 h 1106"/>
                  <a:gd name="T2" fmla="*/ 676 w 1105"/>
                  <a:gd name="T3" fmla="*/ 1037 h 1106"/>
                  <a:gd name="T4" fmla="*/ 68 w 1105"/>
                  <a:gd name="T5" fmla="*/ 677 h 1106"/>
                  <a:gd name="T6" fmla="*/ 428 w 1105"/>
                  <a:gd name="T7" fmla="*/ 68 h 1106"/>
                  <a:gd name="T8" fmla="*/ 1037 w 1105"/>
                  <a:gd name="T9" fmla="*/ 429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5" h="1106">
                    <a:moveTo>
                      <a:pt x="1037" y="429"/>
                    </a:moveTo>
                    <a:cubicBezTo>
                      <a:pt x="1105" y="696"/>
                      <a:pt x="944" y="969"/>
                      <a:pt x="676" y="1037"/>
                    </a:cubicBezTo>
                    <a:cubicBezTo>
                      <a:pt x="409" y="1106"/>
                      <a:pt x="137" y="944"/>
                      <a:pt x="68" y="677"/>
                    </a:cubicBezTo>
                    <a:cubicBezTo>
                      <a:pt x="0" y="409"/>
                      <a:pt x="161" y="137"/>
                      <a:pt x="428" y="68"/>
                    </a:cubicBezTo>
                    <a:cubicBezTo>
                      <a:pt x="696" y="0"/>
                      <a:pt x="968" y="161"/>
                      <a:pt x="1037" y="429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7" name="TextBox 59"/>
              <p:cNvSpPr txBox="1"/>
              <p:nvPr/>
            </p:nvSpPr>
            <p:spPr>
              <a:xfrm>
                <a:off x="2565740" y="3775916"/>
                <a:ext cx="886844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硬朗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2729" y="6104"/>
              <a:ext cx="1555" cy="1553"/>
              <a:chOff x="1470025" y="3178176"/>
              <a:chExt cx="987425" cy="985838"/>
            </a:xfrm>
          </p:grpSpPr>
          <p:sp>
            <p:nvSpPr>
              <p:cNvPr id="29" name="Freeform 11"/>
              <p:cNvSpPr/>
              <p:nvPr/>
            </p:nvSpPr>
            <p:spPr bwMode="auto">
              <a:xfrm>
                <a:off x="1470025" y="3178176"/>
                <a:ext cx="987425" cy="985838"/>
              </a:xfrm>
              <a:custGeom>
                <a:avLst/>
                <a:gdLst>
                  <a:gd name="T0" fmla="*/ 1037 w 1112"/>
                  <a:gd name="T1" fmla="*/ 691 h 1112"/>
                  <a:gd name="T2" fmla="*/ 421 w 1112"/>
                  <a:gd name="T3" fmla="*/ 1038 h 1112"/>
                  <a:gd name="T4" fmla="*/ 74 w 1112"/>
                  <a:gd name="T5" fmla="*/ 422 h 1112"/>
                  <a:gd name="T6" fmla="*/ 691 w 1112"/>
                  <a:gd name="T7" fmla="*/ 75 h 1112"/>
                  <a:gd name="T8" fmla="*/ 1037 w 1112"/>
                  <a:gd name="T9" fmla="*/ 691 h 1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2" h="1112">
                    <a:moveTo>
                      <a:pt x="1037" y="691"/>
                    </a:moveTo>
                    <a:cubicBezTo>
                      <a:pt x="963" y="957"/>
                      <a:pt x="687" y="1112"/>
                      <a:pt x="421" y="1038"/>
                    </a:cubicBezTo>
                    <a:cubicBezTo>
                      <a:pt x="155" y="964"/>
                      <a:pt x="0" y="688"/>
                      <a:pt x="74" y="422"/>
                    </a:cubicBezTo>
                    <a:cubicBezTo>
                      <a:pt x="149" y="156"/>
                      <a:pt x="425" y="0"/>
                      <a:pt x="691" y="75"/>
                    </a:cubicBezTo>
                    <a:cubicBezTo>
                      <a:pt x="956" y="149"/>
                      <a:pt x="1112" y="425"/>
                      <a:pt x="1037" y="691"/>
                    </a:cubicBez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" name="TextBox 62"/>
              <p:cNvSpPr txBox="1"/>
              <p:nvPr/>
            </p:nvSpPr>
            <p:spPr>
              <a:xfrm>
                <a:off x="1593182" y="3470242"/>
                <a:ext cx="741110" cy="36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好看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557" y="4904"/>
              <a:ext cx="1540" cy="1540"/>
              <a:chOff x="725488" y="2416176"/>
              <a:chExt cx="977900" cy="977900"/>
            </a:xfrm>
          </p:grpSpPr>
          <p:sp>
            <p:nvSpPr>
              <p:cNvPr id="32" name="Freeform 12"/>
              <p:cNvSpPr/>
              <p:nvPr/>
            </p:nvSpPr>
            <p:spPr bwMode="auto">
              <a:xfrm>
                <a:off x="725488" y="2416176"/>
                <a:ext cx="977900" cy="977900"/>
              </a:xfrm>
              <a:custGeom>
                <a:avLst/>
                <a:gdLst>
                  <a:gd name="T0" fmla="*/ 900 w 1101"/>
                  <a:gd name="T1" fmla="*/ 908 h 1102"/>
                  <a:gd name="T2" fmla="*/ 193 w 1101"/>
                  <a:gd name="T3" fmla="*/ 901 h 1102"/>
                  <a:gd name="T4" fmla="*/ 201 w 1101"/>
                  <a:gd name="T5" fmla="*/ 193 h 1102"/>
                  <a:gd name="T6" fmla="*/ 908 w 1101"/>
                  <a:gd name="T7" fmla="*/ 201 h 1102"/>
                  <a:gd name="T8" fmla="*/ 900 w 1101"/>
                  <a:gd name="T9" fmla="*/ 908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0" y="908"/>
                    </a:moveTo>
                    <a:cubicBezTo>
                      <a:pt x="702" y="1102"/>
                      <a:pt x="386" y="1098"/>
                      <a:pt x="193" y="901"/>
                    </a:cubicBezTo>
                    <a:cubicBezTo>
                      <a:pt x="0" y="703"/>
                      <a:pt x="3" y="387"/>
                      <a:pt x="201" y="193"/>
                    </a:cubicBezTo>
                    <a:cubicBezTo>
                      <a:pt x="398" y="0"/>
                      <a:pt x="715" y="4"/>
                      <a:pt x="908" y="201"/>
                    </a:cubicBezTo>
                    <a:cubicBezTo>
                      <a:pt x="1101" y="399"/>
                      <a:pt x="1097" y="715"/>
                      <a:pt x="900" y="908"/>
                    </a:cubicBezTo>
                    <a:close/>
                  </a:path>
                </a:pathLst>
              </a:custGeom>
              <a:solidFill>
                <a:srgbClr val="FF5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" name="TextBox 65"/>
              <p:cNvSpPr txBox="1"/>
              <p:nvPr/>
            </p:nvSpPr>
            <p:spPr>
              <a:xfrm>
                <a:off x="828181" y="2721660"/>
                <a:ext cx="772511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上涨</a:t>
                </a:r>
                <a:endPara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134" y="3264"/>
              <a:ext cx="1547" cy="1545"/>
              <a:chOff x="457200" y="1374776"/>
              <a:chExt cx="982663" cy="981075"/>
            </a:xfrm>
            <a:solidFill>
              <a:srgbClr val="FFC000"/>
            </a:solidFill>
          </p:grpSpPr>
          <p:sp>
            <p:nvSpPr>
              <p:cNvPr id="35" name="Freeform 13"/>
              <p:cNvSpPr/>
              <p:nvPr/>
            </p:nvSpPr>
            <p:spPr bwMode="auto">
              <a:xfrm>
                <a:off x="457200" y="1374776"/>
                <a:ext cx="982663" cy="981075"/>
              </a:xfrm>
              <a:custGeom>
                <a:avLst/>
                <a:gdLst>
                  <a:gd name="T0" fmla="*/ 677 w 1106"/>
                  <a:gd name="T1" fmla="*/ 1037 h 1106"/>
                  <a:gd name="T2" fmla="*/ 69 w 1106"/>
                  <a:gd name="T3" fmla="*/ 677 h 1106"/>
                  <a:gd name="T4" fmla="*/ 429 w 1106"/>
                  <a:gd name="T5" fmla="*/ 69 h 1106"/>
                  <a:gd name="T6" fmla="*/ 1037 w 1106"/>
                  <a:gd name="T7" fmla="*/ 429 h 1106"/>
                  <a:gd name="T8" fmla="*/ 677 w 1106"/>
                  <a:gd name="T9" fmla="*/ 1037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6" h="1106">
                    <a:moveTo>
                      <a:pt x="677" y="1037"/>
                    </a:moveTo>
                    <a:cubicBezTo>
                      <a:pt x="410" y="1106"/>
                      <a:pt x="137" y="945"/>
                      <a:pt x="69" y="677"/>
                    </a:cubicBezTo>
                    <a:cubicBezTo>
                      <a:pt x="0" y="410"/>
                      <a:pt x="162" y="137"/>
                      <a:pt x="429" y="69"/>
                    </a:cubicBezTo>
                    <a:cubicBezTo>
                      <a:pt x="697" y="0"/>
                      <a:pt x="969" y="162"/>
                      <a:pt x="1037" y="429"/>
                    </a:cubicBezTo>
                    <a:cubicBezTo>
                      <a:pt x="1106" y="696"/>
                      <a:pt x="945" y="969"/>
                      <a:pt x="677" y="1037"/>
                    </a:cubicBezTo>
                    <a:close/>
                  </a:path>
                </a:pathLst>
              </a:custGeom>
              <a:solidFill>
                <a:srgbClr val="84D7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" name="TextBox 68"/>
              <p:cNvSpPr txBox="1"/>
              <p:nvPr/>
            </p:nvSpPr>
            <p:spPr>
              <a:xfrm>
                <a:off x="574090" y="1670541"/>
                <a:ext cx="748881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划算</a:t>
                </a:r>
                <a:endPara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扩充领域情感词</a:t>
            </a:r>
            <a:endParaRPr lang="zh-CN" altLang="en-US" b="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22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内容占位符 16"/>
              <p:cNvSpPr>
                <a:spLocks noGrp="1"/>
              </p:cNvSpPr>
              <p:nvPr>
                <p:ph idx="1"/>
              </p:nvPr>
            </p:nvSpPr>
            <p:spPr>
              <a:xfrm>
                <a:off x="7414954" y="5402262"/>
                <a:ext cx="2485504" cy="52471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>
                <a:normAutofit fontScale="70000" lnSpcReduction="20000"/>
              </a:bodyPr>
              <a:lstStyle/>
              <a:p>
                <a:pPr marL="0" indent="0" algn="ctr" fontAlgn="auto">
                  <a:buNone/>
                </a:pPr>
                <a14:m>
                  <m:oMath xmlns:m="http://schemas.openxmlformats.org/officeDocument/2006/math">
                    <m:r>
                      <a:rPr lang="en-US" altLang="zh-CN" b="0" i="1" strike="noStrike" noProof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trike="noStrike" noProof="1" smtClean="0"/>
                  <a:t>并入消极情感词集合</a:t>
                </a:r>
                <a:endParaRPr lang="zh-CN" altLang="en-US" strike="noStrike" noProof="1"/>
              </a:p>
            </p:txBody>
          </p:sp>
        </mc:Choice>
        <mc:Fallback>
          <p:sp>
            <p:nvSpPr>
              <p:cNvPr id="17" name="内容占位符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94559" y="5574982"/>
                <a:ext cx="2485504" cy="524713"/>
              </a:xfrm>
              <a:prstGeom prst="round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2" name="组合 21"/>
          <p:cNvGrpSpPr/>
          <p:nvPr/>
        </p:nvGrpSpPr>
        <p:grpSpPr>
          <a:xfrm>
            <a:off x="103148" y="1138494"/>
            <a:ext cx="2886795" cy="423080"/>
            <a:chOff x="223342" y="2277201"/>
            <a:chExt cx="3977183" cy="423080"/>
          </a:xfrm>
        </p:grpSpPr>
        <p:sp>
          <p:nvSpPr>
            <p:cNvPr id="23" name="Freeform 9"/>
            <p:cNvSpPr/>
            <p:nvPr/>
          </p:nvSpPr>
          <p:spPr bwMode="auto">
            <a:xfrm>
              <a:off x="223342" y="2277201"/>
              <a:ext cx="3977183" cy="423080"/>
            </a:xfrm>
            <a:custGeom>
              <a:avLst/>
              <a:gdLst>
                <a:gd name="T0" fmla="*/ 0 w 2547"/>
                <a:gd name="T1" fmla="*/ 0 h 366"/>
                <a:gd name="T2" fmla="*/ 2547 w 2547"/>
                <a:gd name="T3" fmla="*/ 0 h 366"/>
                <a:gd name="T4" fmla="*/ 2400 w 2547"/>
                <a:gd name="T5" fmla="*/ 185 h 366"/>
                <a:gd name="T6" fmla="*/ 2547 w 2547"/>
                <a:gd name="T7" fmla="*/ 366 h 366"/>
                <a:gd name="T8" fmla="*/ 0 w 2547"/>
                <a:gd name="T9" fmla="*/ 366 h 366"/>
                <a:gd name="T10" fmla="*/ 0 w 2547"/>
                <a:gd name="T1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7" h="366">
                  <a:moveTo>
                    <a:pt x="0" y="0"/>
                  </a:moveTo>
                  <a:lnTo>
                    <a:pt x="2547" y="0"/>
                  </a:lnTo>
                  <a:lnTo>
                    <a:pt x="2400" y="185"/>
                  </a:lnTo>
                  <a:lnTo>
                    <a:pt x="2547" y="366"/>
                  </a:lnTo>
                  <a:lnTo>
                    <a:pt x="0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5A00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TextBox 32"/>
            <p:cNvSpPr txBox="1"/>
            <p:nvPr/>
          </p:nvSpPr>
          <p:spPr>
            <a:xfrm>
              <a:off x="305892" y="2277631"/>
              <a:ext cx="3818600" cy="400103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领域情感词构建算法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 rot="0">
            <a:off x="624205" y="1456690"/>
            <a:ext cx="10783570" cy="4757420"/>
            <a:chOff x="983" y="2294"/>
            <a:chExt cx="16982" cy="7492"/>
          </a:xfrm>
        </p:grpSpPr>
        <p:grpSp>
          <p:nvGrpSpPr>
            <p:cNvPr id="25" name="组合 24"/>
            <p:cNvGrpSpPr/>
            <p:nvPr/>
          </p:nvGrpSpPr>
          <p:grpSpPr>
            <a:xfrm>
              <a:off x="983" y="3020"/>
              <a:ext cx="13630" cy="6766"/>
              <a:chOff x="1960" y="2853"/>
              <a:chExt cx="13630" cy="6766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1960" y="2853"/>
                <a:ext cx="13630" cy="6766"/>
                <a:chOff x="1960" y="2853"/>
                <a:chExt cx="13630" cy="6766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1960" y="2853"/>
                  <a:ext cx="13630" cy="6766"/>
                  <a:chOff x="1960" y="2853"/>
                  <a:chExt cx="13630" cy="6766"/>
                </a:xfrm>
              </p:grpSpPr>
              <p:grpSp>
                <p:nvGrpSpPr>
                  <p:cNvPr id="4" name="组合 3"/>
                  <p:cNvGrpSpPr/>
                  <p:nvPr/>
                </p:nvGrpSpPr>
                <p:grpSpPr>
                  <a:xfrm>
                    <a:off x="1960" y="2853"/>
                    <a:ext cx="13631" cy="6767"/>
                    <a:chOff x="1244600" y="1811338"/>
                    <a:chExt cx="8655860" cy="4297362"/>
                  </a:xfrm>
                </p:grpSpPr>
                <p:sp>
                  <p:nvSpPr>
                    <p:cNvPr id="5" name="椭圆 4"/>
                    <p:cNvSpPr/>
                    <p:nvPr/>
                  </p:nvSpPr>
                  <p:spPr>
                    <a:xfrm>
                      <a:off x="1244600" y="2989263"/>
                      <a:ext cx="3011488" cy="185261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fontAlgn="auto"/>
                      <a:endParaRPr lang="zh-CN" altLang="en-US" sz="2800" strike="noStrike" noProof="1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p:txBody>
                </p:sp>
                <p:sp>
                  <p:nvSpPr>
                    <p:cNvPr id="6" name=" 2050"/>
                    <p:cNvSpPr/>
                    <p:nvPr/>
                  </p:nvSpPr>
                  <p:spPr>
                    <a:xfrm flipH="1">
                      <a:off x="4275138" y="1879600"/>
                      <a:ext cx="917575" cy="4229100"/>
                    </a:xfrm>
                    <a:custGeom>
                      <a:avLst/>
                      <a:gdLst>
                        <a:gd name="G0" fmla="val 0"/>
                      </a:gdLst>
                      <a:ahLst/>
                      <a:cxnLst>
                        <a:cxn ang="0">
                          <a:pos x="G0" y="G0"/>
                        </a:cxn>
                        <a:cxn ang="0">
                          <a:pos x="G0" y="G0"/>
                        </a:cxn>
                        <a:cxn ang="0">
                          <a:pos x="0" y="0"/>
                        </a:cxn>
                        <a:cxn ang="0">
                          <a:pos x="G0" y="G0"/>
                        </a:cxn>
                        <a:cxn ang="0">
                          <a:pos x="G0" y="G0"/>
                        </a:cxn>
                        <a:cxn ang="0">
                          <a:pos x="G0" y="G0"/>
                        </a:cxn>
                        <a:cxn ang="0">
                          <a:pos x="G0" y="G0"/>
                        </a:cxn>
                        <a:cxn ang="0">
                          <a:pos x="G0" y="G0"/>
                        </a:cxn>
                        <a:cxn ang="0">
                          <a:pos x="G0" y="G0"/>
                        </a:cxn>
                        <a:cxn ang="0">
                          <a:pos x="G0" y="G0"/>
                        </a:cxn>
                        <a:cxn ang="0">
                          <a:pos x="G0" y="G0"/>
                        </a:cxn>
                        <a:cxn ang="0">
                          <a:pos x="G0" y="G0"/>
                        </a:cxn>
                        <a:cxn ang="0">
                          <a:pos x="G0" y="G0"/>
                        </a:cxn>
                        <a:cxn ang="0">
                          <a:pos x="0" y="G0"/>
                        </a:cxn>
                        <a:cxn ang="0">
                          <a:pos x="G0" y="G0"/>
                        </a:cxn>
                        <a:cxn ang="0">
                          <a:pos x="G0" y="G0"/>
                        </a:cxn>
                        <a:cxn ang="0">
                          <a:pos x="G0" y="G0"/>
                        </a:cxn>
                        <a:cxn ang="0">
                          <a:pos x="G0" y="G0"/>
                        </a:cxn>
                        <a:cxn ang="0">
                          <a:pos x="G0" y="G0"/>
                        </a:cxn>
                        <a:cxn ang="0">
                          <a:pos x="G0" y="G0"/>
                        </a:cxn>
                        <a:cxn ang="0">
                          <a:pos x="G0" y="G0"/>
                        </a:cxn>
                        <a:cxn ang="0">
                          <a:pos x="G0" y="G0"/>
                        </a:cxn>
                      </a:cxnLst>
                      <a:rect l="0" t="0" r="0" b="0"/>
                      <a:pathLst>
                        <a:path w="41" h="281">
                          <a:moveTo>
                            <a:pt x="15" y="41"/>
                          </a:moveTo>
                          <a:cubicBezTo>
                            <a:pt x="15" y="29"/>
                            <a:pt x="13" y="19"/>
                            <a:pt x="11" y="13"/>
                          </a:cubicBezTo>
                          <a:cubicBezTo>
                            <a:pt x="9" y="7"/>
                            <a:pt x="5" y="2"/>
                            <a:pt x="0" y="0"/>
                          </a:cubicBezTo>
                          <a:cubicBezTo>
                            <a:pt x="10" y="0"/>
                            <a:pt x="17" y="3"/>
                            <a:pt x="21" y="9"/>
                          </a:cubicBezTo>
                          <a:cubicBezTo>
                            <a:pt x="25" y="14"/>
                            <a:pt x="27" y="27"/>
                            <a:pt x="27" y="45"/>
                          </a:cubicBezTo>
                          <a:cubicBezTo>
                            <a:pt x="27" y="103"/>
                            <a:pt x="27" y="103"/>
                            <a:pt x="27" y="103"/>
                          </a:cubicBezTo>
                          <a:cubicBezTo>
                            <a:pt x="27" y="114"/>
                            <a:pt x="28" y="122"/>
                            <a:pt x="30" y="128"/>
                          </a:cubicBezTo>
                          <a:cubicBezTo>
                            <a:pt x="32" y="134"/>
                            <a:pt x="35" y="138"/>
                            <a:pt x="41" y="141"/>
                          </a:cubicBezTo>
                          <a:cubicBezTo>
                            <a:pt x="35" y="143"/>
                            <a:pt x="31" y="147"/>
                            <a:pt x="30" y="153"/>
                          </a:cubicBezTo>
                          <a:cubicBezTo>
                            <a:pt x="28" y="158"/>
                            <a:pt x="27" y="167"/>
                            <a:pt x="27" y="179"/>
                          </a:cubicBezTo>
                          <a:cubicBezTo>
                            <a:pt x="27" y="232"/>
                            <a:pt x="27" y="232"/>
                            <a:pt x="27" y="232"/>
                          </a:cubicBezTo>
                          <a:cubicBezTo>
                            <a:pt x="27" y="245"/>
                            <a:pt x="26" y="255"/>
                            <a:pt x="25" y="262"/>
                          </a:cubicBezTo>
                          <a:cubicBezTo>
                            <a:pt x="23" y="269"/>
                            <a:pt x="20" y="274"/>
                            <a:pt x="16" y="277"/>
                          </a:cubicBezTo>
                          <a:cubicBezTo>
                            <a:pt x="12" y="279"/>
                            <a:pt x="7" y="281"/>
                            <a:pt x="0" y="281"/>
                          </a:cubicBezTo>
                          <a:cubicBezTo>
                            <a:pt x="5" y="279"/>
                            <a:pt x="9" y="274"/>
                            <a:pt x="11" y="268"/>
                          </a:cubicBezTo>
                          <a:cubicBezTo>
                            <a:pt x="13" y="261"/>
                            <a:pt x="15" y="252"/>
                            <a:pt x="15" y="240"/>
                          </a:cubicBezTo>
                          <a:cubicBezTo>
                            <a:pt x="15" y="186"/>
                            <a:pt x="15" y="186"/>
                            <a:pt x="15" y="186"/>
                          </a:cubicBezTo>
                          <a:cubicBezTo>
                            <a:pt x="15" y="172"/>
                            <a:pt x="15" y="162"/>
                            <a:pt x="17" y="155"/>
                          </a:cubicBezTo>
                          <a:cubicBezTo>
                            <a:pt x="19" y="148"/>
                            <a:pt x="23" y="144"/>
                            <a:pt x="29" y="141"/>
                          </a:cubicBezTo>
                          <a:cubicBezTo>
                            <a:pt x="23" y="138"/>
                            <a:pt x="19" y="133"/>
                            <a:pt x="17" y="127"/>
                          </a:cubicBezTo>
                          <a:cubicBezTo>
                            <a:pt x="15" y="121"/>
                            <a:pt x="15" y="111"/>
                            <a:pt x="15" y="98"/>
                          </a:cubicBezTo>
                          <a:lnTo>
                            <a:pt x="15" y="41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>
                      <a:noFill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" name="圆角矩形 6"/>
                    <p:cNvSpPr/>
                    <p:nvPr/>
                  </p:nvSpPr>
                  <p:spPr>
                    <a:xfrm>
                      <a:off x="5588000" y="1811338"/>
                      <a:ext cx="3067050" cy="50355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fontAlgn="auto"/>
                      <a:r>
                        <a:rPr lang="zh-CN" altLang="en-US" strike="noStrike" noProof="1"/>
                        <a:t>划分训练集，构造情感种子</a:t>
                      </a:r>
                      <a:endParaRPr lang="zh-CN" altLang="en-US" strike="noStrike" noProof="1"/>
                    </a:p>
                  </p:txBody>
                </p:sp>
                <p:sp>
                  <p:nvSpPr>
                    <p:cNvPr id="8" name="圆角矩形 7"/>
                    <p:cNvSpPr/>
                    <p:nvPr/>
                  </p:nvSpPr>
                  <p:spPr>
                    <a:xfrm>
                      <a:off x="5588000" y="2673668"/>
                      <a:ext cx="3124835" cy="50165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fontAlgn="auto"/>
                      <a:r>
                        <a:rPr lang="zh-CN" altLang="en-US" strike="noStrike" noProof="1" smtClean="0"/>
                        <a:t>加入测试集，扩充情感种子</a:t>
                      </a:r>
                      <a:endParaRPr lang="zh-CN" altLang="en-US" strike="noStrike" noProof="1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9" name="圆角矩形 8"/>
                        <p:cNvSpPr/>
                        <p:nvPr/>
                      </p:nvSpPr>
                      <p:spPr>
                        <a:xfrm>
                          <a:off x="5588000" y="3327400"/>
                          <a:ext cx="4312458" cy="503238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fontAlgn="auto"/>
                          <a:r>
                            <a:rPr lang="en-US" altLang="zh-CN" noProof="1" smtClean="0"/>
                            <a:t>KNN</a:t>
                          </a:r>
                          <a:r>
                            <a:rPr lang="zh-CN" altLang="en-US" noProof="1"/>
                            <a:t>算法计算二维</a:t>
                          </a:r>
                          <a:r>
                            <a:rPr lang="zh-CN" altLang="en-US" noProof="1" smtClean="0"/>
                            <a:t>向量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noProof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noProof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noProof="1" smtClean="0">
                                          <a:latin typeface="Cambria Math" panose="02040503050406030204" pitchFamily="18" charset="0"/>
                                        </a:rPr>
                                        <m:t>𝑘𝑛𝑛</m:t>
                                      </m:r>
                                    </m:e>
                                    <m:sub>
                                      <m:r>
                                        <a:rPr lang="en-US" altLang="zh-CN" b="0" i="1" noProof="1" smtClean="0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sub>
                                  </m:sSub>
                                  <m:r>
                                    <a:rPr lang="en-US" altLang="zh-CN" b="0" i="1" noProof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noProof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noProof="1" smtClean="0">
                                          <a:latin typeface="Cambria Math" panose="02040503050406030204" pitchFamily="18" charset="0"/>
                                        </a:rPr>
                                        <m:t>𝑘𝑛𝑛</m:t>
                                      </m:r>
                                    </m:e>
                                    <m:sub>
                                      <m:r>
                                        <a:rPr lang="en-US" altLang="zh-CN" b="0" i="1" noProof="1" smtClean="0">
                                          <a:latin typeface="Cambria Math" panose="02040503050406030204" pitchFamily="18" charset="0"/>
                                        </a:rPr>
                                        <m:t>𝑛𝑒𝑔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zh-CN" altLang="en-US" strike="noStrike" noProof="1"/>
                        </a:p>
                      </p:txBody>
                    </p:sp>
                  </mc:Choice>
                  <mc:Fallback>
                    <p:sp>
                      <p:nvSpPr>
                        <p:cNvPr id="9" name="圆角矩形 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88000" y="3424555"/>
                          <a:ext cx="4312458" cy="503238"/>
                        </a:xfrm>
                        <a:prstGeom prst="roundRect">
                          <a:avLst/>
                        </a:prstGeom>
                        <a:blipFill rotWithShape="1">
                          <a:blip r:embed="rId2"/>
                          <a:stretch>
                            <a:fillRect b="-476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  <a:endParaRPr lang="zh-CN" altLang="en-US">
                            <a:noFill/>
                          </a:endParaRP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0" name="圆角矩形 9"/>
                        <p:cNvSpPr/>
                        <p:nvPr/>
                      </p:nvSpPr>
                      <p:spPr>
                        <a:xfrm>
                          <a:off x="7414954" y="4739481"/>
                          <a:ext cx="2485506" cy="503238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fontAlgn="auto"/>
                          <a14:m>
                            <m:oMath xmlns:m="http://schemas.openxmlformats.org/officeDocument/2006/math">
                              <m:r>
                                <a:rPr lang="en-US" altLang="zh-CN" b="0" i="1" strike="noStrike" noProof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r>
                            <a:rPr lang="zh-CN" altLang="en-US" strike="noStrike" noProof="1" smtClean="0"/>
                            <a:t>并入积极情感词集合</a:t>
                          </a:r>
                          <a:endParaRPr lang="zh-CN" altLang="en-US" strike="noStrike" noProof="1"/>
                        </a:p>
                      </p:txBody>
                    </p:sp>
                  </mc:Choice>
                  <mc:Fallback>
                    <p:sp>
                      <p:nvSpPr>
                        <p:cNvPr id="10" name="圆角矩形 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414954" y="4739481"/>
                          <a:ext cx="2485506" cy="503238"/>
                        </a:xfrm>
                        <a:prstGeom prst="roundRect">
                          <a:avLst/>
                        </a:prstGeom>
                        <a:blipFill rotWithShape="1">
                          <a:blip r:embed="rId3"/>
                          <a:stretch>
                            <a:fillRect r="-488" b="-235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  <a:endParaRPr lang="zh-CN" altLang="en-US">
                            <a:noFill/>
                          </a:endParaRP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1" name="圆角矩形 10"/>
                        <p:cNvSpPr/>
                        <p:nvPr/>
                      </p:nvSpPr>
                      <p:spPr>
                        <a:xfrm>
                          <a:off x="5588000" y="4076700"/>
                          <a:ext cx="4312458" cy="503238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fontAlgn="auto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noProof="1" smtClean="0">
                                    <a:latin typeface="Cambria Math" panose="02040503050406030204" pitchFamily="18" charset="0"/>
                                  </a:rPr>
                                  <m:t>𝑠𝑐𝑜𝑟𝑒</m:t>
                                </m:r>
                                <m:d>
                                  <m:dPr>
                                    <m:ctrlPr>
                                      <a:rPr lang="en-US" altLang="zh-CN" b="0" i="1" noProof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noProof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altLang="zh-CN" b="0" i="1" noProof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b="0" i="1" noProof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noProof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CN" b="0" i="1" noProof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noProof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𝑘𝑛𝑛</m:t>
                                    </m:r>
                                  </m:e>
                                  <m:sub>
                                    <m:r>
                                      <a:rPr lang="en-US" altLang="zh-CN" b="0" i="1" noProof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</m:t>
                                    </m:r>
                                  </m:sub>
                                </m:sSub>
                                <m:r>
                                  <a:rPr lang="en-US" altLang="zh-CN" b="0" i="1" noProof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b="0" i="1" noProof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b="0" i="1" noProof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CN" b="0" i="1" noProof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noProof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𝑘𝑛𝑛</m:t>
                                    </m:r>
                                  </m:e>
                                  <m:sub>
                                    <m:r>
                                      <a:rPr lang="en-US" altLang="zh-CN" b="0" i="1" noProof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𝑛𝑒𝑔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trike="noStrike" noProof="1"/>
                        </a:p>
                      </p:txBody>
                    </p:sp>
                  </mc:Choice>
                  <mc:Fallback>
                    <p:sp>
                      <p:nvSpPr>
                        <p:cNvPr id="11" name="圆角矩形 1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88000" y="4076700"/>
                          <a:ext cx="4312458" cy="503238"/>
                        </a:xfrm>
                        <a:prstGeom prst="round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  <a:endParaRPr lang="zh-CN" altLang="en-US">
                            <a:noFill/>
                          </a:endParaRP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2" name="圆角矩形 11"/>
                        <p:cNvSpPr/>
                        <p:nvPr/>
                      </p:nvSpPr>
                      <p:spPr>
                        <a:xfrm>
                          <a:off x="5588000" y="5150643"/>
                          <a:ext cx="1743825" cy="503238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fontAlgn="auto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trike="noStrike" noProof="1" smtClean="0">
                                    <a:latin typeface="Cambria Math" panose="02040503050406030204" pitchFamily="18" charset="0"/>
                                  </a:rPr>
                                  <m:t>𝑠𝑐𝑜𝑟𝑒</m:t>
                                </m:r>
                                <m:d>
                                  <m:dPr>
                                    <m:ctrlPr>
                                      <a:rPr lang="en-US" altLang="zh-CN" b="0" i="1" strike="noStrike" noProof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trike="noStrike" noProof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altLang="zh-CN" b="0" i="1" strike="noStrike" noProof="1" smtClean="0">
                                    <a:latin typeface="Cambria Math" panose="02040503050406030204" pitchFamily="18" charset="0"/>
                                  </a:rPr>
                                  <m:t>&gt;0?</m:t>
                                </m:r>
                              </m:oMath>
                            </m:oMathPara>
                          </a14:m>
                          <a:endParaRPr lang="zh-CN" altLang="en-US" strike="noStrike" noProof="1"/>
                        </a:p>
                      </p:txBody>
                    </p:sp>
                  </mc:Choice>
                  <mc:Fallback>
                    <p:sp>
                      <p:nvSpPr>
                        <p:cNvPr id="12" name="圆角矩形 1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88000" y="5150643"/>
                          <a:ext cx="1743825" cy="503238"/>
                        </a:xfrm>
                        <a:prstGeom prst="roundRect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endParaRPr lang="zh-CN" altLang="en-US">
                            <a:noFill/>
                          </a:endParaRPr>
                        </a:p>
                      </p:txBody>
                    </p:sp>
                  </mc:Fallback>
                </mc:AlternateContent>
              </p:grpSp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2232" y="5657"/>
                    <a:ext cx="4189" cy="1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3600" noProof="1">
                        <a:solidFill>
                          <a:schemeClr val="bg1"/>
                        </a:solidFill>
                        <a:latin typeface="华文楷体" panose="02010600040101010101" charset="-122"/>
                        <a:ea typeface="华文楷体" panose="02010600040101010101" charset="-122"/>
                      </a:rPr>
                      <a:t>领域情感</a:t>
                    </a:r>
                    <a:r>
                      <a:rPr lang="zh-CN" altLang="en-US" sz="3600" noProof="1" smtClean="0">
                        <a:solidFill>
                          <a:schemeClr val="bg1"/>
                        </a:solidFill>
                        <a:latin typeface="华文楷体" panose="02010600040101010101" charset="-122"/>
                        <a:ea typeface="华文楷体" panose="02010600040101010101" charset="-122"/>
                      </a:rPr>
                      <a:t>词</a:t>
                    </a:r>
                    <a:endParaRPr lang="zh-CN" altLang="en-US" sz="3600" noProof="1">
                      <a:solidFill>
                        <a:schemeClr val="bg1"/>
                      </a:solidFill>
                      <a:latin typeface="华文楷体" panose="02010600040101010101" charset="-122"/>
                      <a:ea typeface="华文楷体" panose="02010600040101010101" charset="-122"/>
                    </a:endParaRPr>
                  </a:p>
                </p:txBody>
              </p:sp>
            </p:grpSp>
            <p:sp>
              <p:nvSpPr>
                <p:cNvPr id="18" name="圆角右箭头 17"/>
                <p:cNvSpPr/>
                <p:nvPr/>
              </p:nvSpPr>
              <p:spPr>
                <a:xfrm>
                  <a:off x="10173" y="7724"/>
                  <a:ext cx="1504" cy="288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圆角右箭头 18"/>
                <p:cNvSpPr/>
                <p:nvPr/>
              </p:nvSpPr>
              <p:spPr>
                <a:xfrm rot="10800000" flipH="1">
                  <a:off x="10173" y="8954"/>
                  <a:ext cx="1504" cy="275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文本框 19"/>
              <p:cNvSpPr txBox="1"/>
              <p:nvPr/>
            </p:nvSpPr>
            <p:spPr>
              <a:xfrm>
                <a:off x="10649" y="9132"/>
                <a:ext cx="641" cy="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no</a:t>
                </a:r>
                <a:endParaRPr lang="zh-CN" altLang="en-US" sz="1200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0604" y="7368"/>
                <a:ext cx="687" cy="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yes</a:t>
                </a:r>
                <a:endParaRPr lang="zh-CN" altLang="en-US" sz="1200" dirty="0"/>
              </a:p>
            </p:txBody>
          </p:sp>
        </p:grpSp>
        <p:sp>
          <p:nvSpPr>
            <p:cNvPr id="62" name="左大括号 61"/>
            <p:cNvSpPr/>
            <p:nvPr/>
          </p:nvSpPr>
          <p:spPr>
            <a:xfrm>
              <a:off x="12744" y="2424"/>
              <a:ext cx="550" cy="180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0" name="内容占位符 53"/>
            <p:cNvPicPr>
              <a:picLocks noGrp="1"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294" y="2294"/>
              <a:ext cx="4036" cy="1223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51" y="3617"/>
              <a:ext cx="4614" cy="761"/>
            </a:xfrm>
            <a:prstGeom prst="rect">
              <a:avLst/>
            </a:prstGeom>
          </p:spPr>
        </p:pic>
      </p:grpSp>
      <p:sp>
        <p:nvSpPr>
          <p:cNvPr id="26" name="流程图: 文档 25"/>
          <p:cNvSpPr/>
          <p:nvPr/>
        </p:nvSpPr>
        <p:spPr>
          <a:xfrm>
            <a:off x="8542020" y="2804160"/>
            <a:ext cx="1332230" cy="453390"/>
          </a:xfrm>
          <a:prstGeom prst="flowChartDocumen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4" tIns="45717" rIns="91434" bIns="45717" numCol="1" anchor="t" anchorCtr="0" compatLnSpc="1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同义词林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6" idx="1"/>
            <a:endCxn id="8" idx="3"/>
          </p:cNvCxnSpPr>
          <p:nvPr/>
        </p:nvCxnSpPr>
        <p:spPr>
          <a:xfrm flipH="1">
            <a:off x="8092440" y="3030855"/>
            <a:ext cx="44958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大括号 27"/>
          <p:cNvSpPr/>
          <p:nvPr/>
        </p:nvSpPr>
        <p:spPr>
          <a:xfrm>
            <a:off x="10781665" y="1599565"/>
            <a:ext cx="222250" cy="511175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110595" y="1734820"/>
          <a:ext cx="157480" cy="219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8" imgW="127000" imgH="177165" progId="Equation.KSEE3">
                  <p:embed/>
                </p:oleObj>
              </mc:Choice>
              <mc:Fallback>
                <p:oleObj name="" r:id="rId8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10595" y="1734820"/>
                        <a:ext cx="157480" cy="219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模块</a:t>
            </a:r>
            <a:r>
              <a:rPr lang="en-US" altLang="zh-CN" b="0" dirty="0" smtClean="0"/>
              <a:t>3-</a:t>
            </a:r>
            <a:r>
              <a:rPr lang="zh-CN" altLang="en-US" b="0" dirty="0" smtClean="0"/>
              <a:t>基于视角的情感分类</a:t>
            </a:r>
            <a:endParaRPr lang="zh-CN" altLang="en-US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44" y="1691401"/>
            <a:ext cx="6853174" cy="5050487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03148" y="1138494"/>
            <a:ext cx="2596509" cy="423080"/>
            <a:chOff x="223342" y="2277201"/>
            <a:chExt cx="3977183" cy="423080"/>
          </a:xfrm>
        </p:grpSpPr>
        <p:sp>
          <p:nvSpPr>
            <p:cNvPr id="12" name="Freeform 9"/>
            <p:cNvSpPr/>
            <p:nvPr/>
          </p:nvSpPr>
          <p:spPr bwMode="auto">
            <a:xfrm>
              <a:off x="223342" y="2277201"/>
              <a:ext cx="3977183" cy="423080"/>
            </a:xfrm>
            <a:custGeom>
              <a:avLst/>
              <a:gdLst>
                <a:gd name="T0" fmla="*/ 0 w 2547"/>
                <a:gd name="T1" fmla="*/ 0 h 366"/>
                <a:gd name="T2" fmla="*/ 2547 w 2547"/>
                <a:gd name="T3" fmla="*/ 0 h 366"/>
                <a:gd name="T4" fmla="*/ 2400 w 2547"/>
                <a:gd name="T5" fmla="*/ 185 h 366"/>
                <a:gd name="T6" fmla="*/ 2547 w 2547"/>
                <a:gd name="T7" fmla="*/ 366 h 366"/>
                <a:gd name="T8" fmla="*/ 0 w 2547"/>
                <a:gd name="T9" fmla="*/ 366 h 366"/>
                <a:gd name="T10" fmla="*/ 0 w 2547"/>
                <a:gd name="T1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7" h="366">
                  <a:moveTo>
                    <a:pt x="0" y="0"/>
                  </a:moveTo>
                  <a:lnTo>
                    <a:pt x="2547" y="0"/>
                  </a:lnTo>
                  <a:lnTo>
                    <a:pt x="2400" y="185"/>
                  </a:lnTo>
                  <a:lnTo>
                    <a:pt x="2547" y="366"/>
                  </a:lnTo>
                  <a:lnTo>
                    <a:pt x="0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5A00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TextBox 32"/>
            <p:cNvSpPr txBox="1"/>
            <p:nvPr/>
          </p:nvSpPr>
          <p:spPr>
            <a:xfrm>
              <a:off x="305892" y="2277631"/>
              <a:ext cx="3329979" cy="400103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CNNs</a:t>
              </a:r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模型框架图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模块</a:t>
            </a:r>
            <a:r>
              <a:rPr lang="en-US" altLang="zh-CN" b="0" dirty="0" smtClean="0"/>
              <a:t>3-</a:t>
            </a:r>
            <a:r>
              <a:rPr lang="zh-CN" altLang="en-US" b="0" dirty="0" smtClean="0"/>
              <a:t>基于视角的情感分类</a:t>
            </a:r>
            <a:endParaRPr lang="zh-CN" altLang="en-US" b="0" dirty="0"/>
          </a:p>
        </p:txBody>
      </p:sp>
      <p:grpSp>
        <p:nvGrpSpPr>
          <p:cNvPr id="8" name="组合 7"/>
          <p:cNvGrpSpPr/>
          <p:nvPr/>
        </p:nvGrpSpPr>
        <p:grpSpPr>
          <a:xfrm>
            <a:off x="103148" y="1138494"/>
            <a:ext cx="3089995" cy="423080"/>
            <a:chOff x="223342" y="2277201"/>
            <a:chExt cx="3977183" cy="423080"/>
          </a:xfrm>
        </p:grpSpPr>
        <p:sp>
          <p:nvSpPr>
            <p:cNvPr id="9" name="Freeform 9"/>
            <p:cNvSpPr/>
            <p:nvPr/>
          </p:nvSpPr>
          <p:spPr bwMode="auto">
            <a:xfrm>
              <a:off x="223342" y="2277201"/>
              <a:ext cx="3977183" cy="423080"/>
            </a:xfrm>
            <a:custGeom>
              <a:avLst/>
              <a:gdLst>
                <a:gd name="T0" fmla="*/ 0 w 2547"/>
                <a:gd name="T1" fmla="*/ 0 h 366"/>
                <a:gd name="T2" fmla="*/ 2547 w 2547"/>
                <a:gd name="T3" fmla="*/ 0 h 366"/>
                <a:gd name="T4" fmla="*/ 2400 w 2547"/>
                <a:gd name="T5" fmla="*/ 185 h 366"/>
                <a:gd name="T6" fmla="*/ 2547 w 2547"/>
                <a:gd name="T7" fmla="*/ 366 h 366"/>
                <a:gd name="T8" fmla="*/ 0 w 2547"/>
                <a:gd name="T9" fmla="*/ 366 h 366"/>
                <a:gd name="T10" fmla="*/ 0 w 2547"/>
                <a:gd name="T1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7" h="366">
                  <a:moveTo>
                    <a:pt x="0" y="0"/>
                  </a:moveTo>
                  <a:lnTo>
                    <a:pt x="2547" y="0"/>
                  </a:lnTo>
                  <a:lnTo>
                    <a:pt x="2400" y="185"/>
                  </a:lnTo>
                  <a:lnTo>
                    <a:pt x="2547" y="366"/>
                  </a:lnTo>
                  <a:lnTo>
                    <a:pt x="0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5A00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TextBox 32"/>
            <p:cNvSpPr txBox="1"/>
            <p:nvPr/>
          </p:nvSpPr>
          <p:spPr>
            <a:xfrm>
              <a:off x="305892" y="2277631"/>
              <a:ext cx="3742877" cy="400103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输入层</a:t>
              </a:r>
              <a:r>
                <a:rPr lang="en-US" altLang="zh-CN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-Input Layer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54368" y="2335993"/>
            <a:ext cx="117569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10w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的车子预算不多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1" kern="1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朗逸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有点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超预算了，新英朗的外观又不是很喜欢，总觉得有点太</a:t>
            </a:r>
            <a:r>
              <a:rPr lang="zh-CN" altLang="zh-CN" sz="2000" kern="1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小气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了</a:t>
            </a: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| </a:t>
            </a:r>
            <a:r>
              <a:rPr lang="en-US" altLang="zh-CN" sz="2000" kern="1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neu</a:t>
            </a:r>
            <a:endParaRPr lang="zh-CN" altLang="en-US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4369" y="3234759"/>
            <a:ext cx="117569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10w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的车子预算不多，朗逸有点超预算了，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新</a:t>
            </a:r>
            <a:r>
              <a:rPr lang="zh-CN" altLang="zh-CN" sz="2000" b="1" kern="100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英朗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外观又不是很喜欢，总觉得有点太</a:t>
            </a:r>
            <a:r>
              <a:rPr lang="zh-CN" altLang="zh-CN" sz="2000" kern="1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小气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了</a:t>
            </a: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| </a:t>
            </a:r>
            <a:r>
              <a:rPr lang="en-US" altLang="zh-CN" sz="2000" kern="100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neg</a:t>
            </a:r>
            <a:endParaRPr lang="zh-CN" altLang="en-US" sz="20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254368" y="4223630"/>
            <a:ext cx="6758569" cy="707880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altLang="zh-CN" sz="4000" dirty="0" smtClean="0">
                <a:solidFill>
                  <a:srgbClr val="ED5A00"/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zh-CN" altLang="en-US" sz="4000" dirty="0" smtClean="0">
                <a:solidFill>
                  <a:srgbClr val="ED5A00"/>
                </a:solidFill>
                <a:latin typeface="微软雅黑" panose="020B0503020204020204" charset="-122"/>
                <a:ea typeface="微软雅黑" panose="020B0503020204020204" charset="-122"/>
              </a:rPr>
              <a:t>：模型如何区分不同视角？</a:t>
            </a:r>
            <a:endParaRPr lang="zh-CN" altLang="en-US" sz="4000" dirty="0">
              <a:solidFill>
                <a:srgbClr val="ED5A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模块</a:t>
            </a:r>
            <a:r>
              <a:rPr lang="en-US" altLang="zh-CN" b="0" dirty="0" smtClean="0"/>
              <a:t>3-</a:t>
            </a:r>
            <a:r>
              <a:rPr lang="zh-CN" altLang="en-US" b="0" dirty="0" smtClean="0"/>
              <a:t>基于视角的情感分类</a:t>
            </a:r>
            <a:endParaRPr lang="zh-CN" altLang="en-US" b="0" dirty="0"/>
          </a:p>
        </p:txBody>
      </p:sp>
      <p:grpSp>
        <p:nvGrpSpPr>
          <p:cNvPr id="8" name="组合 7"/>
          <p:cNvGrpSpPr/>
          <p:nvPr/>
        </p:nvGrpSpPr>
        <p:grpSpPr>
          <a:xfrm>
            <a:off x="103148" y="1138494"/>
            <a:ext cx="3089995" cy="423080"/>
            <a:chOff x="223342" y="2277201"/>
            <a:chExt cx="3977183" cy="423080"/>
          </a:xfrm>
        </p:grpSpPr>
        <p:sp>
          <p:nvSpPr>
            <p:cNvPr id="9" name="Freeform 9"/>
            <p:cNvSpPr/>
            <p:nvPr/>
          </p:nvSpPr>
          <p:spPr bwMode="auto">
            <a:xfrm>
              <a:off x="223342" y="2277201"/>
              <a:ext cx="3977183" cy="423080"/>
            </a:xfrm>
            <a:custGeom>
              <a:avLst/>
              <a:gdLst>
                <a:gd name="T0" fmla="*/ 0 w 2547"/>
                <a:gd name="T1" fmla="*/ 0 h 366"/>
                <a:gd name="T2" fmla="*/ 2547 w 2547"/>
                <a:gd name="T3" fmla="*/ 0 h 366"/>
                <a:gd name="T4" fmla="*/ 2400 w 2547"/>
                <a:gd name="T5" fmla="*/ 185 h 366"/>
                <a:gd name="T6" fmla="*/ 2547 w 2547"/>
                <a:gd name="T7" fmla="*/ 366 h 366"/>
                <a:gd name="T8" fmla="*/ 0 w 2547"/>
                <a:gd name="T9" fmla="*/ 366 h 366"/>
                <a:gd name="T10" fmla="*/ 0 w 2547"/>
                <a:gd name="T1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7" h="366">
                  <a:moveTo>
                    <a:pt x="0" y="0"/>
                  </a:moveTo>
                  <a:lnTo>
                    <a:pt x="2547" y="0"/>
                  </a:lnTo>
                  <a:lnTo>
                    <a:pt x="2400" y="185"/>
                  </a:lnTo>
                  <a:lnTo>
                    <a:pt x="2547" y="366"/>
                  </a:lnTo>
                  <a:lnTo>
                    <a:pt x="0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5A00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TextBox 32"/>
            <p:cNvSpPr txBox="1"/>
            <p:nvPr/>
          </p:nvSpPr>
          <p:spPr>
            <a:xfrm>
              <a:off x="305892" y="2277631"/>
              <a:ext cx="1791300" cy="400103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位置特征</a:t>
              </a:r>
              <a:r>
                <a:rPr lang="en-US" altLang="zh-CN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A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757044" y="3078672"/>
            <a:ext cx="8707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10w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车子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预算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不多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b="1" kern="1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朗逸</a:t>
            </a:r>
            <a:r>
              <a:rPr lang="en-US" altLang="zh-CN" sz="2000" b="1" kern="1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有点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超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预算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了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…</a:t>
            </a:r>
            <a:endParaRPr lang="zh-CN" altLang="en-US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37255" y="4795825"/>
            <a:ext cx="85571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朗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逸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有点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超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预算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了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新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b="1" kern="100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英朗</a:t>
            </a:r>
            <a:r>
              <a:rPr lang="en-US" altLang="zh-CN" sz="2000" b="1" kern="100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外观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又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不是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…</a:t>
            </a:r>
            <a:endParaRPr lang="zh-CN" altLang="en-US" sz="2000" dirty="0"/>
          </a:p>
        </p:txBody>
      </p:sp>
      <p:sp>
        <p:nvSpPr>
          <p:cNvPr id="7" name="任意多边形 6"/>
          <p:cNvSpPr/>
          <p:nvPr/>
        </p:nvSpPr>
        <p:spPr bwMode="auto">
          <a:xfrm>
            <a:off x="5776685" y="2859279"/>
            <a:ext cx="464458" cy="261291"/>
          </a:xfrm>
          <a:custGeom>
            <a:avLst/>
            <a:gdLst>
              <a:gd name="connsiteX0" fmla="*/ 0 w 464458"/>
              <a:gd name="connsiteY0" fmla="*/ 261291 h 261291"/>
              <a:gd name="connsiteX1" fmla="*/ 203200 w 464458"/>
              <a:gd name="connsiteY1" fmla="*/ 34 h 261291"/>
              <a:gd name="connsiteX2" fmla="*/ 464458 w 464458"/>
              <a:gd name="connsiteY2" fmla="*/ 246777 h 26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458" h="261291">
                <a:moveTo>
                  <a:pt x="0" y="261291"/>
                </a:moveTo>
                <a:cubicBezTo>
                  <a:pt x="62895" y="131872"/>
                  <a:pt x="125790" y="2453"/>
                  <a:pt x="203200" y="34"/>
                </a:cubicBezTo>
                <a:cubicBezTo>
                  <a:pt x="280610" y="-2385"/>
                  <a:pt x="372534" y="122196"/>
                  <a:pt x="464458" y="246777"/>
                </a:cubicBezTo>
              </a:path>
            </a:pathLst>
          </a:custGeom>
          <a:noFill/>
          <a:ln w="10" cap="flat">
            <a:solidFill>
              <a:schemeClr val="tx1"/>
            </a:solidFill>
            <a:prstDash val="solid"/>
            <a:miter lim="800000"/>
            <a:tailEnd type="arrow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 bwMode="auto">
          <a:xfrm>
            <a:off x="5050971" y="2612496"/>
            <a:ext cx="1088572" cy="479047"/>
          </a:xfrm>
          <a:custGeom>
            <a:avLst/>
            <a:gdLst>
              <a:gd name="connsiteX0" fmla="*/ 0 w 1088572"/>
              <a:gd name="connsiteY0" fmla="*/ 450018 h 479047"/>
              <a:gd name="connsiteX1" fmla="*/ 478972 w 1088572"/>
              <a:gd name="connsiteY1" fmla="*/ 75 h 479047"/>
              <a:gd name="connsiteX2" fmla="*/ 1088572 w 1088572"/>
              <a:gd name="connsiteY2" fmla="*/ 479047 h 479047"/>
              <a:gd name="connsiteX3" fmla="*/ 1088572 w 1088572"/>
              <a:gd name="connsiteY3" fmla="*/ 479047 h 47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572" h="479047">
                <a:moveTo>
                  <a:pt x="0" y="450018"/>
                </a:moveTo>
                <a:cubicBezTo>
                  <a:pt x="148771" y="222627"/>
                  <a:pt x="297543" y="-4763"/>
                  <a:pt x="478972" y="75"/>
                </a:cubicBezTo>
                <a:cubicBezTo>
                  <a:pt x="660401" y="4913"/>
                  <a:pt x="1088572" y="479047"/>
                  <a:pt x="1088572" y="479047"/>
                </a:cubicBezTo>
                <a:lnTo>
                  <a:pt x="1088572" y="479047"/>
                </a:lnTo>
              </a:path>
            </a:pathLst>
          </a:custGeom>
          <a:noFill/>
          <a:ln w="10" cap="flat">
            <a:solidFill>
              <a:schemeClr val="tx1"/>
            </a:solidFill>
            <a:prstDash val="solid"/>
            <a:miter lim="800000"/>
            <a:tailEnd type="arrow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4238171" y="2380293"/>
            <a:ext cx="1857829" cy="711250"/>
          </a:xfrm>
          <a:custGeom>
            <a:avLst/>
            <a:gdLst>
              <a:gd name="connsiteX0" fmla="*/ 0 w 1857829"/>
              <a:gd name="connsiteY0" fmla="*/ 682221 h 711250"/>
              <a:gd name="connsiteX1" fmla="*/ 783772 w 1857829"/>
              <a:gd name="connsiteY1" fmla="*/ 50 h 711250"/>
              <a:gd name="connsiteX2" fmla="*/ 1857829 w 1857829"/>
              <a:gd name="connsiteY2" fmla="*/ 711250 h 7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829" h="711250">
                <a:moveTo>
                  <a:pt x="0" y="682221"/>
                </a:moveTo>
                <a:cubicBezTo>
                  <a:pt x="237067" y="338716"/>
                  <a:pt x="474134" y="-4788"/>
                  <a:pt x="783772" y="50"/>
                </a:cubicBezTo>
                <a:cubicBezTo>
                  <a:pt x="1093410" y="4888"/>
                  <a:pt x="1475619" y="358069"/>
                  <a:pt x="1857829" y="711250"/>
                </a:cubicBezTo>
              </a:path>
            </a:pathLst>
          </a:custGeom>
          <a:noFill/>
          <a:ln w="10" cap="flat">
            <a:solidFill>
              <a:schemeClr val="tx1"/>
            </a:solidFill>
            <a:prstDash val="solid"/>
            <a:miter lim="800000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6458857" y="2902809"/>
            <a:ext cx="783772" cy="188734"/>
          </a:xfrm>
          <a:custGeom>
            <a:avLst/>
            <a:gdLst>
              <a:gd name="connsiteX0" fmla="*/ 783772 w 783772"/>
              <a:gd name="connsiteY0" fmla="*/ 174220 h 188734"/>
              <a:gd name="connsiteX1" fmla="*/ 391886 w 783772"/>
              <a:gd name="connsiteY1" fmla="*/ 48 h 188734"/>
              <a:gd name="connsiteX2" fmla="*/ 0 w 783772"/>
              <a:gd name="connsiteY2" fmla="*/ 188734 h 188734"/>
              <a:gd name="connsiteX3" fmla="*/ 0 w 783772"/>
              <a:gd name="connsiteY3" fmla="*/ 188734 h 18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772" h="188734">
                <a:moveTo>
                  <a:pt x="783772" y="174220"/>
                </a:moveTo>
                <a:cubicBezTo>
                  <a:pt x="653143" y="85924"/>
                  <a:pt x="522515" y="-2371"/>
                  <a:pt x="391886" y="48"/>
                </a:cubicBezTo>
                <a:cubicBezTo>
                  <a:pt x="261257" y="2467"/>
                  <a:pt x="0" y="188734"/>
                  <a:pt x="0" y="188734"/>
                </a:cubicBezTo>
                <a:lnTo>
                  <a:pt x="0" y="188734"/>
                </a:lnTo>
              </a:path>
            </a:pathLst>
          </a:custGeom>
          <a:noFill/>
          <a:ln w="10" cap="flat">
            <a:solidFill>
              <a:schemeClr val="tx1"/>
            </a:solidFill>
            <a:prstDash val="solid"/>
            <a:miter lim="800000"/>
            <a:tailEnd type="arrow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 bwMode="auto">
          <a:xfrm>
            <a:off x="3410857" y="2772203"/>
            <a:ext cx="2612572" cy="333854"/>
          </a:xfrm>
          <a:custGeom>
            <a:avLst/>
            <a:gdLst>
              <a:gd name="connsiteX0" fmla="*/ 0 w 2612572"/>
              <a:gd name="connsiteY0" fmla="*/ 333854 h 333854"/>
              <a:gd name="connsiteX1" fmla="*/ 1074057 w 2612572"/>
              <a:gd name="connsiteY1" fmla="*/ 26 h 333854"/>
              <a:gd name="connsiteX2" fmla="*/ 2612572 w 2612572"/>
              <a:gd name="connsiteY2" fmla="*/ 319340 h 33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72" h="333854">
                <a:moveTo>
                  <a:pt x="0" y="333854"/>
                </a:moveTo>
                <a:cubicBezTo>
                  <a:pt x="319314" y="168149"/>
                  <a:pt x="638628" y="2445"/>
                  <a:pt x="1074057" y="26"/>
                </a:cubicBezTo>
                <a:cubicBezTo>
                  <a:pt x="1509486" y="-2393"/>
                  <a:pt x="2061029" y="158473"/>
                  <a:pt x="2612572" y="319340"/>
                </a:cubicBezTo>
              </a:path>
            </a:pathLst>
          </a:custGeom>
          <a:noFill/>
          <a:ln w="10" cap="flat">
            <a:solidFill>
              <a:schemeClr val="tx1"/>
            </a:solidFill>
            <a:prstDash val="solid"/>
            <a:miter lim="800000"/>
            <a:tailEnd type="arrow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6589486" y="2325410"/>
            <a:ext cx="1988457" cy="722590"/>
            <a:chOff x="6589486" y="2325410"/>
            <a:chExt cx="1988457" cy="722590"/>
          </a:xfrm>
        </p:grpSpPr>
        <p:sp>
          <p:nvSpPr>
            <p:cNvPr id="20" name="任意多边形 19"/>
            <p:cNvSpPr/>
            <p:nvPr/>
          </p:nvSpPr>
          <p:spPr bwMode="auto">
            <a:xfrm>
              <a:off x="6589486" y="2510076"/>
              <a:ext cx="1988457" cy="537924"/>
            </a:xfrm>
            <a:custGeom>
              <a:avLst/>
              <a:gdLst>
                <a:gd name="connsiteX0" fmla="*/ 1988457 w 1988457"/>
                <a:gd name="connsiteY0" fmla="*/ 537924 h 537924"/>
                <a:gd name="connsiteX1" fmla="*/ 914400 w 1988457"/>
                <a:gd name="connsiteY1" fmla="*/ 895 h 537924"/>
                <a:gd name="connsiteX2" fmla="*/ 0 w 1988457"/>
                <a:gd name="connsiteY2" fmla="*/ 436324 h 537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8457" h="537924">
                  <a:moveTo>
                    <a:pt x="1988457" y="537924"/>
                  </a:moveTo>
                  <a:cubicBezTo>
                    <a:pt x="1617133" y="277876"/>
                    <a:pt x="1245809" y="17828"/>
                    <a:pt x="914400" y="895"/>
                  </a:cubicBezTo>
                  <a:cubicBezTo>
                    <a:pt x="582991" y="-16038"/>
                    <a:pt x="291495" y="210143"/>
                    <a:pt x="0" y="436324"/>
                  </a:cubicBezTo>
                </a:path>
              </a:pathLst>
            </a:custGeom>
            <a:noFill/>
            <a:ln w="10" cap="flat">
              <a:solidFill>
                <a:schemeClr val="tx1"/>
              </a:solidFill>
              <a:prstDash val="solid"/>
              <a:miter lim="800000"/>
              <a:tailEnd type="arrow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315200" y="2325410"/>
              <a:ext cx="71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531429" y="2623811"/>
            <a:ext cx="1415143" cy="496760"/>
            <a:chOff x="6531429" y="2623811"/>
            <a:chExt cx="1415143" cy="496760"/>
          </a:xfrm>
        </p:grpSpPr>
        <p:sp>
          <p:nvSpPr>
            <p:cNvPr id="19" name="任意多边形 18"/>
            <p:cNvSpPr/>
            <p:nvPr/>
          </p:nvSpPr>
          <p:spPr bwMode="auto">
            <a:xfrm>
              <a:off x="6531429" y="2786717"/>
              <a:ext cx="1364342" cy="333854"/>
            </a:xfrm>
            <a:custGeom>
              <a:avLst/>
              <a:gdLst>
                <a:gd name="connsiteX0" fmla="*/ 1364342 w 1364342"/>
                <a:gd name="connsiteY0" fmla="*/ 319340 h 333854"/>
                <a:gd name="connsiteX1" fmla="*/ 740228 w 1364342"/>
                <a:gd name="connsiteY1" fmla="*/ 26 h 333854"/>
                <a:gd name="connsiteX2" fmla="*/ 0 w 1364342"/>
                <a:gd name="connsiteY2" fmla="*/ 333854 h 33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4342" h="333854">
                  <a:moveTo>
                    <a:pt x="1364342" y="319340"/>
                  </a:moveTo>
                  <a:cubicBezTo>
                    <a:pt x="1165980" y="158473"/>
                    <a:pt x="967618" y="-2393"/>
                    <a:pt x="740228" y="26"/>
                  </a:cubicBezTo>
                  <a:cubicBezTo>
                    <a:pt x="512838" y="2445"/>
                    <a:pt x="256419" y="168149"/>
                    <a:pt x="0" y="333854"/>
                  </a:cubicBezTo>
                </a:path>
              </a:pathLst>
            </a:custGeom>
            <a:noFill/>
            <a:ln w="10" cap="flat">
              <a:solidFill>
                <a:schemeClr val="tx1"/>
              </a:solidFill>
              <a:prstDash val="solid"/>
              <a:miter lim="800000"/>
              <a:tailEnd type="arrow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235372" y="2623811"/>
              <a:ext cx="71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6712739" y="2785051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885543" y="2612408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406571" y="2446409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826000" y="219962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434116" y="2623811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-4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759371" y="2488114"/>
            <a:ext cx="71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23885" y="2496047"/>
            <a:ext cx="71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任意多边形 33"/>
          <p:cNvSpPr/>
          <p:nvPr/>
        </p:nvSpPr>
        <p:spPr bwMode="auto">
          <a:xfrm>
            <a:off x="6008914" y="4659086"/>
            <a:ext cx="609600" cy="145143"/>
          </a:xfrm>
          <a:custGeom>
            <a:avLst/>
            <a:gdLst>
              <a:gd name="connsiteX0" fmla="*/ 0 w 609600"/>
              <a:gd name="connsiteY0" fmla="*/ 145143 h 145143"/>
              <a:gd name="connsiteX1" fmla="*/ 261257 w 609600"/>
              <a:gd name="connsiteY1" fmla="*/ 0 h 145143"/>
              <a:gd name="connsiteX2" fmla="*/ 609600 w 609600"/>
              <a:gd name="connsiteY2" fmla="*/ 145143 h 14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45143">
                <a:moveTo>
                  <a:pt x="0" y="145143"/>
                </a:moveTo>
                <a:cubicBezTo>
                  <a:pt x="79828" y="72571"/>
                  <a:pt x="159657" y="0"/>
                  <a:pt x="261257" y="0"/>
                </a:cubicBezTo>
                <a:cubicBezTo>
                  <a:pt x="362857" y="0"/>
                  <a:pt x="486228" y="72571"/>
                  <a:pt x="609600" y="145143"/>
                </a:cubicBezTo>
              </a:path>
            </a:pathLst>
          </a:custGeom>
          <a:noFill/>
          <a:ln w="10" cap="flat">
            <a:solidFill>
              <a:schemeClr val="tx1"/>
            </a:solidFill>
            <a:prstDash val="solid"/>
            <a:miter lim="800000"/>
            <a:tailEnd type="arrow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 bwMode="auto">
          <a:xfrm>
            <a:off x="5471886" y="4513399"/>
            <a:ext cx="1016000" cy="290830"/>
          </a:xfrm>
          <a:custGeom>
            <a:avLst/>
            <a:gdLst>
              <a:gd name="connsiteX0" fmla="*/ 0 w 1016000"/>
              <a:gd name="connsiteY0" fmla="*/ 232772 h 290830"/>
              <a:gd name="connsiteX1" fmla="*/ 508000 w 1016000"/>
              <a:gd name="connsiteY1" fmla="*/ 544 h 290830"/>
              <a:gd name="connsiteX2" fmla="*/ 1016000 w 1016000"/>
              <a:gd name="connsiteY2" fmla="*/ 290830 h 29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290830">
                <a:moveTo>
                  <a:pt x="0" y="232772"/>
                </a:moveTo>
                <a:cubicBezTo>
                  <a:pt x="169333" y="111820"/>
                  <a:pt x="338667" y="-9132"/>
                  <a:pt x="508000" y="544"/>
                </a:cubicBezTo>
                <a:cubicBezTo>
                  <a:pt x="677333" y="10220"/>
                  <a:pt x="846666" y="150525"/>
                  <a:pt x="1016000" y="290830"/>
                </a:cubicBezTo>
              </a:path>
            </a:pathLst>
          </a:custGeom>
          <a:noFill/>
          <a:ln w="10" cap="flat">
            <a:solidFill>
              <a:schemeClr val="tx1"/>
            </a:solidFill>
            <a:prstDash val="solid"/>
            <a:miter lim="800000"/>
            <a:tailEnd type="arrow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 bwMode="auto">
          <a:xfrm>
            <a:off x="4905829" y="4382690"/>
            <a:ext cx="1524000" cy="392510"/>
          </a:xfrm>
          <a:custGeom>
            <a:avLst/>
            <a:gdLst>
              <a:gd name="connsiteX0" fmla="*/ 0 w 1524000"/>
              <a:gd name="connsiteY0" fmla="*/ 392510 h 392510"/>
              <a:gd name="connsiteX1" fmla="*/ 740228 w 1524000"/>
              <a:gd name="connsiteY1" fmla="*/ 624 h 392510"/>
              <a:gd name="connsiteX2" fmla="*/ 1524000 w 1524000"/>
              <a:gd name="connsiteY2" fmla="*/ 319939 h 39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392510">
                <a:moveTo>
                  <a:pt x="0" y="392510"/>
                </a:moveTo>
                <a:cubicBezTo>
                  <a:pt x="243114" y="202614"/>
                  <a:pt x="486228" y="12719"/>
                  <a:pt x="740228" y="624"/>
                </a:cubicBezTo>
                <a:cubicBezTo>
                  <a:pt x="994228" y="-11471"/>
                  <a:pt x="1259114" y="154234"/>
                  <a:pt x="1524000" y="319939"/>
                </a:cubicBezTo>
              </a:path>
            </a:pathLst>
          </a:custGeom>
          <a:noFill/>
          <a:ln w="10" cap="flat">
            <a:solidFill>
              <a:schemeClr val="tx1"/>
            </a:solidFill>
            <a:prstDash val="solid"/>
            <a:miter lim="800000"/>
            <a:tailEnd type="arrow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 bwMode="auto">
          <a:xfrm>
            <a:off x="4238171" y="4162987"/>
            <a:ext cx="2148115" cy="583184"/>
          </a:xfrm>
          <a:custGeom>
            <a:avLst/>
            <a:gdLst>
              <a:gd name="connsiteX0" fmla="*/ 0 w 2148115"/>
              <a:gd name="connsiteY0" fmla="*/ 583184 h 583184"/>
              <a:gd name="connsiteX1" fmla="*/ 972458 w 2148115"/>
              <a:gd name="connsiteY1" fmla="*/ 2613 h 583184"/>
              <a:gd name="connsiteX2" fmla="*/ 2148115 w 2148115"/>
              <a:gd name="connsiteY2" fmla="*/ 409013 h 58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8115" h="583184">
                <a:moveTo>
                  <a:pt x="0" y="583184"/>
                </a:moveTo>
                <a:cubicBezTo>
                  <a:pt x="307219" y="307412"/>
                  <a:pt x="614439" y="31641"/>
                  <a:pt x="972458" y="2613"/>
                </a:cubicBezTo>
                <a:cubicBezTo>
                  <a:pt x="1330477" y="-26416"/>
                  <a:pt x="1739296" y="191298"/>
                  <a:pt x="2148115" y="409013"/>
                </a:cubicBezTo>
              </a:path>
            </a:pathLst>
          </a:custGeom>
          <a:noFill/>
          <a:ln w="10" cap="flat">
            <a:solidFill>
              <a:schemeClr val="tx1"/>
            </a:solidFill>
            <a:prstDash val="solid"/>
            <a:miter lim="800000"/>
            <a:tailEnd type="arrow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 bwMode="auto">
          <a:xfrm>
            <a:off x="6792686" y="4702007"/>
            <a:ext cx="566057" cy="73193"/>
          </a:xfrm>
          <a:custGeom>
            <a:avLst/>
            <a:gdLst>
              <a:gd name="connsiteX0" fmla="*/ 566057 w 566057"/>
              <a:gd name="connsiteY0" fmla="*/ 44164 h 73193"/>
              <a:gd name="connsiteX1" fmla="*/ 333828 w 566057"/>
              <a:gd name="connsiteY1" fmla="*/ 622 h 73193"/>
              <a:gd name="connsiteX2" fmla="*/ 0 w 566057"/>
              <a:gd name="connsiteY2" fmla="*/ 73193 h 7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057" h="73193">
                <a:moveTo>
                  <a:pt x="566057" y="44164"/>
                </a:moveTo>
                <a:cubicBezTo>
                  <a:pt x="497114" y="19974"/>
                  <a:pt x="428171" y="-4216"/>
                  <a:pt x="333828" y="622"/>
                </a:cubicBezTo>
                <a:cubicBezTo>
                  <a:pt x="239485" y="5460"/>
                  <a:pt x="119742" y="39326"/>
                  <a:pt x="0" y="73193"/>
                </a:cubicBezTo>
              </a:path>
            </a:pathLst>
          </a:custGeom>
          <a:noFill/>
          <a:ln w="10" cap="flat">
            <a:solidFill>
              <a:schemeClr val="tx1"/>
            </a:solidFill>
            <a:prstDash val="solid"/>
            <a:miter lim="800000"/>
            <a:tailEnd type="arrow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 bwMode="auto">
          <a:xfrm>
            <a:off x="6807200" y="4557153"/>
            <a:ext cx="1248229" cy="261590"/>
          </a:xfrm>
          <a:custGeom>
            <a:avLst/>
            <a:gdLst>
              <a:gd name="connsiteX0" fmla="*/ 1248229 w 1248229"/>
              <a:gd name="connsiteY0" fmla="*/ 218047 h 261590"/>
              <a:gd name="connsiteX1" fmla="*/ 638629 w 1248229"/>
              <a:gd name="connsiteY1" fmla="*/ 333 h 261590"/>
              <a:gd name="connsiteX2" fmla="*/ 0 w 1248229"/>
              <a:gd name="connsiteY2" fmla="*/ 261590 h 26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8229" h="261590">
                <a:moveTo>
                  <a:pt x="1248229" y="218047"/>
                </a:moveTo>
                <a:cubicBezTo>
                  <a:pt x="1047448" y="105561"/>
                  <a:pt x="846667" y="-6924"/>
                  <a:pt x="638629" y="333"/>
                </a:cubicBezTo>
                <a:cubicBezTo>
                  <a:pt x="430591" y="7590"/>
                  <a:pt x="215295" y="134590"/>
                  <a:pt x="0" y="261590"/>
                </a:cubicBezTo>
              </a:path>
            </a:pathLst>
          </a:custGeom>
          <a:noFill/>
          <a:ln w="10" cap="flat">
            <a:solidFill>
              <a:schemeClr val="tx1"/>
            </a:solidFill>
            <a:prstDash val="solid"/>
            <a:miter lim="800000"/>
            <a:tailEnd type="arrow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 bwMode="auto">
          <a:xfrm>
            <a:off x="6807200" y="4267032"/>
            <a:ext cx="1930400" cy="493654"/>
          </a:xfrm>
          <a:custGeom>
            <a:avLst/>
            <a:gdLst>
              <a:gd name="connsiteX0" fmla="*/ 1930400 w 1930400"/>
              <a:gd name="connsiteY0" fmla="*/ 493654 h 493654"/>
              <a:gd name="connsiteX1" fmla="*/ 827314 w 1930400"/>
              <a:gd name="connsiteY1" fmla="*/ 168 h 493654"/>
              <a:gd name="connsiteX2" fmla="*/ 0 w 1930400"/>
              <a:gd name="connsiteY2" fmla="*/ 450111 h 493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493654">
                <a:moveTo>
                  <a:pt x="1930400" y="493654"/>
                </a:moveTo>
                <a:cubicBezTo>
                  <a:pt x="1539723" y="250539"/>
                  <a:pt x="1149047" y="7425"/>
                  <a:pt x="827314" y="168"/>
                </a:cubicBezTo>
                <a:cubicBezTo>
                  <a:pt x="505581" y="-7089"/>
                  <a:pt x="252790" y="221511"/>
                  <a:pt x="0" y="450111"/>
                </a:cubicBezTo>
              </a:path>
            </a:pathLst>
          </a:custGeom>
          <a:noFill/>
          <a:ln w="10" cap="flat">
            <a:solidFill>
              <a:schemeClr val="tx1"/>
            </a:solidFill>
            <a:prstDash val="solid"/>
            <a:miter lim="800000"/>
            <a:tailEnd type="arrow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 bwMode="auto">
          <a:xfrm>
            <a:off x="3599543" y="4513454"/>
            <a:ext cx="2743200" cy="319803"/>
          </a:xfrm>
          <a:custGeom>
            <a:avLst/>
            <a:gdLst>
              <a:gd name="connsiteX0" fmla="*/ 0 w 2743200"/>
              <a:gd name="connsiteY0" fmla="*/ 319803 h 319803"/>
              <a:gd name="connsiteX1" fmla="*/ 1306286 w 2743200"/>
              <a:gd name="connsiteY1" fmla="*/ 489 h 319803"/>
              <a:gd name="connsiteX2" fmla="*/ 2743200 w 2743200"/>
              <a:gd name="connsiteY2" fmla="*/ 261746 h 31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319803">
                <a:moveTo>
                  <a:pt x="0" y="319803"/>
                </a:moveTo>
                <a:cubicBezTo>
                  <a:pt x="424543" y="164984"/>
                  <a:pt x="849086" y="10165"/>
                  <a:pt x="1306286" y="489"/>
                </a:cubicBezTo>
                <a:cubicBezTo>
                  <a:pt x="1763486" y="-9187"/>
                  <a:pt x="2253343" y="126279"/>
                  <a:pt x="2743200" y="261746"/>
                </a:cubicBezTo>
              </a:path>
            </a:pathLst>
          </a:custGeom>
          <a:noFill/>
          <a:ln w="10" cap="flat">
            <a:solidFill>
              <a:schemeClr val="tx1"/>
            </a:solidFill>
            <a:prstDash val="solid"/>
            <a:miter lim="800000"/>
            <a:tailEnd type="arrow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146545" y="45691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336972" y="4394279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502145" y="4104719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065485" y="4001622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-4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782458" y="43326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-5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374785" y="422132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5754915" y="436232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442026" y="4213200"/>
            <a:ext cx="71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830202" y="4273996"/>
            <a:ext cx="71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979887" y="4463463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模块</a:t>
            </a:r>
            <a:r>
              <a:rPr lang="en-US" altLang="zh-CN" b="0" dirty="0" smtClean="0"/>
              <a:t>3-</a:t>
            </a:r>
            <a:r>
              <a:rPr lang="zh-CN" altLang="en-US" b="0" dirty="0" smtClean="0"/>
              <a:t>基于视角的情感分类</a:t>
            </a:r>
            <a:endParaRPr lang="zh-CN" altLang="en-US" b="0" dirty="0"/>
          </a:p>
        </p:txBody>
      </p:sp>
      <p:grpSp>
        <p:nvGrpSpPr>
          <p:cNvPr id="8" name="组合 7"/>
          <p:cNvGrpSpPr/>
          <p:nvPr/>
        </p:nvGrpSpPr>
        <p:grpSpPr>
          <a:xfrm>
            <a:off x="103148" y="1138494"/>
            <a:ext cx="3089995" cy="423080"/>
            <a:chOff x="223342" y="2277201"/>
            <a:chExt cx="3977183" cy="423080"/>
          </a:xfrm>
        </p:grpSpPr>
        <p:sp>
          <p:nvSpPr>
            <p:cNvPr id="9" name="Freeform 9"/>
            <p:cNvSpPr/>
            <p:nvPr/>
          </p:nvSpPr>
          <p:spPr bwMode="auto">
            <a:xfrm>
              <a:off x="223342" y="2277201"/>
              <a:ext cx="3977183" cy="423080"/>
            </a:xfrm>
            <a:custGeom>
              <a:avLst/>
              <a:gdLst>
                <a:gd name="T0" fmla="*/ 0 w 2547"/>
                <a:gd name="T1" fmla="*/ 0 h 366"/>
                <a:gd name="T2" fmla="*/ 2547 w 2547"/>
                <a:gd name="T3" fmla="*/ 0 h 366"/>
                <a:gd name="T4" fmla="*/ 2400 w 2547"/>
                <a:gd name="T5" fmla="*/ 185 h 366"/>
                <a:gd name="T6" fmla="*/ 2547 w 2547"/>
                <a:gd name="T7" fmla="*/ 366 h 366"/>
                <a:gd name="T8" fmla="*/ 0 w 2547"/>
                <a:gd name="T9" fmla="*/ 366 h 366"/>
                <a:gd name="T10" fmla="*/ 0 w 2547"/>
                <a:gd name="T1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7" h="366">
                  <a:moveTo>
                    <a:pt x="0" y="0"/>
                  </a:moveTo>
                  <a:lnTo>
                    <a:pt x="2547" y="0"/>
                  </a:lnTo>
                  <a:lnTo>
                    <a:pt x="2400" y="185"/>
                  </a:lnTo>
                  <a:lnTo>
                    <a:pt x="2547" y="366"/>
                  </a:lnTo>
                  <a:lnTo>
                    <a:pt x="0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5A00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TextBox 32"/>
            <p:cNvSpPr txBox="1"/>
            <p:nvPr/>
          </p:nvSpPr>
          <p:spPr>
            <a:xfrm>
              <a:off x="305892" y="2277631"/>
              <a:ext cx="1764477" cy="400103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位置特征</a:t>
              </a:r>
              <a:r>
                <a:rPr lang="en-US" altLang="zh-CN" sz="20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928798" y="4715028"/>
            <a:ext cx="101740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…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朗逸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有点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超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预算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了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新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b="1" kern="100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英朗</a:t>
            </a:r>
            <a:r>
              <a:rPr lang="en-US" altLang="zh-CN" sz="2000" b="1" kern="100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kern="1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&gt;</a:t>
            </a:r>
            <a:r>
              <a:rPr lang="en-US" altLang="zh-CN" sz="2000" b="1" kern="100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外观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又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不是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…</a:t>
            </a:r>
            <a:endParaRPr lang="zh-CN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1277503" y="3109272"/>
            <a:ext cx="98253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10w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车子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预算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不多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kern="1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&lt;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</a:t>
            </a:r>
            <a:r>
              <a:rPr lang="zh-CN" altLang="zh-CN" sz="2000" b="1" kern="1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朗逸</a:t>
            </a:r>
            <a:r>
              <a:rPr lang="en-US" altLang="zh-CN" sz="2000" b="1" kern="1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&gt;</a:t>
            </a:r>
            <a:r>
              <a:rPr lang="en-US" altLang="zh-CN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有点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超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预算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了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…</a:t>
            </a:r>
            <a:endParaRPr lang="zh-CN" altLang="en-US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模块</a:t>
            </a:r>
            <a:r>
              <a:rPr lang="en-US" altLang="zh-CN" b="0" dirty="0" smtClean="0"/>
              <a:t>3-</a:t>
            </a:r>
            <a:r>
              <a:rPr lang="zh-CN" altLang="en-US" b="0" dirty="0" smtClean="0"/>
              <a:t>基于视角的情感分类</a:t>
            </a:r>
            <a:endParaRPr lang="zh-CN" altLang="en-US" b="0" dirty="0"/>
          </a:p>
        </p:txBody>
      </p:sp>
      <p:grpSp>
        <p:nvGrpSpPr>
          <p:cNvPr id="8" name="组合 7"/>
          <p:cNvGrpSpPr/>
          <p:nvPr/>
        </p:nvGrpSpPr>
        <p:grpSpPr>
          <a:xfrm>
            <a:off x="103148" y="1138494"/>
            <a:ext cx="3699595" cy="423080"/>
            <a:chOff x="223342" y="2277201"/>
            <a:chExt cx="4212340" cy="423080"/>
          </a:xfrm>
        </p:grpSpPr>
        <p:sp>
          <p:nvSpPr>
            <p:cNvPr id="9" name="Freeform 9"/>
            <p:cNvSpPr/>
            <p:nvPr/>
          </p:nvSpPr>
          <p:spPr bwMode="auto">
            <a:xfrm>
              <a:off x="223342" y="2277201"/>
              <a:ext cx="3977183" cy="423080"/>
            </a:xfrm>
            <a:custGeom>
              <a:avLst/>
              <a:gdLst>
                <a:gd name="T0" fmla="*/ 0 w 2547"/>
                <a:gd name="T1" fmla="*/ 0 h 366"/>
                <a:gd name="T2" fmla="*/ 2547 w 2547"/>
                <a:gd name="T3" fmla="*/ 0 h 366"/>
                <a:gd name="T4" fmla="*/ 2400 w 2547"/>
                <a:gd name="T5" fmla="*/ 185 h 366"/>
                <a:gd name="T6" fmla="*/ 2547 w 2547"/>
                <a:gd name="T7" fmla="*/ 366 h 366"/>
                <a:gd name="T8" fmla="*/ 0 w 2547"/>
                <a:gd name="T9" fmla="*/ 366 h 366"/>
                <a:gd name="T10" fmla="*/ 0 w 2547"/>
                <a:gd name="T1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7" h="366">
                  <a:moveTo>
                    <a:pt x="0" y="0"/>
                  </a:moveTo>
                  <a:lnTo>
                    <a:pt x="2547" y="0"/>
                  </a:lnTo>
                  <a:lnTo>
                    <a:pt x="2400" y="185"/>
                  </a:lnTo>
                  <a:lnTo>
                    <a:pt x="2547" y="366"/>
                  </a:lnTo>
                  <a:lnTo>
                    <a:pt x="0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5A00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TextBox 32"/>
            <p:cNvSpPr txBox="1"/>
            <p:nvPr/>
          </p:nvSpPr>
          <p:spPr>
            <a:xfrm>
              <a:off x="305893" y="2277631"/>
              <a:ext cx="4129789" cy="400103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位置特征</a:t>
              </a:r>
              <a:r>
                <a:rPr lang="en-US" altLang="zh-CN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-Input Attention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75651" y="1768313"/>
            <a:ext cx="98253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1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Input: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10w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车子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预算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不多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b="1" kern="1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朗逸</a:t>
            </a:r>
            <a:r>
              <a:rPr lang="en-US" altLang="zh-CN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有点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超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预算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了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…</a:t>
            </a:r>
            <a:endParaRPr lang="zh-CN" altLang="en-US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4145236" y="2309834"/>
            <a:ext cx="0" cy="942593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226400" y="2544558"/>
            <a:ext cx="17894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Embedding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647724" y="3152694"/>
            <a:ext cx="775582" cy="2229151"/>
            <a:chOff x="406578" y="2566106"/>
            <a:chExt cx="775582" cy="2229151"/>
          </a:xfrm>
        </p:grpSpPr>
        <p:sp>
          <p:nvSpPr>
            <p:cNvPr id="12" name="矩形 11"/>
            <p:cNvSpPr/>
            <p:nvPr/>
          </p:nvSpPr>
          <p:spPr>
            <a:xfrm>
              <a:off x="409191" y="3676509"/>
              <a:ext cx="7729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000" kern="1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朗逸</a:t>
              </a:r>
              <a:r>
                <a:rPr lang="en-US" altLang="zh-CN" sz="2000" kern="100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 </a:t>
              </a:r>
              <a:endParaRPr lang="zh-CN" altLang="en-US" sz="20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09191" y="3292163"/>
              <a:ext cx="5164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kern="100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kern="100" dirty="0" smtClean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 </a:t>
              </a:r>
              <a:endParaRPr lang="zh-CN" altLang="en-US" sz="20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409190" y="2930556"/>
              <a:ext cx="7729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kern="100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不多</a:t>
              </a:r>
              <a:r>
                <a:rPr lang="en-US" altLang="zh-CN" sz="2000" kern="100" dirty="0" smtClean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 </a:t>
              </a:r>
              <a:endParaRPr lang="zh-CN" altLang="en-US" sz="2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406578" y="4043710"/>
              <a:ext cx="7729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kern="100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有点</a:t>
              </a:r>
              <a:r>
                <a:rPr lang="en-US" altLang="zh-CN" sz="2000" kern="100" dirty="0" smtClean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 </a:t>
              </a:r>
              <a:endParaRPr lang="zh-CN" altLang="en-US" sz="20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06578" y="4395147"/>
              <a:ext cx="3930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kern="100" dirty="0" smtClean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…</a:t>
              </a:r>
              <a:endParaRPr lang="zh-CN" altLang="en-US" sz="20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13149" y="2566106"/>
              <a:ext cx="4683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kern="100" dirty="0" smtClean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… </a:t>
              </a:r>
              <a:endParaRPr lang="zh-CN" altLang="en-US" sz="2000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3803685" y="4879662"/>
            <a:ext cx="7553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…… 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03685" y="3125471"/>
            <a:ext cx="7553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…… 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78497" y="4876951"/>
            <a:ext cx="8308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…… </a:t>
            </a:r>
            <a:endParaRPr lang="zh-CN" altLang="en-US" sz="2000" b="1" dirty="0">
              <a:solidFill>
                <a:srgbClr val="FFC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83077" y="3154328"/>
            <a:ext cx="7553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…… </a:t>
            </a:r>
            <a:endParaRPr lang="zh-CN" altLang="en-US" sz="2000" b="1" dirty="0">
              <a:solidFill>
                <a:srgbClr val="FFC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638800" y="297542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2886636" y="5381845"/>
                <a:ext cx="2579359" cy="445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  <a:ea typeface="+mn-ea"/>
                        </a:rPr>
                        <m:t>W</m:t>
                      </m:r>
                      <m:r>
                        <a:rPr lang="en-US" altLang="zh-CN" sz="200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636" y="5381845"/>
                <a:ext cx="2579359" cy="445699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36" y="3540036"/>
            <a:ext cx="4951030" cy="14544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582729" y="5404639"/>
                <a:ext cx="177856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对角矩阵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29" y="5404639"/>
                <a:ext cx="1778564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6757515" y="4038441"/>
                <a:ext cx="5020798" cy="5209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其中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InnerP</m:t>
                          </m:r>
                          <m:r>
                            <m:rPr>
                              <m:sty m:val="p"/>
                            </m:r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roduct</m:t>
                          </m:r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515" y="4038441"/>
                <a:ext cx="5020798" cy="5209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7678472" y="4886479"/>
                <a:ext cx="3000950" cy="10111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472" y="4886479"/>
                <a:ext cx="3000950" cy="10111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7781696" y="3217846"/>
                <a:ext cx="2970108" cy="4935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𝑊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696" y="3217846"/>
                <a:ext cx="2970108" cy="49353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模块</a:t>
            </a:r>
            <a:r>
              <a:rPr lang="en-US" altLang="zh-CN" b="0" dirty="0" smtClean="0"/>
              <a:t>3-</a:t>
            </a:r>
            <a:r>
              <a:rPr lang="zh-CN" altLang="en-US" b="0" dirty="0" smtClean="0"/>
              <a:t>基于视角的情感分类</a:t>
            </a:r>
            <a:endParaRPr lang="zh-CN" altLang="en-US" b="0" dirty="0"/>
          </a:p>
        </p:txBody>
      </p:sp>
      <p:grpSp>
        <p:nvGrpSpPr>
          <p:cNvPr id="8" name="组合 7"/>
          <p:cNvGrpSpPr/>
          <p:nvPr/>
        </p:nvGrpSpPr>
        <p:grpSpPr>
          <a:xfrm>
            <a:off x="103148" y="1138494"/>
            <a:ext cx="2378795" cy="423080"/>
            <a:chOff x="223342" y="2277201"/>
            <a:chExt cx="3977183" cy="423080"/>
          </a:xfrm>
        </p:grpSpPr>
        <p:sp>
          <p:nvSpPr>
            <p:cNvPr id="9" name="Freeform 9"/>
            <p:cNvSpPr/>
            <p:nvPr/>
          </p:nvSpPr>
          <p:spPr bwMode="auto">
            <a:xfrm>
              <a:off x="223342" y="2277201"/>
              <a:ext cx="3977183" cy="423080"/>
            </a:xfrm>
            <a:custGeom>
              <a:avLst/>
              <a:gdLst>
                <a:gd name="T0" fmla="*/ 0 w 2547"/>
                <a:gd name="T1" fmla="*/ 0 h 366"/>
                <a:gd name="T2" fmla="*/ 2547 w 2547"/>
                <a:gd name="T3" fmla="*/ 0 h 366"/>
                <a:gd name="T4" fmla="*/ 2400 w 2547"/>
                <a:gd name="T5" fmla="*/ 185 h 366"/>
                <a:gd name="T6" fmla="*/ 2547 w 2547"/>
                <a:gd name="T7" fmla="*/ 366 h 366"/>
                <a:gd name="T8" fmla="*/ 0 w 2547"/>
                <a:gd name="T9" fmla="*/ 366 h 366"/>
                <a:gd name="T10" fmla="*/ 0 w 2547"/>
                <a:gd name="T1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7" h="366">
                  <a:moveTo>
                    <a:pt x="0" y="0"/>
                  </a:moveTo>
                  <a:lnTo>
                    <a:pt x="2547" y="0"/>
                  </a:lnTo>
                  <a:lnTo>
                    <a:pt x="2400" y="185"/>
                  </a:lnTo>
                  <a:lnTo>
                    <a:pt x="2547" y="366"/>
                  </a:lnTo>
                  <a:lnTo>
                    <a:pt x="0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5A00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TextBox 32"/>
            <p:cNvSpPr txBox="1"/>
            <p:nvPr/>
          </p:nvSpPr>
          <p:spPr>
            <a:xfrm>
              <a:off x="305892" y="2277631"/>
              <a:ext cx="2688813" cy="400103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词性</a:t>
              </a:r>
              <a:r>
                <a:rPr lang="en-US" altLang="zh-CN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20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情感</a:t>
              </a:r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词特征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86631" y="3272339"/>
          <a:ext cx="10058399" cy="91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620"/>
                <a:gridCol w="861149"/>
                <a:gridCol w="708399"/>
                <a:gridCol w="773723"/>
                <a:gridCol w="749310"/>
                <a:gridCol w="798137"/>
                <a:gridCol w="914760"/>
                <a:gridCol w="632686"/>
                <a:gridCol w="886851"/>
                <a:gridCol w="921422"/>
                <a:gridCol w="512897"/>
                <a:gridCol w="941976"/>
                <a:gridCol w="605469"/>
              </a:tblGrid>
              <a:tr h="51589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朗逸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有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点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…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00B0F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英朗</a:t>
                      </a:r>
                      <a:endParaRPr lang="zh-CN" altLang="en-US" sz="2000" b="1" dirty="0">
                        <a:solidFill>
                          <a:srgbClr val="00B0F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的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外观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…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觉得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有点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太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小气</a:t>
                      </a:r>
                      <a:endParaRPr lang="zh-CN" alt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了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car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vyou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qt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…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00B0F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car</a:t>
                      </a:r>
                      <a:endParaRPr lang="zh-CN" altLang="en-US" sz="2000" b="1" dirty="0">
                        <a:solidFill>
                          <a:srgbClr val="00B0F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udel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n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…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v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neg</a:t>
                      </a:r>
                      <a:endParaRPr lang="zh-CN" alt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y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b="0" dirty="0"/>
              <a:t>赛题重述</a:t>
            </a:r>
            <a:endParaRPr lang="zh-CN" altLang="en-US" b="0" dirty="0"/>
          </a:p>
        </p:txBody>
      </p:sp>
      <p:sp>
        <p:nvSpPr>
          <p:cNvPr id="8194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3888" y="1389063"/>
            <a:ext cx="10783887" cy="4719637"/>
          </a:xfrm>
        </p:spPr>
        <p:txBody>
          <a:bodyPr wrap="square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zh-CN" altLang="en-US" sz="4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情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感分析是网络舆情分析中必不可少的技术，基于视角的领域情感分析更是情感分析应用于特定领域的关键技术。在对句子进行情感分析时，站在不同的视角，同一个句子的情感倾向判断结果将有所差别。本赛题意在情感分析任务中，站在数据使用者的角度进行特定的情感分析，使数据分析的结果更具可用性。本赛题可以细分为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“视角抽取”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“基于视角的情感分析”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两部分。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模块</a:t>
            </a:r>
            <a:r>
              <a:rPr lang="en-US" altLang="zh-CN" b="0" dirty="0" smtClean="0"/>
              <a:t>3-</a:t>
            </a:r>
            <a:r>
              <a:rPr lang="zh-CN" altLang="en-US" b="0" dirty="0" smtClean="0"/>
              <a:t>基于视角的情感分类</a:t>
            </a:r>
            <a:endParaRPr lang="zh-CN" altLang="en-US" b="0" dirty="0"/>
          </a:p>
        </p:txBody>
      </p:sp>
      <p:grpSp>
        <p:nvGrpSpPr>
          <p:cNvPr id="8" name="组合 7"/>
          <p:cNvGrpSpPr/>
          <p:nvPr/>
        </p:nvGrpSpPr>
        <p:grpSpPr>
          <a:xfrm>
            <a:off x="103148" y="1138494"/>
            <a:ext cx="6645995" cy="423080"/>
            <a:chOff x="223342" y="2277201"/>
            <a:chExt cx="3977183" cy="423080"/>
          </a:xfrm>
        </p:grpSpPr>
        <p:sp>
          <p:nvSpPr>
            <p:cNvPr id="9" name="Freeform 9"/>
            <p:cNvSpPr/>
            <p:nvPr/>
          </p:nvSpPr>
          <p:spPr bwMode="auto">
            <a:xfrm>
              <a:off x="223342" y="2277201"/>
              <a:ext cx="3977183" cy="423080"/>
            </a:xfrm>
            <a:custGeom>
              <a:avLst/>
              <a:gdLst>
                <a:gd name="T0" fmla="*/ 0 w 2547"/>
                <a:gd name="T1" fmla="*/ 0 h 366"/>
                <a:gd name="T2" fmla="*/ 2547 w 2547"/>
                <a:gd name="T3" fmla="*/ 0 h 366"/>
                <a:gd name="T4" fmla="*/ 2400 w 2547"/>
                <a:gd name="T5" fmla="*/ 185 h 366"/>
                <a:gd name="T6" fmla="*/ 2547 w 2547"/>
                <a:gd name="T7" fmla="*/ 366 h 366"/>
                <a:gd name="T8" fmla="*/ 0 w 2547"/>
                <a:gd name="T9" fmla="*/ 366 h 366"/>
                <a:gd name="T10" fmla="*/ 0 w 2547"/>
                <a:gd name="T1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7" h="366">
                  <a:moveTo>
                    <a:pt x="0" y="0"/>
                  </a:moveTo>
                  <a:lnTo>
                    <a:pt x="2547" y="0"/>
                  </a:lnTo>
                  <a:lnTo>
                    <a:pt x="2400" y="185"/>
                  </a:lnTo>
                  <a:lnTo>
                    <a:pt x="2547" y="366"/>
                  </a:lnTo>
                  <a:lnTo>
                    <a:pt x="0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5A00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TextBox 32"/>
            <p:cNvSpPr txBox="1"/>
            <p:nvPr/>
          </p:nvSpPr>
          <p:spPr>
            <a:xfrm>
              <a:off x="305894" y="2277631"/>
              <a:ext cx="3037033" cy="400103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卷积层</a:t>
              </a:r>
              <a:r>
                <a:rPr lang="en-US" altLang="zh-CN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池化层</a:t>
              </a:r>
              <a:r>
                <a:rPr lang="en-US" altLang="zh-CN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-Convolutional Layer/Pooling Layer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1095" y="1790430"/>
            <a:ext cx="1167513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Multi-window sizes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:</a:t>
            </a:r>
            <a:endParaRPr lang="en-US" altLang="zh-CN" sz="2000" kern="1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720090">
              <a:lnSpc>
                <a:spcPct val="150000"/>
              </a:lnSpc>
            </a:pP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为了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捕获更多的语义信息，我们设置了四种不同尺寸的卷积</a:t>
            </a:r>
            <a:r>
              <a:rPr lang="zh-CN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核</a:t>
            </a: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，分别为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2,3,4,5</a:t>
            </a: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，每种尺寸的卷积核各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200</a:t>
            </a: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个。</a:t>
            </a:r>
            <a:endParaRPr lang="en-US" altLang="zh-CN" sz="2000" kern="1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Multi channels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: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720090">
              <a:lnSpc>
                <a:spcPct val="150000"/>
              </a:lnSpc>
            </a:pP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为了更加充分地捕获语义信息，我们利用了四个通道作为卷积层的输入，分别为：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word+pos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pos+tag+word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word+tag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pos+tag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Pooling Layer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: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72009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最后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我们使用常用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ax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运算进行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池化操作，目的是取出对分类最重要的信息，同时也为了过滤对分类无效的噪音。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模块</a:t>
            </a:r>
            <a:r>
              <a:rPr lang="en-US" altLang="zh-CN" b="0" dirty="0" smtClean="0"/>
              <a:t>3-</a:t>
            </a:r>
            <a:r>
              <a:rPr lang="zh-CN" altLang="en-US" b="0" dirty="0" smtClean="0"/>
              <a:t>基于视角的情感分类</a:t>
            </a:r>
            <a:endParaRPr lang="zh-CN" altLang="en-US" b="0" dirty="0"/>
          </a:p>
        </p:txBody>
      </p:sp>
      <p:grpSp>
        <p:nvGrpSpPr>
          <p:cNvPr id="8" name="组合 7"/>
          <p:cNvGrpSpPr/>
          <p:nvPr/>
        </p:nvGrpSpPr>
        <p:grpSpPr>
          <a:xfrm>
            <a:off x="103149" y="1138494"/>
            <a:ext cx="2204622" cy="423080"/>
            <a:chOff x="223342" y="2277201"/>
            <a:chExt cx="3977183" cy="423080"/>
          </a:xfrm>
        </p:grpSpPr>
        <p:sp>
          <p:nvSpPr>
            <p:cNvPr id="9" name="Freeform 9"/>
            <p:cNvSpPr/>
            <p:nvPr/>
          </p:nvSpPr>
          <p:spPr bwMode="auto">
            <a:xfrm>
              <a:off x="223342" y="2277201"/>
              <a:ext cx="3977183" cy="423080"/>
            </a:xfrm>
            <a:custGeom>
              <a:avLst/>
              <a:gdLst>
                <a:gd name="T0" fmla="*/ 0 w 2547"/>
                <a:gd name="T1" fmla="*/ 0 h 366"/>
                <a:gd name="T2" fmla="*/ 2547 w 2547"/>
                <a:gd name="T3" fmla="*/ 0 h 366"/>
                <a:gd name="T4" fmla="*/ 2400 w 2547"/>
                <a:gd name="T5" fmla="*/ 185 h 366"/>
                <a:gd name="T6" fmla="*/ 2547 w 2547"/>
                <a:gd name="T7" fmla="*/ 366 h 366"/>
                <a:gd name="T8" fmla="*/ 0 w 2547"/>
                <a:gd name="T9" fmla="*/ 366 h 366"/>
                <a:gd name="T10" fmla="*/ 0 w 2547"/>
                <a:gd name="T1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7" h="366">
                  <a:moveTo>
                    <a:pt x="0" y="0"/>
                  </a:moveTo>
                  <a:lnTo>
                    <a:pt x="2547" y="0"/>
                  </a:lnTo>
                  <a:lnTo>
                    <a:pt x="2400" y="185"/>
                  </a:lnTo>
                  <a:lnTo>
                    <a:pt x="2547" y="366"/>
                  </a:lnTo>
                  <a:lnTo>
                    <a:pt x="0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5A00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TextBox 32"/>
            <p:cNvSpPr txBox="1"/>
            <p:nvPr/>
          </p:nvSpPr>
          <p:spPr>
            <a:xfrm>
              <a:off x="305894" y="2277631"/>
              <a:ext cx="570962" cy="400103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输出层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41095" y="1790430"/>
                <a:ext cx="11675134" cy="3796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720000">
                  <a:lnSpc>
                    <a:spcPct val="200000"/>
                  </a:lnSpc>
                </a:pP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最后是模型的输出层，我们将池化层的输出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经过一个线性变换，再通过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softmax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函数对其进行标准化，得到模型的输出：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720000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𝑊𝑟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720000">
                  <a:lnSpc>
                    <a:spcPct val="200000"/>
                  </a:lnSpc>
                </a:pP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𝑛𝑏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𝑐𝑙𝑎𝑠𝑠𝑒𝑠</m:t>
                        </m:r>
                      </m:sup>
                    </m:sSup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是池化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层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输出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nb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classes</m:t>
                    </m:r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是情感类别数，那么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可以看做实例属于每个类别的</a:t>
                </a:r>
                <a:r>
                  <a:rPr lang="zh-CN" altLang="zh-CN" sz="200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概率</a:t>
                </a:r>
                <a:r>
                  <a:rPr lang="zh-CN" altLang="en-US" sz="200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（得分）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，若两个实例都被分类为消极情感，我们可以利用模型的输出比较两者消极情感的强烈程度</a:t>
                </a:r>
                <a:r>
                  <a:rPr lang="zh-CN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95" y="1790430"/>
                <a:ext cx="11675134" cy="3796680"/>
              </a:xfrm>
              <a:prstGeom prst="rect">
                <a:avLst/>
              </a:prstGeom>
              <a:blipFill rotWithShape="1">
                <a:blip r:embed="rId1"/>
                <a:stretch>
                  <a:fillRect l="-574" r="-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6"/>
          <p:cNvSpPr txBox="1"/>
          <p:nvPr>
            <p:custDataLst>
              <p:tags r:id="rId1"/>
            </p:custDataLst>
          </p:nvPr>
        </p:nvSpPr>
        <p:spPr>
          <a:xfrm>
            <a:off x="3352800" y="3197225"/>
            <a:ext cx="7612063" cy="12541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aseline="0" dirty="0" smtClean="0">
                <a:solidFill>
                  <a:srgbClr val="3B4455"/>
                </a:solidFill>
                <a:latin typeface="黑体" panose="02010609060101010101" charset="-122"/>
                <a:ea typeface="黑体" panose="02010609060101010101" charset="-122"/>
              </a:rPr>
              <a:t>方案</a:t>
            </a:r>
            <a:r>
              <a:rPr lang="zh-CN" altLang="en-US" sz="4800" dirty="0">
                <a:solidFill>
                  <a:srgbClr val="3B4455"/>
                </a:solidFill>
                <a:latin typeface="黑体" panose="02010609060101010101" charset="-122"/>
              </a:rPr>
              <a:t>总结</a:t>
            </a:r>
            <a:endParaRPr lang="zh-CN" altLang="en-US" sz="4800" baseline="0" dirty="0">
              <a:solidFill>
                <a:srgbClr val="3B4455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455" y="5805805"/>
            <a:ext cx="1245235" cy="955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微软雅黑" panose="020B0503020204020204" charset="-122"/>
                <a:ea typeface="微软雅黑" panose="020B0503020204020204" charset="-122"/>
              </a:rPr>
              <a:t>线上提交回顾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41780" y="1137920"/>
            <a:ext cx="9391650" cy="5633695"/>
            <a:chOff x="2428" y="1435"/>
            <a:chExt cx="14790" cy="9231"/>
          </a:xfrm>
        </p:grpSpPr>
        <p:sp>
          <p:nvSpPr>
            <p:cNvPr id="19" name="马路"/>
            <p:cNvSpPr/>
            <p:nvPr/>
          </p:nvSpPr>
          <p:spPr bwMode="auto">
            <a:xfrm rot="2160000">
              <a:off x="6219" y="1435"/>
              <a:ext cx="2964" cy="9231"/>
            </a:xfrm>
            <a:custGeom>
              <a:avLst/>
              <a:gdLst>
                <a:gd name="T0" fmla="*/ 1452167 w 8205"/>
                <a:gd name="T1" fmla="*/ 1779112 h 8108"/>
                <a:gd name="T2" fmla="*/ 0 w 8205"/>
                <a:gd name="T3" fmla="*/ 1779112 h 8108"/>
                <a:gd name="T4" fmla="*/ 1060709 w 8205"/>
                <a:gd name="T5" fmla="*/ 0 h 8108"/>
                <a:gd name="T6" fmla="*/ 1800397 w 8205"/>
                <a:gd name="T7" fmla="*/ 0 h 8108"/>
                <a:gd name="T8" fmla="*/ 1452167 w 8205"/>
                <a:gd name="T9" fmla="*/ 1779112 h 8108"/>
                <a:gd name="T10" fmla="*/ 738152 w 8205"/>
                <a:gd name="T11" fmla="*/ 1708018 h 8108"/>
                <a:gd name="T12" fmla="*/ 845013 w 8205"/>
                <a:gd name="T13" fmla="*/ 1708018 h 8108"/>
                <a:gd name="T14" fmla="*/ 955384 w 8205"/>
                <a:gd name="T15" fmla="*/ 1387435 h 8108"/>
                <a:gd name="T16" fmla="*/ 848523 w 8205"/>
                <a:gd name="T17" fmla="*/ 1387435 h 8108"/>
                <a:gd name="T18" fmla="*/ 738152 w 8205"/>
                <a:gd name="T19" fmla="*/ 1708018 h 8108"/>
                <a:gd name="T20" fmla="*/ 1007827 w 8205"/>
                <a:gd name="T21" fmla="*/ 924884 h 8108"/>
                <a:gd name="T22" fmla="*/ 909744 w 8205"/>
                <a:gd name="T23" fmla="*/ 1209700 h 8108"/>
                <a:gd name="T24" fmla="*/ 1016604 w 8205"/>
                <a:gd name="T25" fmla="*/ 1209700 h 8108"/>
                <a:gd name="T26" fmla="*/ 1114469 w 8205"/>
                <a:gd name="T27" fmla="*/ 924884 h 8108"/>
                <a:gd name="T28" fmla="*/ 1007827 w 8205"/>
                <a:gd name="T29" fmla="*/ 924884 h 8108"/>
                <a:gd name="T30" fmla="*/ 1069486 w 8205"/>
                <a:gd name="T31" fmla="*/ 747148 h 8108"/>
                <a:gd name="T32" fmla="*/ 1176347 w 8205"/>
                <a:gd name="T33" fmla="*/ 747148 h 8108"/>
                <a:gd name="T34" fmla="*/ 1274212 w 8205"/>
                <a:gd name="T35" fmla="*/ 462552 h 8108"/>
                <a:gd name="T36" fmla="*/ 1167351 w 8205"/>
                <a:gd name="T37" fmla="*/ 462552 h 8108"/>
                <a:gd name="T38" fmla="*/ 1069486 w 8205"/>
                <a:gd name="T39" fmla="*/ 747148 h 8108"/>
                <a:gd name="T40" fmla="*/ 1302298 w 8205"/>
                <a:gd name="T41" fmla="*/ 70875 h 8108"/>
                <a:gd name="T42" fmla="*/ 1216722 w 8205"/>
                <a:gd name="T43" fmla="*/ 320363 h 8108"/>
                <a:gd name="T44" fmla="*/ 1322924 w 8205"/>
                <a:gd name="T45" fmla="*/ 320363 h 8108"/>
                <a:gd name="T46" fmla="*/ 1408940 w 8205"/>
                <a:gd name="T47" fmla="*/ 70875 h 8108"/>
                <a:gd name="T48" fmla="*/ 1302298 w 8205"/>
                <a:gd name="T49" fmla="*/ 70875 h 81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205" h="8108">
                  <a:moveTo>
                    <a:pt x="6618" y="8108"/>
                  </a:moveTo>
                  <a:lnTo>
                    <a:pt x="0" y="8108"/>
                  </a:lnTo>
                  <a:lnTo>
                    <a:pt x="4834" y="0"/>
                  </a:lnTo>
                  <a:lnTo>
                    <a:pt x="8205" y="0"/>
                  </a:lnTo>
                  <a:lnTo>
                    <a:pt x="6618" y="8108"/>
                  </a:lnTo>
                  <a:close/>
                  <a:moveTo>
                    <a:pt x="3364" y="7784"/>
                  </a:moveTo>
                  <a:lnTo>
                    <a:pt x="3851" y="7784"/>
                  </a:lnTo>
                  <a:lnTo>
                    <a:pt x="4354" y="6323"/>
                  </a:lnTo>
                  <a:lnTo>
                    <a:pt x="3867" y="6323"/>
                  </a:lnTo>
                  <a:lnTo>
                    <a:pt x="3364" y="7784"/>
                  </a:lnTo>
                  <a:close/>
                  <a:moveTo>
                    <a:pt x="4593" y="4215"/>
                  </a:moveTo>
                  <a:lnTo>
                    <a:pt x="4146" y="5513"/>
                  </a:lnTo>
                  <a:lnTo>
                    <a:pt x="4633" y="5513"/>
                  </a:lnTo>
                  <a:lnTo>
                    <a:pt x="5079" y="4215"/>
                  </a:lnTo>
                  <a:lnTo>
                    <a:pt x="4593" y="4215"/>
                  </a:lnTo>
                  <a:close/>
                  <a:moveTo>
                    <a:pt x="4874" y="3405"/>
                  </a:moveTo>
                  <a:lnTo>
                    <a:pt x="5361" y="3405"/>
                  </a:lnTo>
                  <a:lnTo>
                    <a:pt x="5807" y="2108"/>
                  </a:lnTo>
                  <a:lnTo>
                    <a:pt x="5320" y="2108"/>
                  </a:lnTo>
                  <a:lnTo>
                    <a:pt x="4874" y="3405"/>
                  </a:lnTo>
                  <a:close/>
                  <a:moveTo>
                    <a:pt x="5935" y="323"/>
                  </a:moveTo>
                  <a:lnTo>
                    <a:pt x="5545" y="1460"/>
                  </a:lnTo>
                  <a:lnTo>
                    <a:pt x="6029" y="1460"/>
                  </a:lnTo>
                  <a:lnTo>
                    <a:pt x="6421" y="323"/>
                  </a:lnTo>
                  <a:lnTo>
                    <a:pt x="5935" y="323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428" y="8516"/>
              <a:ext cx="1794" cy="66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0.6502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266" y="7568"/>
              <a:ext cx="1794" cy="66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0.65363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300" y="6645"/>
              <a:ext cx="1794" cy="66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0.65507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182" y="5748"/>
              <a:ext cx="1794" cy="66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0.6583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094" y="4759"/>
              <a:ext cx="1794" cy="66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0.66605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324" y="3769"/>
              <a:ext cx="1794" cy="66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0.66842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51" y="2841"/>
              <a:ext cx="1794" cy="66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0.67445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753" y="5718"/>
              <a:ext cx="2645" cy="662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95000"/>
                    </a:schemeClr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普通情感词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521" y="4780"/>
              <a:ext cx="4317" cy="662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95000"/>
                    </a:schemeClr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/>
                <a:t>领域情感词</a:t>
              </a:r>
              <a:r>
                <a:rPr lang="en-US" altLang="zh-CN"/>
                <a:t>+</a:t>
              </a:r>
              <a:r>
                <a:rPr lang="zh-CN" altLang="en-US"/>
                <a:t>普通情感词</a:t>
              </a:r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450" y="8510"/>
              <a:ext cx="3180" cy="662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95000"/>
                    </a:schemeClr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位置特征</a:t>
              </a: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085" y="7597"/>
              <a:ext cx="3516" cy="662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95000"/>
                    </a:schemeClr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位置特征</a:t>
              </a:r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860" y="6633"/>
              <a:ext cx="4316" cy="662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95000"/>
                    </a:schemeClr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位置特征</a:t>
              </a:r>
              <a:r>
                <a:rPr lang="en-US" altLang="zh-CN"/>
                <a:t>A+</a:t>
              </a:r>
              <a:r>
                <a:rPr lang="zh-CN" altLang="en-US"/>
                <a:t>位置特征</a:t>
              </a:r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323" y="3769"/>
              <a:ext cx="4318" cy="662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95000"/>
                    </a:schemeClr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多通道</a:t>
              </a:r>
              <a:r>
                <a:rPr lang="en-US" altLang="zh-CN" dirty="0" smtClean="0"/>
                <a:t>CNNs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105" y="2841"/>
              <a:ext cx="6113" cy="662"/>
            </a:xfrm>
            <a:prstGeom prst="round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95000"/>
                    </a:schemeClr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位置特征</a:t>
              </a:r>
              <a:r>
                <a:rPr lang="en-US" altLang="zh-CN" dirty="0" smtClean="0"/>
                <a:t>A+B+</a:t>
              </a:r>
              <a:r>
                <a:rPr lang="zh-CN" altLang="en-US" dirty="0" smtClean="0"/>
                <a:t>多窗口多通道</a:t>
              </a:r>
              <a:r>
                <a:rPr lang="en-US" altLang="zh-CN" dirty="0" smtClean="0"/>
                <a:t>CNN</a:t>
              </a:r>
              <a:r>
                <a:rPr lang="en-US" altLang="zh-CN" dirty="0"/>
                <a:t>s</a:t>
              </a:r>
              <a:endParaRPr lang="zh-CN" altLang="en-US" dirty="0"/>
            </a:p>
          </p:txBody>
        </p:sp>
      </p:grpSp>
      <p:sp>
        <p:nvSpPr>
          <p:cNvPr id="20" name="奔跑"/>
          <p:cNvSpPr/>
          <p:nvPr/>
        </p:nvSpPr>
        <p:spPr bwMode="auto">
          <a:xfrm rot="20280000">
            <a:off x="3019425" y="5107305"/>
            <a:ext cx="907415" cy="1148715"/>
          </a:xfrm>
          <a:custGeom>
            <a:avLst/>
            <a:gdLst>
              <a:gd name="T0" fmla="*/ 803970 w 12269552"/>
              <a:gd name="T1" fmla="*/ 262762 h 11753851"/>
              <a:gd name="T2" fmla="*/ 1171916 w 12269552"/>
              <a:gd name="T3" fmla="*/ 262762 h 11753851"/>
              <a:gd name="T4" fmla="*/ 1241319 w 12269552"/>
              <a:gd name="T5" fmla="*/ 290855 h 11753851"/>
              <a:gd name="T6" fmla="*/ 1475966 w 12269552"/>
              <a:gd name="T7" fmla="*/ 525518 h 11753851"/>
              <a:gd name="T8" fmla="*/ 1670404 w 12269552"/>
              <a:gd name="T9" fmla="*/ 331067 h 11753851"/>
              <a:gd name="T10" fmla="*/ 1721079 w 12269552"/>
              <a:gd name="T11" fmla="*/ 312889 h 11753851"/>
              <a:gd name="T12" fmla="*/ 1800397 w 12269552"/>
              <a:gd name="T13" fmla="*/ 391661 h 11753851"/>
              <a:gd name="T14" fmla="*/ 1782220 w 12269552"/>
              <a:gd name="T15" fmla="*/ 441238 h 11753851"/>
              <a:gd name="T16" fmla="*/ 1547572 w 12269552"/>
              <a:gd name="T17" fmla="*/ 678105 h 11753851"/>
              <a:gd name="T18" fmla="*/ 1419232 w 12269552"/>
              <a:gd name="T19" fmla="*/ 688571 h 11753851"/>
              <a:gd name="T20" fmla="*/ 1275469 w 12269552"/>
              <a:gd name="T21" fmla="*/ 544247 h 11753851"/>
              <a:gd name="T22" fmla="*/ 1050185 w 12269552"/>
              <a:gd name="T23" fmla="*/ 804250 h 11753851"/>
              <a:gd name="T24" fmla="*/ 1256190 w 12269552"/>
              <a:gd name="T25" fmla="*/ 1010268 h 11753851"/>
              <a:gd name="T26" fmla="*/ 1274918 w 12269552"/>
              <a:gd name="T27" fmla="*/ 1130905 h 11753851"/>
              <a:gd name="T28" fmla="*/ 1159247 w 12269552"/>
              <a:gd name="T29" fmla="*/ 1646503 h 11753851"/>
              <a:gd name="T30" fmla="*/ 1063405 w 12269552"/>
              <a:gd name="T31" fmla="*/ 1724724 h 11753851"/>
              <a:gd name="T32" fmla="*/ 965360 w 12269552"/>
              <a:gd name="T33" fmla="*/ 1626672 h 11753851"/>
              <a:gd name="T34" fmla="*/ 968114 w 12269552"/>
              <a:gd name="T35" fmla="*/ 1601884 h 11753851"/>
              <a:gd name="T36" fmla="*/ 1063405 w 12269552"/>
              <a:gd name="T37" fmla="*/ 1179380 h 11753851"/>
              <a:gd name="T38" fmla="*/ 828757 w 12269552"/>
              <a:gd name="T39" fmla="*/ 951327 h 11753851"/>
              <a:gd name="T40" fmla="*/ 627709 w 12269552"/>
              <a:gd name="T41" fmla="*/ 1176075 h 11753851"/>
              <a:gd name="T42" fmla="*/ 508182 w 12269552"/>
              <a:gd name="T43" fmla="*/ 1213533 h 11753851"/>
              <a:gd name="T44" fmla="*/ 100027 w 12269552"/>
              <a:gd name="T45" fmla="*/ 1214084 h 11753851"/>
              <a:gd name="T46" fmla="*/ 2533 w 12269552"/>
              <a:gd name="T47" fmla="*/ 1137515 h 11753851"/>
              <a:gd name="T48" fmla="*/ 75791 w 12269552"/>
              <a:gd name="T49" fmla="*/ 1020735 h 11753851"/>
              <a:gd name="T50" fmla="*/ 100578 w 12269552"/>
              <a:gd name="T51" fmla="*/ 1018531 h 11753851"/>
              <a:gd name="T52" fmla="*/ 451999 w 12269552"/>
              <a:gd name="T53" fmla="*/ 1019633 h 11753851"/>
              <a:gd name="T54" fmla="*/ 971969 w 12269552"/>
              <a:gd name="T55" fmla="*/ 417001 h 11753851"/>
              <a:gd name="T56" fmla="*/ 835918 w 12269552"/>
              <a:gd name="T57" fmla="*/ 416450 h 11753851"/>
              <a:gd name="T58" fmla="*/ 599617 w 12269552"/>
              <a:gd name="T59" fmla="*/ 689122 h 11753851"/>
              <a:gd name="T60" fmla="*/ 541231 w 12269552"/>
              <a:gd name="T61" fmla="*/ 716664 h 11753851"/>
              <a:gd name="T62" fmla="*/ 464667 w 12269552"/>
              <a:gd name="T63" fmla="*/ 640647 h 11753851"/>
              <a:gd name="T64" fmla="*/ 490556 w 12269552"/>
              <a:gd name="T65" fmla="*/ 583358 h 11753851"/>
              <a:gd name="T66" fmla="*/ 745033 w 12269552"/>
              <a:gd name="T67" fmla="*/ 290304 h 11753851"/>
              <a:gd name="T68" fmla="*/ 803970 w 12269552"/>
              <a:gd name="T69" fmla="*/ 262762 h 11753851"/>
              <a:gd name="T70" fmla="*/ 1357685 w 12269552"/>
              <a:gd name="T71" fmla="*/ 0 h 11753851"/>
              <a:gd name="T72" fmla="*/ 1509449 w 12269552"/>
              <a:gd name="T73" fmla="*/ 151764 h 11753851"/>
              <a:gd name="T74" fmla="*/ 1357685 w 12269552"/>
              <a:gd name="T75" fmla="*/ 303527 h 11753851"/>
              <a:gd name="T76" fmla="*/ 1205921 w 12269552"/>
              <a:gd name="T77" fmla="*/ 151764 h 11753851"/>
              <a:gd name="T78" fmla="*/ 1357685 w 12269552"/>
              <a:gd name="T79" fmla="*/ 0 h 1175385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269552" h="11753851">
                <a:moveTo>
                  <a:pt x="5478990" y="1790700"/>
                </a:moveTo>
                <a:cubicBezTo>
                  <a:pt x="7986505" y="1790700"/>
                  <a:pt x="7986505" y="1790700"/>
                  <a:pt x="7986505" y="1790700"/>
                </a:cubicBezTo>
                <a:cubicBezTo>
                  <a:pt x="8170440" y="1790700"/>
                  <a:pt x="8335605" y="1862026"/>
                  <a:pt x="8459480" y="1982155"/>
                </a:cubicBezTo>
                <a:cubicBezTo>
                  <a:pt x="10058584" y="3581364"/>
                  <a:pt x="10058584" y="3581364"/>
                  <a:pt x="10058584" y="3581364"/>
                </a:cubicBezTo>
                <a:cubicBezTo>
                  <a:pt x="11383663" y="2256197"/>
                  <a:pt x="11383663" y="2256197"/>
                  <a:pt x="11383663" y="2256197"/>
                </a:cubicBezTo>
                <a:cubicBezTo>
                  <a:pt x="11477507" y="2177363"/>
                  <a:pt x="11597628" y="2132315"/>
                  <a:pt x="11729010" y="2132315"/>
                </a:cubicBezTo>
                <a:cubicBezTo>
                  <a:pt x="12029311" y="2132315"/>
                  <a:pt x="12269552" y="2372572"/>
                  <a:pt x="12269552" y="2669139"/>
                </a:cubicBezTo>
                <a:cubicBezTo>
                  <a:pt x="12269552" y="2796776"/>
                  <a:pt x="12220753" y="2916904"/>
                  <a:pt x="12145678" y="3007000"/>
                </a:cubicBezTo>
                <a:cubicBezTo>
                  <a:pt x="10546573" y="4621226"/>
                  <a:pt x="10546573" y="4621226"/>
                  <a:pt x="10546573" y="4621226"/>
                </a:cubicBezTo>
                <a:cubicBezTo>
                  <a:pt x="10062338" y="5105494"/>
                  <a:pt x="9671946" y="4692552"/>
                  <a:pt x="9671946" y="4692552"/>
                </a:cubicBezTo>
                <a:cubicBezTo>
                  <a:pt x="8692213" y="3709001"/>
                  <a:pt x="8692213" y="3709001"/>
                  <a:pt x="8692213" y="3709001"/>
                </a:cubicBezTo>
                <a:cubicBezTo>
                  <a:pt x="7156923" y="5480895"/>
                  <a:pt x="7156923" y="5480895"/>
                  <a:pt x="7156923" y="5480895"/>
                </a:cubicBezTo>
                <a:cubicBezTo>
                  <a:pt x="8560831" y="6884896"/>
                  <a:pt x="8560831" y="6884896"/>
                  <a:pt x="8560831" y="6884896"/>
                </a:cubicBezTo>
                <a:cubicBezTo>
                  <a:pt x="8560831" y="6884896"/>
                  <a:pt x="8857379" y="7158939"/>
                  <a:pt x="8688459" y="7707025"/>
                </a:cubicBezTo>
                <a:cubicBezTo>
                  <a:pt x="7900169" y="11220781"/>
                  <a:pt x="7900169" y="11220781"/>
                  <a:pt x="7900169" y="11220781"/>
                </a:cubicBezTo>
                <a:cubicBezTo>
                  <a:pt x="7840108" y="11524856"/>
                  <a:pt x="7569837" y="11753851"/>
                  <a:pt x="7247013" y="11753851"/>
                </a:cubicBezTo>
                <a:cubicBezTo>
                  <a:pt x="6879144" y="11753851"/>
                  <a:pt x="6578843" y="11453530"/>
                  <a:pt x="6578843" y="11085637"/>
                </a:cubicBezTo>
                <a:cubicBezTo>
                  <a:pt x="6578843" y="11025572"/>
                  <a:pt x="6586351" y="10969262"/>
                  <a:pt x="6597612" y="10916706"/>
                </a:cubicBezTo>
                <a:cubicBezTo>
                  <a:pt x="7247013" y="8037378"/>
                  <a:pt x="7247013" y="8037378"/>
                  <a:pt x="7247013" y="8037378"/>
                </a:cubicBezTo>
                <a:cubicBezTo>
                  <a:pt x="5647909" y="6483216"/>
                  <a:pt x="5647909" y="6483216"/>
                  <a:pt x="5647909" y="6483216"/>
                </a:cubicBezTo>
                <a:cubicBezTo>
                  <a:pt x="4277784" y="8014854"/>
                  <a:pt x="4277784" y="8014854"/>
                  <a:pt x="4277784" y="8014854"/>
                </a:cubicBezTo>
                <a:cubicBezTo>
                  <a:pt x="4277784" y="8014854"/>
                  <a:pt x="4056312" y="8288897"/>
                  <a:pt x="3463217" y="8270127"/>
                </a:cubicBezTo>
                <a:cubicBezTo>
                  <a:pt x="681676" y="8273881"/>
                  <a:pt x="681676" y="8273881"/>
                  <a:pt x="681676" y="8273881"/>
                </a:cubicBezTo>
                <a:cubicBezTo>
                  <a:pt x="370114" y="8277635"/>
                  <a:pt x="88581" y="8067410"/>
                  <a:pt x="17260" y="7752073"/>
                </a:cubicBezTo>
                <a:cubicBezTo>
                  <a:pt x="-65323" y="7391688"/>
                  <a:pt x="156149" y="7038811"/>
                  <a:pt x="516511" y="6956222"/>
                </a:cubicBezTo>
                <a:cubicBezTo>
                  <a:pt x="572817" y="6944960"/>
                  <a:pt x="629124" y="6941206"/>
                  <a:pt x="685430" y="6941206"/>
                </a:cubicBezTo>
                <a:cubicBezTo>
                  <a:pt x="3080333" y="6948714"/>
                  <a:pt x="3080333" y="6948714"/>
                  <a:pt x="3080333" y="6948714"/>
                </a:cubicBezTo>
                <a:cubicBezTo>
                  <a:pt x="6623888" y="2841824"/>
                  <a:pt x="6623888" y="2841824"/>
                  <a:pt x="6623888" y="2841824"/>
                </a:cubicBezTo>
                <a:lnTo>
                  <a:pt x="5696708" y="2838070"/>
                </a:lnTo>
                <a:cubicBezTo>
                  <a:pt x="4086342" y="4696306"/>
                  <a:pt x="4086342" y="4696306"/>
                  <a:pt x="4086342" y="4696306"/>
                </a:cubicBezTo>
                <a:cubicBezTo>
                  <a:pt x="3992498" y="4812681"/>
                  <a:pt x="3849855" y="4884007"/>
                  <a:pt x="3688443" y="4884007"/>
                </a:cubicBezTo>
                <a:cubicBezTo>
                  <a:pt x="3399403" y="4884007"/>
                  <a:pt x="3166669" y="4651258"/>
                  <a:pt x="3166669" y="4365953"/>
                </a:cubicBezTo>
                <a:cubicBezTo>
                  <a:pt x="3166669" y="4208284"/>
                  <a:pt x="3234237" y="4069386"/>
                  <a:pt x="3343097" y="3975536"/>
                </a:cubicBezTo>
                <a:cubicBezTo>
                  <a:pt x="5077337" y="1978401"/>
                  <a:pt x="5077337" y="1978401"/>
                  <a:pt x="5077337" y="1978401"/>
                </a:cubicBezTo>
                <a:cubicBezTo>
                  <a:pt x="5171181" y="1862026"/>
                  <a:pt x="5313824" y="1790700"/>
                  <a:pt x="5478990" y="1790700"/>
                </a:cubicBezTo>
                <a:close/>
                <a:moveTo>
                  <a:pt x="9252509" y="0"/>
                </a:moveTo>
                <a:cubicBezTo>
                  <a:pt x="9823713" y="0"/>
                  <a:pt x="10286766" y="463053"/>
                  <a:pt x="10286766" y="1034257"/>
                </a:cubicBezTo>
                <a:cubicBezTo>
                  <a:pt x="10286766" y="1605461"/>
                  <a:pt x="9823713" y="2068514"/>
                  <a:pt x="9252509" y="2068514"/>
                </a:cubicBezTo>
                <a:cubicBezTo>
                  <a:pt x="8681305" y="2068514"/>
                  <a:pt x="8218252" y="1605461"/>
                  <a:pt x="8218252" y="1034257"/>
                </a:cubicBezTo>
                <a:cubicBezTo>
                  <a:pt x="8218252" y="463053"/>
                  <a:pt x="8681305" y="0"/>
                  <a:pt x="9252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03149" y="1138494"/>
            <a:ext cx="2204622" cy="423080"/>
            <a:chOff x="223342" y="2277201"/>
            <a:chExt cx="3977183" cy="423080"/>
          </a:xfrm>
        </p:grpSpPr>
        <p:sp>
          <p:nvSpPr>
            <p:cNvPr id="22" name="Freeform 9"/>
            <p:cNvSpPr/>
            <p:nvPr/>
          </p:nvSpPr>
          <p:spPr bwMode="auto">
            <a:xfrm>
              <a:off x="223342" y="2277201"/>
              <a:ext cx="3977183" cy="423080"/>
            </a:xfrm>
            <a:custGeom>
              <a:avLst/>
              <a:gdLst>
                <a:gd name="T0" fmla="*/ 0 w 2547"/>
                <a:gd name="T1" fmla="*/ 0 h 366"/>
                <a:gd name="T2" fmla="*/ 2547 w 2547"/>
                <a:gd name="T3" fmla="*/ 0 h 366"/>
                <a:gd name="T4" fmla="*/ 2400 w 2547"/>
                <a:gd name="T5" fmla="*/ 185 h 366"/>
                <a:gd name="T6" fmla="*/ 2547 w 2547"/>
                <a:gd name="T7" fmla="*/ 366 h 366"/>
                <a:gd name="T8" fmla="*/ 0 w 2547"/>
                <a:gd name="T9" fmla="*/ 366 h 366"/>
                <a:gd name="T10" fmla="*/ 0 w 2547"/>
                <a:gd name="T1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7" h="366">
                  <a:moveTo>
                    <a:pt x="0" y="0"/>
                  </a:moveTo>
                  <a:lnTo>
                    <a:pt x="2547" y="0"/>
                  </a:lnTo>
                  <a:lnTo>
                    <a:pt x="2400" y="185"/>
                  </a:lnTo>
                  <a:lnTo>
                    <a:pt x="2547" y="366"/>
                  </a:lnTo>
                  <a:lnTo>
                    <a:pt x="0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5A00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TextBox 32"/>
            <p:cNvSpPr txBox="1"/>
            <p:nvPr/>
          </p:nvSpPr>
          <p:spPr>
            <a:xfrm>
              <a:off x="305894" y="2277631"/>
              <a:ext cx="1258512" cy="400103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复赛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3149" y="1138494"/>
            <a:ext cx="862051" cy="423080"/>
            <a:chOff x="223342" y="2277201"/>
            <a:chExt cx="3977183" cy="423080"/>
          </a:xfrm>
        </p:grpSpPr>
        <p:sp>
          <p:nvSpPr>
            <p:cNvPr id="12" name="Freeform 9"/>
            <p:cNvSpPr/>
            <p:nvPr/>
          </p:nvSpPr>
          <p:spPr bwMode="auto">
            <a:xfrm>
              <a:off x="223342" y="2277201"/>
              <a:ext cx="3977183" cy="423080"/>
            </a:xfrm>
            <a:custGeom>
              <a:avLst/>
              <a:gdLst>
                <a:gd name="T0" fmla="*/ 0 w 2547"/>
                <a:gd name="T1" fmla="*/ 0 h 366"/>
                <a:gd name="T2" fmla="*/ 2547 w 2547"/>
                <a:gd name="T3" fmla="*/ 0 h 366"/>
                <a:gd name="T4" fmla="*/ 2400 w 2547"/>
                <a:gd name="T5" fmla="*/ 185 h 366"/>
                <a:gd name="T6" fmla="*/ 2547 w 2547"/>
                <a:gd name="T7" fmla="*/ 366 h 366"/>
                <a:gd name="T8" fmla="*/ 0 w 2547"/>
                <a:gd name="T9" fmla="*/ 366 h 366"/>
                <a:gd name="T10" fmla="*/ 0 w 2547"/>
                <a:gd name="T1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7" h="366">
                  <a:moveTo>
                    <a:pt x="0" y="0"/>
                  </a:moveTo>
                  <a:lnTo>
                    <a:pt x="2547" y="0"/>
                  </a:lnTo>
                  <a:lnTo>
                    <a:pt x="2400" y="185"/>
                  </a:lnTo>
                  <a:lnTo>
                    <a:pt x="2547" y="366"/>
                  </a:lnTo>
                  <a:lnTo>
                    <a:pt x="0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5A00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TextBox 32"/>
            <p:cNvSpPr txBox="1"/>
            <p:nvPr/>
          </p:nvSpPr>
          <p:spPr>
            <a:xfrm>
              <a:off x="305894" y="2277631"/>
              <a:ext cx="3218537" cy="400103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初赛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线上排名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0" y="1272218"/>
            <a:ext cx="4472940" cy="21355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655" y="1271583"/>
            <a:ext cx="5948680" cy="213614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93129" y="3781711"/>
            <a:ext cx="862051" cy="423080"/>
            <a:chOff x="223342" y="2277201"/>
            <a:chExt cx="3977183" cy="423080"/>
          </a:xfrm>
        </p:grpSpPr>
        <p:sp>
          <p:nvSpPr>
            <p:cNvPr id="15" name="Freeform 9"/>
            <p:cNvSpPr/>
            <p:nvPr/>
          </p:nvSpPr>
          <p:spPr bwMode="auto">
            <a:xfrm>
              <a:off x="223342" y="2277201"/>
              <a:ext cx="3977183" cy="423080"/>
            </a:xfrm>
            <a:custGeom>
              <a:avLst/>
              <a:gdLst>
                <a:gd name="T0" fmla="*/ 0 w 2547"/>
                <a:gd name="T1" fmla="*/ 0 h 366"/>
                <a:gd name="T2" fmla="*/ 2547 w 2547"/>
                <a:gd name="T3" fmla="*/ 0 h 366"/>
                <a:gd name="T4" fmla="*/ 2400 w 2547"/>
                <a:gd name="T5" fmla="*/ 185 h 366"/>
                <a:gd name="T6" fmla="*/ 2547 w 2547"/>
                <a:gd name="T7" fmla="*/ 366 h 366"/>
                <a:gd name="T8" fmla="*/ 0 w 2547"/>
                <a:gd name="T9" fmla="*/ 366 h 366"/>
                <a:gd name="T10" fmla="*/ 0 w 2547"/>
                <a:gd name="T1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7" h="366">
                  <a:moveTo>
                    <a:pt x="0" y="0"/>
                  </a:moveTo>
                  <a:lnTo>
                    <a:pt x="2547" y="0"/>
                  </a:lnTo>
                  <a:lnTo>
                    <a:pt x="2400" y="185"/>
                  </a:lnTo>
                  <a:lnTo>
                    <a:pt x="2547" y="366"/>
                  </a:lnTo>
                  <a:lnTo>
                    <a:pt x="0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5A00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TextBox 32"/>
            <p:cNvSpPr txBox="1"/>
            <p:nvPr/>
          </p:nvSpPr>
          <p:spPr>
            <a:xfrm>
              <a:off x="305894" y="2277631"/>
              <a:ext cx="3218537" cy="400103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复赛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365170" y="3629846"/>
            <a:ext cx="11456942" cy="0"/>
          </a:xfrm>
          <a:prstGeom prst="line">
            <a:avLst/>
          </a:prstGeom>
          <a:ln w="44450" cmpd="sng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b="15734"/>
          <a:stretch>
            <a:fillRect/>
          </a:stretch>
        </p:blipFill>
        <p:spPr>
          <a:xfrm>
            <a:off x="970915" y="3947160"/>
            <a:ext cx="4467225" cy="2247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 b="15731"/>
          <a:stretch>
            <a:fillRect/>
          </a:stretch>
        </p:blipFill>
        <p:spPr>
          <a:xfrm>
            <a:off x="5621655" y="3947160"/>
            <a:ext cx="6224905" cy="2248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微软雅黑" panose="020B0503020204020204" charset="-122"/>
                <a:ea typeface="微软雅黑" panose="020B0503020204020204" charset="-122"/>
              </a:rPr>
              <a:t>模型特色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761" y="1339466"/>
            <a:ext cx="10783888" cy="49400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无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93775" y="1580515"/>
            <a:ext cx="10029190" cy="4612005"/>
            <a:chOff x="1565" y="2489"/>
            <a:chExt cx="15794" cy="7263"/>
          </a:xfrm>
        </p:grpSpPr>
        <p:grpSp>
          <p:nvGrpSpPr>
            <p:cNvPr id="4" name="组合 3"/>
            <p:cNvGrpSpPr/>
            <p:nvPr/>
          </p:nvGrpSpPr>
          <p:grpSpPr>
            <a:xfrm>
              <a:off x="1565" y="2490"/>
              <a:ext cx="15794" cy="7262"/>
              <a:chOff x="1565" y="2490"/>
              <a:chExt cx="15794" cy="7262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565" y="7568"/>
                <a:ext cx="7266" cy="2184"/>
                <a:chOff x="539595" y="1389063"/>
                <a:chExt cx="6277448" cy="1993265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623888" y="1389063"/>
                  <a:ext cx="6193155" cy="1993265"/>
                  <a:chOff x="1325" y="1204"/>
                  <a:chExt cx="9753" cy="3139"/>
                </a:xfrm>
              </p:grpSpPr>
              <p:sp>
                <p:nvSpPr>
                  <p:cNvPr id="13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455" y="1540"/>
                    <a:ext cx="9623" cy="2803"/>
                  </a:xfrm>
                  <a:prstGeom prst="rect">
                    <a:avLst/>
                  </a:prstGeom>
                  <a:solidFill>
                    <a:srgbClr val="484849">
                      <a:lumMod val="20000"/>
                      <a:lumOff val="80000"/>
                    </a:srgbClr>
                  </a:solidFill>
                  <a:ln>
                    <a:noFill/>
                  </a:ln>
                </p:spPr>
                <p:txBody>
                  <a:bodyPr vert="horz" wrap="square" lIns="91434" tIns="45717" rIns="91434" bIns="45717" numCol="1" anchor="t" anchorCtr="0" compatLnSpc="1"/>
                  <a:lstStyle>
                    <a:defPPr>
                      <a:defRPr lang="zh-CN"/>
                    </a:defPPr>
                    <a:lvl1pPr marL="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376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70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94A5A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4" name="Freeform 9"/>
                  <p:cNvSpPr/>
                  <p:nvPr/>
                </p:nvSpPr>
                <p:spPr bwMode="auto">
                  <a:xfrm>
                    <a:off x="1325" y="1204"/>
                    <a:ext cx="4478" cy="666"/>
                  </a:xfrm>
                  <a:custGeom>
                    <a:avLst/>
                    <a:gdLst>
                      <a:gd name="T0" fmla="*/ 0 w 2547"/>
                      <a:gd name="T1" fmla="*/ 0 h 366"/>
                      <a:gd name="T2" fmla="*/ 2547 w 2547"/>
                      <a:gd name="T3" fmla="*/ 0 h 366"/>
                      <a:gd name="T4" fmla="*/ 2400 w 2547"/>
                      <a:gd name="T5" fmla="*/ 185 h 366"/>
                      <a:gd name="T6" fmla="*/ 2547 w 2547"/>
                      <a:gd name="T7" fmla="*/ 366 h 366"/>
                      <a:gd name="T8" fmla="*/ 0 w 2547"/>
                      <a:gd name="T9" fmla="*/ 366 h 366"/>
                      <a:gd name="T10" fmla="*/ 0 w 2547"/>
                      <a:gd name="T11" fmla="*/ 0 h 3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547" h="366">
                        <a:moveTo>
                          <a:pt x="0" y="0"/>
                        </a:moveTo>
                        <a:lnTo>
                          <a:pt x="2547" y="0"/>
                        </a:lnTo>
                        <a:lnTo>
                          <a:pt x="2400" y="185"/>
                        </a:lnTo>
                        <a:lnTo>
                          <a:pt x="2547" y="366"/>
                        </a:lnTo>
                        <a:lnTo>
                          <a:pt x="0" y="36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B/>
                  </a:sp3d>
                </p:spPr>
                <p:txBody>
                  <a:bodyPr vert="horz" wrap="square" lIns="91434" tIns="45717" rIns="91434" bIns="45717" numCol="1" anchor="t" anchorCtr="0" compatLnSpc="1"/>
                  <a:lstStyle>
                    <a:defPPr>
                      <a:defRPr lang="zh-CN"/>
                    </a:defPPr>
                    <a:lvl1pPr marL="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376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70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94A5A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5" name="TextBox 35"/>
                  <p:cNvSpPr txBox="1"/>
                  <p:nvPr/>
                </p:nvSpPr>
                <p:spPr>
                  <a:xfrm>
                    <a:off x="1959" y="2038"/>
                    <a:ext cx="8783" cy="1097"/>
                  </a:xfrm>
                  <a:prstGeom prst="rect">
                    <a:avLst/>
                  </a:prstGeom>
                  <a:noFill/>
                </p:spPr>
                <p:txBody>
                  <a:bodyPr wrap="square" lIns="91434" tIns="45717" rIns="91434" bIns="45717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fontAlgn="auto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dirty="0">
                        <a:solidFill>
                          <a:srgbClr val="484849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模型提交的结果在多个榜单排名</a:t>
                    </a:r>
                    <a:r>
                      <a:rPr lang="zh-CN" altLang="en-US" b="1" dirty="0" smtClean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第一</a:t>
                    </a:r>
                    <a:r>
                      <a:rPr lang="zh-CN" altLang="en-US" dirty="0" smtClean="0">
                        <a:solidFill>
                          <a:srgbClr val="484849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。</a:t>
                    </a:r>
                    <a:endParaRPr kumimoji="0" lang="zh-CN" altLang="en-US" sz="170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84849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12" name="TextBox 32"/>
                <p:cNvSpPr txBox="1"/>
                <p:nvPr/>
              </p:nvSpPr>
              <p:spPr>
                <a:xfrm>
                  <a:off x="539595" y="1389063"/>
                  <a:ext cx="1900321" cy="840375"/>
                </a:xfrm>
                <a:prstGeom prst="rect">
                  <a:avLst/>
                </a:prstGeom>
                <a:noFill/>
              </p:spPr>
              <p:txBody>
                <a:bodyPr wrap="square" lIns="91434" tIns="45717" rIns="91434" bIns="45717" rtlCol="0">
                  <a:sp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dirty="0" smtClean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3 </a:t>
                  </a:r>
                  <a:r>
                    <a:rPr lang="zh-CN" altLang="en-US" sz="1600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性能优异</a:t>
                  </a:r>
                  <a:endParaRPr lang="zh-CN" altLang="en-US" sz="1600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1571" y="4993"/>
                <a:ext cx="7260" cy="2215"/>
                <a:chOff x="544745" y="1361389"/>
                <a:chExt cx="6272298" cy="2020939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623888" y="1389063"/>
                  <a:ext cx="6193155" cy="1993265"/>
                  <a:chOff x="1325" y="1204"/>
                  <a:chExt cx="9753" cy="3139"/>
                </a:xfrm>
              </p:grpSpPr>
              <p:sp>
                <p:nvSpPr>
                  <p:cNvPr id="19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455" y="1540"/>
                    <a:ext cx="9623" cy="2803"/>
                  </a:xfrm>
                  <a:prstGeom prst="rect">
                    <a:avLst/>
                  </a:prstGeom>
                  <a:solidFill>
                    <a:srgbClr val="484849">
                      <a:lumMod val="20000"/>
                      <a:lumOff val="80000"/>
                    </a:srgbClr>
                  </a:solidFill>
                  <a:ln>
                    <a:noFill/>
                  </a:ln>
                </p:spPr>
                <p:txBody>
                  <a:bodyPr vert="horz" wrap="square" lIns="91434" tIns="45717" rIns="91434" bIns="45717" numCol="1" anchor="t" anchorCtr="0" compatLnSpc="1"/>
                  <a:lstStyle>
                    <a:defPPr>
                      <a:defRPr lang="zh-CN"/>
                    </a:defPPr>
                    <a:lvl1pPr marL="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376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70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94A5A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0" name="Freeform 9"/>
                  <p:cNvSpPr/>
                  <p:nvPr/>
                </p:nvSpPr>
                <p:spPr bwMode="auto">
                  <a:xfrm>
                    <a:off x="1325" y="1204"/>
                    <a:ext cx="4555" cy="666"/>
                  </a:xfrm>
                  <a:custGeom>
                    <a:avLst/>
                    <a:gdLst>
                      <a:gd name="T0" fmla="*/ 0 w 2547"/>
                      <a:gd name="T1" fmla="*/ 0 h 366"/>
                      <a:gd name="T2" fmla="*/ 2547 w 2547"/>
                      <a:gd name="T3" fmla="*/ 0 h 366"/>
                      <a:gd name="T4" fmla="*/ 2400 w 2547"/>
                      <a:gd name="T5" fmla="*/ 185 h 366"/>
                      <a:gd name="T6" fmla="*/ 2547 w 2547"/>
                      <a:gd name="T7" fmla="*/ 366 h 366"/>
                      <a:gd name="T8" fmla="*/ 0 w 2547"/>
                      <a:gd name="T9" fmla="*/ 366 h 366"/>
                      <a:gd name="T10" fmla="*/ 0 w 2547"/>
                      <a:gd name="T11" fmla="*/ 0 h 3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547" h="366">
                        <a:moveTo>
                          <a:pt x="0" y="0"/>
                        </a:moveTo>
                        <a:lnTo>
                          <a:pt x="2547" y="0"/>
                        </a:lnTo>
                        <a:lnTo>
                          <a:pt x="2400" y="185"/>
                        </a:lnTo>
                        <a:lnTo>
                          <a:pt x="2547" y="366"/>
                        </a:lnTo>
                        <a:lnTo>
                          <a:pt x="0" y="36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B/>
                  </a:sp3d>
                </p:spPr>
                <p:txBody>
                  <a:bodyPr vert="horz" wrap="square" lIns="91434" tIns="45717" rIns="91434" bIns="45717" numCol="1" anchor="t" anchorCtr="0" compatLnSpc="1"/>
                  <a:lstStyle>
                    <a:defPPr>
                      <a:defRPr lang="zh-CN"/>
                    </a:defPPr>
                    <a:lvl1pPr marL="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376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70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94A5A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1" name="TextBox 35"/>
                  <p:cNvSpPr txBox="1"/>
                  <p:nvPr/>
                </p:nvSpPr>
                <p:spPr>
                  <a:xfrm>
                    <a:off x="1959" y="2038"/>
                    <a:ext cx="8783" cy="1630"/>
                  </a:xfrm>
                  <a:prstGeom prst="rect">
                    <a:avLst/>
                  </a:prstGeom>
                  <a:noFill/>
                </p:spPr>
                <p:txBody>
                  <a:bodyPr wrap="square" lIns="91434" tIns="45717" rIns="91434" bIns="45717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3765" rtl="0" eaLnBrk="1" fontAlgn="auto" latinLnBrk="0" hangingPunct="1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zh-CN" altLang="en-US" noProof="0" dirty="0" smtClean="0">
                        <a:solidFill>
                          <a:srgbClr val="484849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模型可以利用相关领域的训练数据，高效高质地构建</a:t>
                    </a:r>
                    <a:r>
                      <a:rPr lang="zh-CN" altLang="en-US" b="1" noProof="0" dirty="0" smtClean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领域相关情感词</a:t>
                    </a:r>
                    <a:r>
                      <a:rPr lang="zh-CN" altLang="en-US" noProof="0" dirty="0" smtClean="0">
                        <a:solidFill>
                          <a:srgbClr val="484849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。</a:t>
                    </a:r>
                    <a:endParaRPr kumimoji="0" lang="zh-CN" altLang="en-US" sz="170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84849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18" name="TextBox 32"/>
                <p:cNvSpPr txBox="1"/>
                <p:nvPr/>
              </p:nvSpPr>
              <p:spPr>
                <a:xfrm>
                  <a:off x="544745" y="1361389"/>
                  <a:ext cx="3020526" cy="486529"/>
                </a:xfrm>
                <a:prstGeom prst="rect">
                  <a:avLst/>
                </a:prstGeom>
                <a:noFill/>
              </p:spPr>
              <p:txBody>
                <a:bodyPr wrap="square" lIns="91434" tIns="45717" rIns="91434" bIns="45717" rtlCol="0">
                  <a:sp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altLang="zh-CN" sz="1600" dirty="0" smtClean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2 </a:t>
                  </a:r>
                  <a:r>
                    <a:rPr lang="zh-CN" altLang="en-US" sz="1600" dirty="0" smtClean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自动构建</a:t>
                  </a:r>
                  <a:r>
                    <a:rPr lang="zh-CN" altLang="en-US" sz="1600" noProof="0" dirty="0" smtClean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领域情感词</a:t>
                  </a:r>
                  <a:endParaRPr kumimoji="0" lang="zh-CN" altLang="en-US" sz="16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1585" y="2490"/>
                <a:ext cx="7246" cy="2184"/>
                <a:chOff x="501877" y="1389063"/>
                <a:chExt cx="6315166" cy="1993265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623888" y="1389063"/>
                  <a:ext cx="6193155" cy="1993265"/>
                  <a:chOff x="1325" y="1204"/>
                  <a:chExt cx="9753" cy="3139"/>
                </a:xfrm>
              </p:grpSpPr>
              <p:sp>
                <p:nvSpPr>
                  <p:cNvPr id="25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455" y="1540"/>
                    <a:ext cx="9623" cy="2803"/>
                  </a:xfrm>
                  <a:prstGeom prst="rect">
                    <a:avLst/>
                  </a:prstGeom>
                  <a:solidFill>
                    <a:srgbClr val="484849">
                      <a:lumMod val="20000"/>
                      <a:lumOff val="80000"/>
                    </a:srgbClr>
                  </a:solidFill>
                  <a:ln>
                    <a:noFill/>
                  </a:ln>
                </p:spPr>
                <p:txBody>
                  <a:bodyPr vert="horz" wrap="square" lIns="91434" tIns="45717" rIns="91434" bIns="45717" numCol="1" anchor="t" anchorCtr="0" compatLnSpc="1"/>
                  <a:lstStyle>
                    <a:defPPr>
                      <a:defRPr lang="zh-CN"/>
                    </a:defPPr>
                    <a:lvl1pPr marL="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376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70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94A5A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6" name="Freeform 9"/>
                  <p:cNvSpPr/>
                  <p:nvPr/>
                </p:nvSpPr>
                <p:spPr bwMode="auto">
                  <a:xfrm>
                    <a:off x="1325" y="1204"/>
                    <a:ext cx="4478" cy="666"/>
                  </a:xfrm>
                  <a:custGeom>
                    <a:avLst/>
                    <a:gdLst>
                      <a:gd name="T0" fmla="*/ 0 w 2547"/>
                      <a:gd name="T1" fmla="*/ 0 h 366"/>
                      <a:gd name="T2" fmla="*/ 2547 w 2547"/>
                      <a:gd name="T3" fmla="*/ 0 h 366"/>
                      <a:gd name="T4" fmla="*/ 2400 w 2547"/>
                      <a:gd name="T5" fmla="*/ 185 h 366"/>
                      <a:gd name="T6" fmla="*/ 2547 w 2547"/>
                      <a:gd name="T7" fmla="*/ 366 h 366"/>
                      <a:gd name="T8" fmla="*/ 0 w 2547"/>
                      <a:gd name="T9" fmla="*/ 366 h 366"/>
                      <a:gd name="T10" fmla="*/ 0 w 2547"/>
                      <a:gd name="T11" fmla="*/ 0 h 3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547" h="366">
                        <a:moveTo>
                          <a:pt x="0" y="0"/>
                        </a:moveTo>
                        <a:lnTo>
                          <a:pt x="2547" y="0"/>
                        </a:lnTo>
                        <a:lnTo>
                          <a:pt x="2400" y="185"/>
                        </a:lnTo>
                        <a:lnTo>
                          <a:pt x="2547" y="366"/>
                        </a:lnTo>
                        <a:lnTo>
                          <a:pt x="0" y="36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D5A0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B/>
                  </a:sp3d>
                </p:spPr>
                <p:txBody>
                  <a:bodyPr vert="horz" wrap="square" lIns="91434" tIns="45717" rIns="91434" bIns="45717" numCol="1" anchor="t" anchorCtr="0" compatLnSpc="1"/>
                  <a:lstStyle>
                    <a:defPPr>
                      <a:defRPr lang="zh-CN"/>
                    </a:defPPr>
                    <a:lvl1pPr marL="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376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70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94A5A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7" name="TextBox 35"/>
                  <p:cNvSpPr txBox="1"/>
                  <p:nvPr/>
                </p:nvSpPr>
                <p:spPr>
                  <a:xfrm>
                    <a:off x="1959" y="2038"/>
                    <a:ext cx="8783" cy="1985"/>
                  </a:xfrm>
                  <a:prstGeom prst="rect">
                    <a:avLst/>
                  </a:prstGeom>
                  <a:noFill/>
                </p:spPr>
                <p:txBody>
                  <a:bodyPr wrap="square" lIns="91434" tIns="45717" rIns="91434" bIns="45717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3765" rtl="0" eaLnBrk="1" fontAlgn="auto" latinLnBrk="0" hangingPunct="1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zh-CN" altLang="en-US" sz="170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84849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</a:rPr>
                      <a:t>使用</a:t>
                    </a:r>
                    <a:r>
                      <a:rPr lang="en-US" altLang="zh-CN" dirty="0" smtClean="0">
                        <a:solidFill>
                          <a:srgbClr val="484849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CRF</a:t>
                    </a:r>
                    <a:r>
                      <a:rPr lang="zh-CN" altLang="en-US" dirty="0" smtClean="0">
                        <a:solidFill>
                          <a:srgbClr val="484849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模型识别视角，引入字典特征、词林特征，线下交叉验证</a:t>
                    </a:r>
                    <a:r>
                      <a:rPr lang="en-US" altLang="zh-CN" dirty="0" smtClean="0">
                        <a:solidFill>
                          <a:srgbClr val="484849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F1</a:t>
                    </a:r>
                    <a:r>
                      <a:rPr lang="zh-CN" altLang="en-US" dirty="0" smtClean="0">
                        <a:solidFill>
                          <a:srgbClr val="484849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值达到</a:t>
                    </a:r>
                    <a:r>
                      <a:rPr lang="en-US" altLang="zh-CN" b="1" dirty="0" smtClean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94.9</a:t>
                    </a:r>
                    <a:r>
                      <a:rPr lang="zh-CN" altLang="en-US" dirty="0" smtClean="0">
                        <a:solidFill>
                          <a:srgbClr val="484849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。</a:t>
                    </a:r>
                    <a:endParaRPr kumimoji="0" lang="zh-CN" altLang="en-US" sz="170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84849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24" name="TextBox 32"/>
                <p:cNvSpPr txBox="1"/>
                <p:nvPr/>
              </p:nvSpPr>
              <p:spPr>
                <a:xfrm>
                  <a:off x="501877" y="1389063"/>
                  <a:ext cx="2276293" cy="486529"/>
                </a:xfrm>
                <a:prstGeom prst="rect">
                  <a:avLst/>
                </a:prstGeom>
                <a:noFill/>
              </p:spPr>
              <p:txBody>
                <a:bodyPr wrap="square" lIns="91434" tIns="45717" rIns="91434" bIns="45717" rtlCol="0">
                  <a:sp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altLang="zh-CN" sz="1600" noProof="0" dirty="0" smtClean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1 NER</a:t>
                  </a:r>
                  <a:r>
                    <a:rPr lang="zh-CN" altLang="en-US" sz="1600" noProof="0" dirty="0" smtClean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精度高</a:t>
                  </a:r>
                  <a:endParaRPr kumimoji="0" lang="zh-CN" altLang="en-US" sz="16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10252" y="7560"/>
                <a:ext cx="7106" cy="2184"/>
                <a:chOff x="623888" y="1389063"/>
                <a:chExt cx="6193155" cy="1993265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623888" y="1389063"/>
                  <a:ext cx="6193155" cy="1993265"/>
                  <a:chOff x="1325" y="1204"/>
                  <a:chExt cx="9753" cy="3139"/>
                </a:xfrm>
              </p:grpSpPr>
              <p:sp>
                <p:nvSpPr>
                  <p:cNvPr id="31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455" y="1540"/>
                    <a:ext cx="9623" cy="2803"/>
                  </a:xfrm>
                  <a:prstGeom prst="rect">
                    <a:avLst/>
                  </a:prstGeom>
                  <a:solidFill>
                    <a:srgbClr val="484849">
                      <a:lumMod val="20000"/>
                      <a:lumOff val="80000"/>
                    </a:srgbClr>
                  </a:solidFill>
                  <a:ln>
                    <a:noFill/>
                  </a:ln>
                </p:spPr>
                <p:txBody>
                  <a:bodyPr vert="horz" wrap="square" lIns="91434" tIns="45717" rIns="91434" bIns="45717" numCol="1" anchor="t" anchorCtr="0" compatLnSpc="1"/>
                  <a:lstStyle>
                    <a:defPPr>
                      <a:defRPr lang="zh-CN"/>
                    </a:defPPr>
                    <a:lvl1pPr marL="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376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70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94A5A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2" name="Freeform 9"/>
                  <p:cNvSpPr/>
                  <p:nvPr/>
                </p:nvSpPr>
                <p:spPr bwMode="auto">
                  <a:xfrm>
                    <a:off x="1325" y="1204"/>
                    <a:ext cx="4478" cy="666"/>
                  </a:xfrm>
                  <a:custGeom>
                    <a:avLst/>
                    <a:gdLst>
                      <a:gd name="T0" fmla="*/ 0 w 2547"/>
                      <a:gd name="T1" fmla="*/ 0 h 366"/>
                      <a:gd name="T2" fmla="*/ 2547 w 2547"/>
                      <a:gd name="T3" fmla="*/ 0 h 366"/>
                      <a:gd name="T4" fmla="*/ 2400 w 2547"/>
                      <a:gd name="T5" fmla="*/ 185 h 366"/>
                      <a:gd name="T6" fmla="*/ 2547 w 2547"/>
                      <a:gd name="T7" fmla="*/ 366 h 366"/>
                      <a:gd name="T8" fmla="*/ 0 w 2547"/>
                      <a:gd name="T9" fmla="*/ 366 h 366"/>
                      <a:gd name="T10" fmla="*/ 0 w 2547"/>
                      <a:gd name="T11" fmla="*/ 0 h 3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547" h="366">
                        <a:moveTo>
                          <a:pt x="0" y="0"/>
                        </a:moveTo>
                        <a:lnTo>
                          <a:pt x="2547" y="0"/>
                        </a:lnTo>
                        <a:lnTo>
                          <a:pt x="2400" y="185"/>
                        </a:lnTo>
                        <a:lnTo>
                          <a:pt x="2547" y="366"/>
                        </a:lnTo>
                        <a:lnTo>
                          <a:pt x="0" y="36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B/>
                  </a:sp3d>
                </p:spPr>
                <p:txBody>
                  <a:bodyPr vert="horz" wrap="square" lIns="91434" tIns="45717" rIns="91434" bIns="45717" numCol="1" anchor="t" anchorCtr="0" compatLnSpc="1"/>
                  <a:lstStyle>
                    <a:defPPr>
                      <a:defRPr lang="zh-CN"/>
                    </a:defPPr>
                    <a:lvl1pPr marL="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376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70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94A5A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3" name="TextBox 35"/>
                  <p:cNvSpPr txBox="1"/>
                  <p:nvPr/>
                </p:nvSpPr>
                <p:spPr>
                  <a:xfrm>
                    <a:off x="1959" y="2038"/>
                    <a:ext cx="8783" cy="1985"/>
                  </a:xfrm>
                  <a:prstGeom prst="rect">
                    <a:avLst/>
                  </a:prstGeom>
                  <a:noFill/>
                </p:spPr>
                <p:txBody>
                  <a:bodyPr wrap="square" lIns="91434" tIns="45717" rIns="91434" bIns="45717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3765" rtl="0" eaLnBrk="1" latinLnBrk="0" hangingPunct="1">
                      <a:defRPr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3765" rtl="0" eaLnBrk="1" fontAlgn="auto" latinLnBrk="0" hangingPunct="1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lang="zh-CN" altLang="en-US" dirty="0">
                        <a:solidFill>
                          <a:srgbClr val="484849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多</a:t>
                    </a:r>
                    <a:r>
                      <a:rPr lang="zh-CN" altLang="en-US" dirty="0" smtClean="0">
                        <a:solidFill>
                          <a:srgbClr val="484849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通道多窗口</a:t>
                    </a:r>
                    <a:r>
                      <a:rPr lang="en-US" altLang="zh-CN" dirty="0" smtClean="0">
                        <a:solidFill>
                          <a:srgbClr val="484849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CNNs</a:t>
                    </a:r>
                    <a:r>
                      <a:rPr lang="zh-CN" altLang="en-US" dirty="0" smtClean="0">
                        <a:solidFill>
                          <a:srgbClr val="484849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模型完成</a:t>
                    </a:r>
                    <a:r>
                      <a:rPr lang="en-US" altLang="zh-CN" dirty="0" smtClean="0">
                        <a:solidFill>
                          <a:srgbClr val="484849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2w</a:t>
                    </a:r>
                    <a:r>
                      <a:rPr lang="zh-CN" altLang="en-US" dirty="0" smtClean="0">
                        <a:solidFill>
                          <a:srgbClr val="484849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数据量的训练只需</a:t>
                    </a:r>
                    <a:r>
                      <a:rPr lang="en-US" altLang="zh-CN" b="1" dirty="0" smtClean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54</a:t>
                    </a:r>
                    <a:r>
                      <a:rPr lang="zh-CN" altLang="en-US" b="1" dirty="0" smtClean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秒</a:t>
                    </a:r>
                    <a:r>
                      <a:rPr lang="zh-CN" altLang="en-US" dirty="0" smtClean="0">
                        <a:solidFill>
                          <a:srgbClr val="484849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。</a:t>
                    </a:r>
                    <a:endParaRPr kumimoji="0" lang="zh-CN" altLang="en-US" sz="170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84849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30" name="TextBox 32"/>
                <p:cNvSpPr txBox="1"/>
                <p:nvPr/>
              </p:nvSpPr>
              <p:spPr>
                <a:xfrm>
                  <a:off x="752868" y="1389063"/>
                  <a:ext cx="2170878" cy="504647"/>
                </a:xfrm>
                <a:prstGeom prst="rect">
                  <a:avLst/>
                </a:prstGeom>
                <a:noFill/>
              </p:spPr>
              <p:txBody>
                <a:bodyPr wrap="square" lIns="91434" tIns="45717" rIns="91434" bIns="45717" rtlCol="0">
                  <a:sp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altLang="zh-CN" sz="1600" dirty="0" smtClean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6 </a:t>
                  </a:r>
                  <a:r>
                    <a:rPr lang="zh-CN" altLang="en-US" sz="1600" dirty="0" smtClean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算法</a:t>
                  </a:r>
                  <a:r>
                    <a:rPr lang="zh-CN" altLang="en-US" sz="1600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效率高</a:t>
                  </a:r>
                  <a:endParaRPr kumimoji="0" lang="zh-CN" altLang="en-US" sz="16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10347" y="5257"/>
                <a:ext cx="7012" cy="1950"/>
                <a:chOff x="1455" y="1540"/>
                <a:chExt cx="9623" cy="2803"/>
              </a:xfrm>
            </p:grpSpPr>
            <p:sp>
              <p:nvSpPr>
                <p:cNvPr id="37" name="Rectangle 8"/>
                <p:cNvSpPr>
                  <a:spLocks noChangeArrowheads="1"/>
                </p:cNvSpPr>
                <p:nvPr/>
              </p:nvSpPr>
              <p:spPr bwMode="auto">
                <a:xfrm>
                  <a:off x="1455" y="1540"/>
                  <a:ext cx="9623" cy="2803"/>
                </a:xfrm>
                <a:prstGeom prst="rect">
                  <a:avLst/>
                </a:prstGeom>
                <a:solidFill>
                  <a:srgbClr val="484849">
                    <a:lumMod val="20000"/>
                    <a:lumOff val="80000"/>
                  </a:srgbClr>
                </a:solidFill>
                <a:ln>
                  <a:noFill/>
                </a:ln>
              </p:spPr>
              <p:txBody>
                <a:bodyPr vert="horz" wrap="square" lIns="91434" tIns="45717" rIns="91434" bIns="45717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700" i="0" u="none" strike="noStrike" kern="1200" cap="none" spc="0" normalizeH="0" baseline="0" noProof="0">
                    <a:ln>
                      <a:noFill/>
                    </a:ln>
                    <a:solidFill>
                      <a:srgbClr val="294A5A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9" name="TextBox 35"/>
                <p:cNvSpPr txBox="1"/>
                <p:nvPr/>
              </p:nvSpPr>
              <p:spPr>
                <a:xfrm>
                  <a:off x="1959" y="2038"/>
                  <a:ext cx="8783" cy="1985"/>
                </a:xfrm>
                <a:prstGeom prst="rect">
                  <a:avLst/>
                </a:prstGeom>
                <a:noFill/>
              </p:spPr>
              <p:txBody>
                <a:bodyPr wrap="square" lIns="91434" tIns="45717" rIns="91434" bIns="45717" rtlCol="0">
                  <a:sp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70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484849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rPr>
                    <a:t>模型运用深度学习框架，可输出每条样本的</a:t>
                  </a:r>
                  <a:r>
                    <a:rPr kumimoji="0" lang="zh-CN" altLang="en-US" sz="17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rPr>
                    <a:t>情感得分</a:t>
                  </a:r>
                  <a:r>
                    <a:rPr kumimoji="0" lang="zh-CN" altLang="en-US" sz="170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484849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rPr>
                    <a:t>，这一点对于产品很重要。</a:t>
                  </a:r>
                  <a:endParaRPr kumimoji="0" lang="zh-CN" altLang="en-US" sz="17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84849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10347" y="2729"/>
                <a:ext cx="7012" cy="2140"/>
                <a:chOff x="1455" y="1540"/>
                <a:chExt cx="9623" cy="3075"/>
              </a:xfrm>
            </p:grpSpPr>
            <p:sp>
              <p:nvSpPr>
                <p:cNvPr id="43" name="Rectangle 8"/>
                <p:cNvSpPr>
                  <a:spLocks noChangeArrowheads="1"/>
                </p:cNvSpPr>
                <p:nvPr/>
              </p:nvSpPr>
              <p:spPr bwMode="auto">
                <a:xfrm>
                  <a:off x="1455" y="1540"/>
                  <a:ext cx="9623" cy="2803"/>
                </a:xfrm>
                <a:prstGeom prst="rect">
                  <a:avLst/>
                </a:prstGeom>
                <a:solidFill>
                  <a:srgbClr val="484849">
                    <a:lumMod val="20000"/>
                    <a:lumOff val="80000"/>
                  </a:srgbClr>
                </a:solidFill>
                <a:ln>
                  <a:noFill/>
                </a:ln>
              </p:spPr>
              <p:txBody>
                <a:bodyPr vert="horz" wrap="square" lIns="91434" tIns="45717" rIns="91434" bIns="45717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700" i="0" u="none" strike="noStrike" kern="1200" cap="none" spc="0" normalizeH="0" baseline="0" noProof="0">
                    <a:ln>
                      <a:noFill/>
                    </a:ln>
                    <a:solidFill>
                      <a:srgbClr val="294A5A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5" name="TextBox 35"/>
                <p:cNvSpPr txBox="1"/>
                <p:nvPr/>
              </p:nvSpPr>
              <p:spPr>
                <a:xfrm>
                  <a:off x="1959" y="2038"/>
                  <a:ext cx="8783" cy="2577"/>
                </a:xfrm>
                <a:prstGeom prst="rect">
                  <a:avLst/>
                </a:prstGeom>
                <a:noFill/>
              </p:spPr>
              <p:txBody>
                <a:bodyPr wrap="square" lIns="91434" tIns="45717" rIns="91434" bIns="45717" rtlCol="0">
                  <a:sp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3765" rtl="0" eaLnBrk="1" latinLnBrk="0" hangingPunct="1">
                    <a:defRPr sz="1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dirty="0" smtClean="0">
                      <a:solidFill>
                        <a:srgbClr val="484849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除了</a:t>
                  </a:r>
                  <a:r>
                    <a:rPr lang="zh-CN" altLang="en-US" dirty="0">
                      <a:solidFill>
                        <a:srgbClr val="484849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训练数据</a:t>
                  </a:r>
                  <a:r>
                    <a:rPr lang="zh-CN" altLang="en-US" dirty="0" smtClean="0">
                      <a:solidFill>
                        <a:srgbClr val="484849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外，模型无需任何</a:t>
                  </a:r>
                  <a:r>
                    <a:rPr lang="zh-CN" altLang="en-US" dirty="0">
                      <a:solidFill>
                        <a:srgbClr val="484849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人工干预，可以</a:t>
                  </a:r>
                  <a:r>
                    <a:rPr lang="zh-CN" altLang="en-US" b="1" dirty="0" smtClean="0">
                      <a:solidFill>
                        <a:srgbClr val="C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低成本移植</a:t>
                  </a:r>
                  <a:r>
                    <a:rPr lang="zh-CN" altLang="en-US" dirty="0" smtClean="0">
                      <a:solidFill>
                        <a:srgbClr val="484849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到</a:t>
                  </a:r>
                  <a:r>
                    <a:rPr lang="zh-CN" altLang="en-US" dirty="0">
                      <a:solidFill>
                        <a:srgbClr val="484849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其他领域。</a:t>
                  </a:r>
                  <a:endParaRPr lang="zh-CN" altLang="en-US" sz="1600" dirty="0">
                    <a:solidFill>
                      <a:srgbClr val="484849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7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84849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47" name="Freeform 9"/>
            <p:cNvSpPr/>
            <p:nvPr/>
          </p:nvSpPr>
          <p:spPr bwMode="auto">
            <a:xfrm>
              <a:off x="10252" y="5058"/>
              <a:ext cx="3263" cy="463"/>
            </a:xfrm>
            <a:custGeom>
              <a:avLst/>
              <a:gdLst>
                <a:gd name="T0" fmla="*/ 0 w 2547"/>
                <a:gd name="T1" fmla="*/ 0 h 366"/>
                <a:gd name="T2" fmla="*/ 2547 w 2547"/>
                <a:gd name="T3" fmla="*/ 0 h 366"/>
                <a:gd name="T4" fmla="*/ 2400 w 2547"/>
                <a:gd name="T5" fmla="*/ 185 h 366"/>
                <a:gd name="T6" fmla="*/ 2547 w 2547"/>
                <a:gd name="T7" fmla="*/ 366 h 366"/>
                <a:gd name="T8" fmla="*/ 0 w 2547"/>
                <a:gd name="T9" fmla="*/ 366 h 366"/>
                <a:gd name="T10" fmla="*/ 0 w 2547"/>
                <a:gd name="T1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7" h="366">
                  <a:moveTo>
                    <a:pt x="0" y="0"/>
                  </a:moveTo>
                  <a:lnTo>
                    <a:pt x="2547" y="0"/>
                  </a:lnTo>
                  <a:lnTo>
                    <a:pt x="2400" y="185"/>
                  </a:lnTo>
                  <a:lnTo>
                    <a:pt x="2547" y="366"/>
                  </a:lnTo>
                  <a:lnTo>
                    <a:pt x="0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 vert="horz" wrap="square" lIns="91434" tIns="45717" rIns="91434" bIns="45717" numCol="1" anchor="t" anchorCtr="0" compatLnSpc="1"/>
            <a:lstStyle>
              <a:defPPr>
                <a:defRPr lang="zh-CN"/>
              </a:defPPr>
              <a:lvl1pPr marL="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0" b="0" i="0" u="none" strike="noStrike" kern="1200" cap="none" spc="0" normalizeH="0" baseline="0" noProof="0">
                <a:ln>
                  <a:noFill/>
                </a:ln>
                <a:solidFill>
                  <a:srgbClr val="294A5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" name="TextBox 32"/>
            <p:cNvSpPr txBox="1"/>
            <p:nvPr/>
          </p:nvSpPr>
          <p:spPr>
            <a:xfrm>
              <a:off x="10400" y="5023"/>
              <a:ext cx="1920" cy="533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5 </a:t>
              </a:r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实用性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强</a:t>
              </a:r>
              <a:endPara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Freeform 9"/>
            <p:cNvSpPr/>
            <p:nvPr/>
          </p:nvSpPr>
          <p:spPr bwMode="auto">
            <a:xfrm>
              <a:off x="10252" y="2489"/>
              <a:ext cx="3263" cy="463"/>
            </a:xfrm>
            <a:custGeom>
              <a:avLst/>
              <a:gdLst>
                <a:gd name="T0" fmla="*/ 0 w 2547"/>
                <a:gd name="T1" fmla="*/ 0 h 366"/>
                <a:gd name="T2" fmla="*/ 2547 w 2547"/>
                <a:gd name="T3" fmla="*/ 0 h 366"/>
                <a:gd name="T4" fmla="*/ 2400 w 2547"/>
                <a:gd name="T5" fmla="*/ 185 h 366"/>
                <a:gd name="T6" fmla="*/ 2547 w 2547"/>
                <a:gd name="T7" fmla="*/ 366 h 366"/>
                <a:gd name="T8" fmla="*/ 0 w 2547"/>
                <a:gd name="T9" fmla="*/ 366 h 366"/>
                <a:gd name="T10" fmla="*/ 0 w 2547"/>
                <a:gd name="T1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7" h="366">
                  <a:moveTo>
                    <a:pt x="0" y="0"/>
                  </a:moveTo>
                  <a:lnTo>
                    <a:pt x="2547" y="0"/>
                  </a:lnTo>
                  <a:lnTo>
                    <a:pt x="2400" y="185"/>
                  </a:lnTo>
                  <a:lnTo>
                    <a:pt x="2547" y="366"/>
                  </a:lnTo>
                  <a:lnTo>
                    <a:pt x="0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 vert="horz" wrap="square" lIns="91434" tIns="45717" rIns="91434" bIns="45717" numCol="1" anchor="t" anchorCtr="0" compatLnSpc="1"/>
            <a:lstStyle>
              <a:defPPr>
                <a:defRPr lang="zh-CN"/>
              </a:defPPr>
              <a:lvl1pPr marL="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0" b="0" i="0" u="none" strike="noStrike" kern="1200" cap="none" spc="0" normalizeH="0" baseline="0" noProof="0">
                <a:ln>
                  <a:noFill/>
                </a:ln>
                <a:solidFill>
                  <a:srgbClr val="294A5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" name="TextBox 32"/>
            <p:cNvSpPr txBox="1"/>
            <p:nvPr/>
          </p:nvSpPr>
          <p:spPr>
            <a:xfrm>
              <a:off x="10400" y="2495"/>
              <a:ext cx="1920" cy="533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4 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适应力强</a:t>
              </a:r>
              <a:endPara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6"/>
          <p:cNvSpPr txBox="1"/>
          <p:nvPr>
            <p:custDataLst>
              <p:tags r:id="rId1"/>
            </p:custDataLst>
          </p:nvPr>
        </p:nvSpPr>
        <p:spPr>
          <a:xfrm>
            <a:off x="3352800" y="3197225"/>
            <a:ext cx="7612063" cy="12541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aseline="0" dirty="0" smtClean="0">
                <a:solidFill>
                  <a:srgbClr val="3B4455"/>
                </a:solidFill>
                <a:latin typeface="黑体" panose="02010609060101010101" charset="-122"/>
                <a:ea typeface="黑体" panose="02010609060101010101" charset="-122"/>
              </a:rPr>
              <a:t>未来展望</a:t>
            </a:r>
            <a:endParaRPr lang="zh-CN" altLang="en-US" sz="4800" baseline="0" dirty="0">
              <a:solidFill>
                <a:srgbClr val="3B4455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455" y="5805805"/>
            <a:ext cx="1245235" cy="955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未来展望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1640" y="1682750"/>
            <a:ext cx="10985500" cy="5175250"/>
            <a:chOff x="664" y="2650"/>
            <a:chExt cx="17300" cy="8150"/>
          </a:xfrm>
        </p:grpSpPr>
        <p:sp>
          <p:nvSpPr>
            <p:cNvPr id="4" name="Freeform 6"/>
            <p:cNvSpPr/>
            <p:nvPr/>
          </p:nvSpPr>
          <p:spPr bwMode="auto">
            <a:xfrm>
              <a:off x="9343" y="2650"/>
              <a:ext cx="2505" cy="8150"/>
            </a:xfrm>
            <a:custGeom>
              <a:avLst/>
              <a:gdLst>
                <a:gd name="T0" fmla="*/ 469 w 2278"/>
                <a:gd name="T1" fmla="*/ 132 h 6709"/>
                <a:gd name="T2" fmla="*/ 1800 w 2278"/>
                <a:gd name="T3" fmla="*/ 132 h 6709"/>
                <a:gd name="T4" fmla="*/ 1800 w 2278"/>
                <a:gd name="T5" fmla="*/ 0 h 6709"/>
                <a:gd name="T6" fmla="*/ 2039 w 2278"/>
                <a:gd name="T7" fmla="*/ 190 h 6709"/>
                <a:gd name="T8" fmla="*/ 2278 w 2278"/>
                <a:gd name="T9" fmla="*/ 379 h 6709"/>
                <a:gd name="T10" fmla="*/ 2039 w 2278"/>
                <a:gd name="T11" fmla="*/ 569 h 6709"/>
                <a:gd name="T12" fmla="*/ 1800 w 2278"/>
                <a:gd name="T13" fmla="*/ 758 h 6709"/>
                <a:gd name="T14" fmla="*/ 1800 w 2278"/>
                <a:gd name="T15" fmla="*/ 621 h 6709"/>
                <a:gd name="T16" fmla="*/ 797 w 2278"/>
                <a:gd name="T17" fmla="*/ 621 h 6709"/>
                <a:gd name="T18" fmla="*/ 489 w 2278"/>
                <a:gd name="T19" fmla="*/ 868 h 6709"/>
                <a:gd name="T20" fmla="*/ 489 w 2278"/>
                <a:gd name="T21" fmla="*/ 6709 h 6709"/>
                <a:gd name="T22" fmla="*/ 0 w 2278"/>
                <a:gd name="T23" fmla="*/ 6709 h 6709"/>
                <a:gd name="T24" fmla="*/ 0 w 2278"/>
                <a:gd name="T25" fmla="*/ 601 h 6709"/>
                <a:gd name="T26" fmla="*/ 469 w 2278"/>
                <a:gd name="T27" fmla="*/ 132 h 6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78" h="6709">
                  <a:moveTo>
                    <a:pt x="469" y="132"/>
                  </a:moveTo>
                  <a:lnTo>
                    <a:pt x="1800" y="132"/>
                  </a:lnTo>
                  <a:lnTo>
                    <a:pt x="1800" y="0"/>
                  </a:lnTo>
                  <a:lnTo>
                    <a:pt x="2039" y="190"/>
                  </a:lnTo>
                  <a:lnTo>
                    <a:pt x="2278" y="379"/>
                  </a:lnTo>
                  <a:lnTo>
                    <a:pt x="2039" y="569"/>
                  </a:lnTo>
                  <a:lnTo>
                    <a:pt x="1800" y="758"/>
                  </a:lnTo>
                  <a:lnTo>
                    <a:pt x="1800" y="621"/>
                  </a:lnTo>
                  <a:lnTo>
                    <a:pt x="797" y="621"/>
                  </a:lnTo>
                  <a:cubicBezTo>
                    <a:pt x="600" y="621"/>
                    <a:pt x="489" y="670"/>
                    <a:pt x="489" y="868"/>
                  </a:cubicBezTo>
                  <a:lnTo>
                    <a:pt x="489" y="6709"/>
                  </a:lnTo>
                  <a:lnTo>
                    <a:pt x="0" y="6709"/>
                  </a:lnTo>
                  <a:lnTo>
                    <a:pt x="0" y="601"/>
                  </a:lnTo>
                  <a:cubicBezTo>
                    <a:pt x="0" y="343"/>
                    <a:pt x="211" y="132"/>
                    <a:pt x="469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6678" y="3544"/>
              <a:ext cx="2505" cy="7256"/>
            </a:xfrm>
            <a:custGeom>
              <a:avLst/>
              <a:gdLst>
                <a:gd name="T0" fmla="*/ 1809 w 2278"/>
                <a:gd name="T1" fmla="*/ 132 h 5345"/>
                <a:gd name="T2" fmla="*/ 478 w 2278"/>
                <a:gd name="T3" fmla="*/ 132 h 5345"/>
                <a:gd name="T4" fmla="*/ 478 w 2278"/>
                <a:gd name="T5" fmla="*/ 0 h 5345"/>
                <a:gd name="T6" fmla="*/ 239 w 2278"/>
                <a:gd name="T7" fmla="*/ 190 h 5345"/>
                <a:gd name="T8" fmla="*/ 0 w 2278"/>
                <a:gd name="T9" fmla="*/ 379 h 5345"/>
                <a:gd name="T10" fmla="*/ 239 w 2278"/>
                <a:gd name="T11" fmla="*/ 569 h 5345"/>
                <a:gd name="T12" fmla="*/ 478 w 2278"/>
                <a:gd name="T13" fmla="*/ 758 h 5345"/>
                <a:gd name="T14" fmla="*/ 478 w 2278"/>
                <a:gd name="T15" fmla="*/ 621 h 5345"/>
                <a:gd name="T16" fmla="*/ 1481 w 2278"/>
                <a:gd name="T17" fmla="*/ 621 h 5345"/>
                <a:gd name="T18" fmla="*/ 1789 w 2278"/>
                <a:gd name="T19" fmla="*/ 868 h 5345"/>
                <a:gd name="T20" fmla="*/ 1789 w 2278"/>
                <a:gd name="T21" fmla="*/ 5345 h 5345"/>
                <a:gd name="T22" fmla="*/ 2278 w 2278"/>
                <a:gd name="T23" fmla="*/ 5345 h 5345"/>
                <a:gd name="T24" fmla="*/ 2278 w 2278"/>
                <a:gd name="T25" fmla="*/ 601 h 5345"/>
                <a:gd name="T26" fmla="*/ 1809 w 2278"/>
                <a:gd name="T27" fmla="*/ 132 h 5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78" h="5345">
                  <a:moveTo>
                    <a:pt x="1809" y="132"/>
                  </a:moveTo>
                  <a:lnTo>
                    <a:pt x="478" y="132"/>
                  </a:lnTo>
                  <a:lnTo>
                    <a:pt x="478" y="0"/>
                  </a:lnTo>
                  <a:lnTo>
                    <a:pt x="239" y="190"/>
                  </a:lnTo>
                  <a:lnTo>
                    <a:pt x="0" y="379"/>
                  </a:lnTo>
                  <a:lnTo>
                    <a:pt x="239" y="569"/>
                  </a:lnTo>
                  <a:lnTo>
                    <a:pt x="478" y="758"/>
                  </a:lnTo>
                  <a:lnTo>
                    <a:pt x="478" y="621"/>
                  </a:lnTo>
                  <a:lnTo>
                    <a:pt x="1481" y="621"/>
                  </a:lnTo>
                  <a:cubicBezTo>
                    <a:pt x="1678" y="621"/>
                    <a:pt x="1789" y="670"/>
                    <a:pt x="1789" y="868"/>
                  </a:cubicBezTo>
                  <a:lnTo>
                    <a:pt x="1789" y="5345"/>
                  </a:lnTo>
                  <a:lnTo>
                    <a:pt x="2278" y="5345"/>
                  </a:lnTo>
                  <a:lnTo>
                    <a:pt x="2278" y="601"/>
                  </a:lnTo>
                  <a:cubicBezTo>
                    <a:pt x="2278" y="343"/>
                    <a:pt x="2067" y="132"/>
                    <a:pt x="1809" y="13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6713" y="6669"/>
              <a:ext cx="1765" cy="4131"/>
            </a:xfrm>
            <a:custGeom>
              <a:avLst/>
              <a:gdLst>
                <a:gd name="T0" fmla="*/ 1137 w 1605"/>
                <a:gd name="T1" fmla="*/ 132 h 3370"/>
                <a:gd name="T2" fmla="*/ 478 w 1605"/>
                <a:gd name="T3" fmla="*/ 132 h 3370"/>
                <a:gd name="T4" fmla="*/ 478 w 1605"/>
                <a:gd name="T5" fmla="*/ 0 h 3370"/>
                <a:gd name="T6" fmla="*/ 239 w 1605"/>
                <a:gd name="T7" fmla="*/ 190 h 3370"/>
                <a:gd name="T8" fmla="*/ 0 w 1605"/>
                <a:gd name="T9" fmla="*/ 379 h 3370"/>
                <a:gd name="T10" fmla="*/ 239 w 1605"/>
                <a:gd name="T11" fmla="*/ 569 h 3370"/>
                <a:gd name="T12" fmla="*/ 478 w 1605"/>
                <a:gd name="T13" fmla="*/ 758 h 3370"/>
                <a:gd name="T14" fmla="*/ 478 w 1605"/>
                <a:gd name="T15" fmla="*/ 621 h 3370"/>
                <a:gd name="T16" fmla="*/ 809 w 1605"/>
                <a:gd name="T17" fmla="*/ 621 h 3370"/>
                <a:gd name="T18" fmla="*/ 1117 w 1605"/>
                <a:gd name="T19" fmla="*/ 868 h 3370"/>
                <a:gd name="T20" fmla="*/ 1117 w 1605"/>
                <a:gd name="T21" fmla="*/ 3370 h 3370"/>
                <a:gd name="T22" fmla="*/ 1605 w 1605"/>
                <a:gd name="T23" fmla="*/ 3370 h 3370"/>
                <a:gd name="T24" fmla="*/ 1605 w 1605"/>
                <a:gd name="T25" fmla="*/ 601 h 3370"/>
                <a:gd name="T26" fmla="*/ 1137 w 1605"/>
                <a:gd name="T27" fmla="*/ 132 h 3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5" h="3370">
                  <a:moveTo>
                    <a:pt x="1137" y="132"/>
                  </a:moveTo>
                  <a:lnTo>
                    <a:pt x="478" y="132"/>
                  </a:lnTo>
                  <a:lnTo>
                    <a:pt x="478" y="0"/>
                  </a:lnTo>
                  <a:lnTo>
                    <a:pt x="239" y="190"/>
                  </a:lnTo>
                  <a:lnTo>
                    <a:pt x="0" y="379"/>
                  </a:lnTo>
                  <a:lnTo>
                    <a:pt x="239" y="569"/>
                  </a:lnTo>
                  <a:lnTo>
                    <a:pt x="478" y="758"/>
                  </a:lnTo>
                  <a:lnTo>
                    <a:pt x="478" y="621"/>
                  </a:lnTo>
                  <a:lnTo>
                    <a:pt x="809" y="621"/>
                  </a:lnTo>
                  <a:cubicBezTo>
                    <a:pt x="1006" y="621"/>
                    <a:pt x="1117" y="670"/>
                    <a:pt x="1117" y="868"/>
                  </a:cubicBezTo>
                  <a:lnTo>
                    <a:pt x="1117" y="3370"/>
                  </a:lnTo>
                  <a:lnTo>
                    <a:pt x="1605" y="3370"/>
                  </a:lnTo>
                  <a:lnTo>
                    <a:pt x="1605" y="601"/>
                  </a:lnTo>
                  <a:cubicBezTo>
                    <a:pt x="1605" y="343"/>
                    <a:pt x="1395" y="132"/>
                    <a:pt x="1137" y="13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10083" y="5337"/>
              <a:ext cx="1765" cy="5463"/>
            </a:xfrm>
            <a:custGeom>
              <a:avLst/>
              <a:gdLst>
                <a:gd name="T0" fmla="*/ 468 w 1605"/>
                <a:gd name="T1" fmla="*/ 132 h 4693"/>
                <a:gd name="T2" fmla="*/ 1127 w 1605"/>
                <a:gd name="T3" fmla="*/ 132 h 4693"/>
                <a:gd name="T4" fmla="*/ 1127 w 1605"/>
                <a:gd name="T5" fmla="*/ 0 h 4693"/>
                <a:gd name="T6" fmla="*/ 1366 w 1605"/>
                <a:gd name="T7" fmla="*/ 189 h 4693"/>
                <a:gd name="T8" fmla="*/ 1605 w 1605"/>
                <a:gd name="T9" fmla="*/ 379 h 4693"/>
                <a:gd name="T10" fmla="*/ 1366 w 1605"/>
                <a:gd name="T11" fmla="*/ 568 h 4693"/>
                <a:gd name="T12" fmla="*/ 1127 w 1605"/>
                <a:gd name="T13" fmla="*/ 758 h 4693"/>
                <a:gd name="T14" fmla="*/ 1127 w 1605"/>
                <a:gd name="T15" fmla="*/ 620 h 4693"/>
                <a:gd name="T16" fmla="*/ 796 w 1605"/>
                <a:gd name="T17" fmla="*/ 620 h 4693"/>
                <a:gd name="T18" fmla="*/ 488 w 1605"/>
                <a:gd name="T19" fmla="*/ 867 h 4693"/>
                <a:gd name="T20" fmla="*/ 488 w 1605"/>
                <a:gd name="T21" fmla="*/ 4693 h 4693"/>
                <a:gd name="T22" fmla="*/ 0 w 1605"/>
                <a:gd name="T23" fmla="*/ 4693 h 4693"/>
                <a:gd name="T24" fmla="*/ 0 w 1605"/>
                <a:gd name="T25" fmla="*/ 600 h 4693"/>
                <a:gd name="T26" fmla="*/ 468 w 1605"/>
                <a:gd name="T27" fmla="*/ 132 h 4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5" h="4693">
                  <a:moveTo>
                    <a:pt x="468" y="132"/>
                  </a:moveTo>
                  <a:lnTo>
                    <a:pt x="1127" y="132"/>
                  </a:lnTo>
                  <a:lnTo>
                    <a:pt x="1127" y="0"/>
                  </a:lnTo>
                  <a:lnTo>
                    <a:pt x="1366" y="189"/>
                  </a:lnTo>
                  <a:lnTo>
                    <a:pt x="1605" y="379"/>
                  </a:lnTo>
                  <a:lnTo>
                    <a:pt x="1366" y="568"/>
                  </a:lnTo>
                  <a:lnTo>
                    <a:pt x="1127" y="758"/>
                  </a:lnTo>
                  <a:lnTo>
                    <a:pt x="1127" y="620"/>
                  </a:lnTo>
                  <a:lnTo>
                    <a:pt x="796" y="620"/>
                  </a:lnTo>
                  <a:cubicBezTo>
                    <a:pt x="599" y="620"/>
                    <a:pt x="488" y="670"/>
                    <a:pt x="488" y="867"/>
                  </a:cubicBezTo>
                  <a:lnTo>
                    <a:pt x="488" y="4693"/>
                  </a:lnTo>
                  <a:lnTo>
                    <a:pt x="0" y="4693"/>
                  </a:lnTo>
                  <a:lnTo>
                    <a:pt x="0" y="600"/>
                  </a:lnTo>
                  <a:cubicBezTo>
                    <a:pt x="0" y="343"/>
                    <a:pt x="210" y="132"/>
                    <a:pt x="468" y="132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84" y="6691"/>
              <a:ext cx="6002" cy="196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模型的不足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视角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的识别仍有缺失和噪音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扩展的领域情感词仍有部分</a:t>
              </a:r>
              <a:r>
                <a:rPr lang="zh-CN" altLang="en-US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噪音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848" y="2675"/>
              <a:ext cx="6117" cy="2242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新想法</a:t>
              </a:r>
              <a:endParaRPr lang="en-US" altLang="zh-CN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引入句法特征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引入</a:t>
              </a:r>
              <a:r>
                <a:rPr lang="en-US" altLang="zh-CN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memory network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引入</a:t>
              </a:r>
              <a:r>
                <a:rPr lang="en-US" altLang="zh-CN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attention-based pooling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4" y="3516"/>
              <a:ext cx="6049" cy="309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模型改进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完善领域情感集扩展的阈值，加入情感词情感强度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使用规则修正训练集较少的样本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加入新特征提高视角的识别准确率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813" y="5217"/>
              <a:ext cx="6117" cy="4279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0">
                        <a:srgbClr val="FECF40"/>
                      </a:gs>
                      <a:gs pos="100000">
                        <a:srgbClr val="846C21"/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落到实处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120000"/>
                </a:lnSpc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团队已向万国云商申请特别奖，希望在这次赛题的基础上，成立一个专门针对汽车爱好者或对汽车信息有疑问的用户的平台，解决人们在汽车领域的难题，把比赛的模型落到实处。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6"/>
          <p:cNvSpPr txBox="1"/>
          <p:nvPr>
            <p:custDataLst>
              <p:tags r:id="rId1"/>
            </p:custDataLst>
          </p:nvPr>
        </p:nvSpPr>
        <p:spPr>
          <a:xfrm>
            <a:off x="2041525" y="3216910"/>
            <a:ext cx="7612063" cy="12541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aseline="0" dirty="0" smtClean="0">
                <a:solidFill>
                  <a:srgbClr val="3B4455"/>
                </a:solidFill>
                <a:latin typeface="黑体" panose="02010609060101010101" charset="-122"/>
                <a:ea typeface="黑体" panose="02010609060101010101" charset="-122"/>
              </a:rPr>
              <a:t>感谢聆听！</a:t>
            </a:r>
            <a:endParaRPr lang="zh-CN" altLang="en-US" sz="4800" baseline="0" dirty="0">
              <a:solidFill>
                <a:srgbClr val="3B4455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68495" y="4287520"/>
            <a:ext cx="45085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tx2"/>
                </a:solidFill>
              </a:rPr>
              <a:t>Thank You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455" y="5805805"/>
            <a:ext cx="1245235" cy="955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团队介绍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95830" y="1793875"/>
            <a:ext cx="7799705" cy="459376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4560"/>
              </a:lnSpc>
            </a:pP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团队：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SUTL</a:t>
            </a:r>
            <a:endParaRPr lang="en-US" altLang="zh-CN" sz="280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560"/>
              </a:lnSpc>
            </a:pP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队长：刘加新（自然语言处理）</a:t>
            </a:r>
            <a:endParaRPr lang="zh-CN" altLang="en-US" sz="280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560"/>
              </a:lnSpc>
            </a:pP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队员：李雁群（命名实体识别）</a:t>
            </a:r>
            <a:endParaRPr lang="zh-CN" altLang="en-US" sz="280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560"/>
              </a:lnSpc>
            </a:pP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梁  斌（情感分析）</a:t>
            </a:r>
            <a:endParaRPr lang="zh-CN" altLang="en-US" sz="280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560"/>
              </a:lnSpc>
            </a:pP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指导老师：钱龙华</a:t>
            </a:r>
            <a:endParaRPr lang="zh-CN" altLang="en-US" sz="280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560"/>
              </a:lnSpc>
            </a:pP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学校：苏州大学</a:t>
            </a:r>
            <a:endParaRPr lang="zh-CN" altLang="en-US" sz="280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560"/>
              </a:lnSpc>
            </a:pP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实验室：苏大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NLP</a:t>
            </a:r>
            <a:endParaRPr lang="en-US" altLang="zh-CN" sz="280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Freeform 41"/>
          <p:cNvSpPr>
            <a:spLocks noChangeAspect="1" noEditPoints="1"/>
          </p:cNvSpPr>
          <p:nvPr/>
        </p:nvSpPr>
        <p:spPr bwMode="auto">
          <a:xfrm>
            <a:off x="8311515" y="1529080"/>
            <a:ext cx="1629410" cy="1525905"/>
          </a:xfrm>
          <a:custGeom>
            <a:avLst/>
            <a:gdLst>
              <a:gd name="T0" fmla="*/ 419 w 628"/>
              <a:gd name="T1" fmla="*/ 232 h 600"/>
              <a:gd name="T2" fmla="*/ 411 w 628"/>
              <a:gd name="T3" fmla="*/ 249 h 600"/>
              <a:gd name="T4" fmla="*/ 408 w 628"/>
              <a:gd name="T5" fmla="*/ 261 h 600"/>
              <a:gd name="T6" fmla="*/ 409 w 628"/>
              <a:gd name="T7" fmla="*/ 283 h 600"/>
              <a:gd name="T8" fmla="*/ 417 w 628"/>
              <a:gd name="T9" fmla="*/ 305 h 600"/>
              <a:gd name="T10" fmla="*/ 424 w 628"/>
              <a:gd name="T11" fmla="*/ 315 h 600"/>
              <a:gd name="T12" fmla="*/ 441 w 628"/>
              <a:gd name="T13" fmla="*/ 330 h 600"/>
              <a:gd name="T14" fmla="*/ 453 w 628"/>
              <a:gd name="T15" fmla="*/ 335 h 600"/>
              <a:gd name="T16" fmla="*/ 478 w 628"/>
              <a:gd name="T17" fmla="*/ 200 h 600"/>
              <a:gd name="T18" fmla="*/ 449 w 628"/>
              <a:gd name="T19" fmla="*/ 207 h 600"/>
              <a:gd name="T20" fmla="*/ 433 w 628"/>
              <a:gd name="T21" fmla="*/ 216 h 600"/>
              <a:gd name="T22" fmla="*/ 425 w 628"/>
              <a:gd name="T23" fmla="*/ 224 h 600"/>
              <a:gd name="T24" fmla="*/ 384 w 628"/>
              <a:gd name="T25" fmla="*/ 70 h 600"/>
              <a:gd name="T26" fmla="*/ 314 w 628"/>
              <a:gd name="T27" fmla="*/ 140 h 600"/>
              <a:gd name="T28" fmla="*/ 379 w 628"/>
              <a:gd name="T29" fmla="*/ 283 h 600"/>
              <a:gd name="T30" fmla="*/ 379 w 628"/>
              <a:gd name="T31" fmla="*/ 254 h 600"/>
              <a:gd name="T32" fmla="*/ 359 w 628"/>
              <a:gd name="T33" fmla="*/ 154 h 600"/>
              <a:gd name="T34" fmla="*/ 249 w 628"/>
              <a:gd name="T35" fmla="*/ 270 h 600"/>
              <a:gd name="T36" fmla="*/ 314 w 628"/>
              <a:gd name="T37" fmla="*/ 396 h 600"/>
              <a:gd name="T38" fmla="*/ 282 w 628"/>
              <a:gd name="T39" fmla="*/ 400 h 600"/>
              <a:gd name="T40" fmla="*/ 267 w 628"/>
              <a:gd name="T41" fmla="*/ 382 h 600"/>
              <a:gd name="T42" fmla="*/ 257 w 628"/>
              <a:gd name="T43" fmla="*/ 374 h 600"/>
              <a:gd name="T44" fmla="*/ 214 w 628"/>
              <a:gd name="T45" fmla="*/ 356 h 600"/>
              <a:gd name="T46" fmla="*/ 195 w 628"/>
              <a:gd name="T47" fmla="*/ 354 h 600"/>
              <a:gd name="T48" fmla="*/ 0 w 628"/>
              <a:gd name="T49" fmla="*/ 600 h 600"/>
              <a:gd name="T50" fmla="*/ 83 w 628"/>
              <a:gd name="T51" fmla="*/ 454 h 600"/>
              <a:gd name="T52" fmla="*/ 216 w 628"/>
              <a:gd name="T53" fmla="*/ 454 h 600"/>
              <a:gd name="T54" fmla="*/ 301 w 628"/>
              <a:gd name="T55" fmla="*/ 600 h 600"/>
              <a:gd name="T56" fmla="*/ 282 w 628"/>
              <a:gd name="T57" fmla="*/ 400 h 600"/>
              <a:gd name="T58" fmla="*/ 433 w 628"/>
              <a:gd name="T59" fmla="*/ 354 h 600"/>
              <a:gd name="T60" fmla="*/ 413 w 628"/>
              <a:gd name="T61" fmla="*/ 356 h 600"/>
              <a:gd name="T62" fmla="*/ 361 w 628"/>
              <a:gd name="T63" fmla="*/ 382 h 600"/>
              <a:gd name="T64" fmla="*/ 353 w 628"/>
              <a:gd name="T65" fmla="*/ 391 h 600"/>
              <a:gd name="T66" fmla="*/ 389 w 628"/>
              <a:gd name="T67" fmla="*/ 600 h 600"/>
              <a:gd name="T68" fmla="*/ 410 w 628"/>
              <a:gd name="T69" fmla="*/ 600 h 600"/>
              <a:gd name="T70" fmla="*/ 564 w 628"/>
              <a:gd name="T71" fmla="*/ 454 h 600"/>
              <a:gd name="T72" fmla="*/ 628 w 628"/>
              <a:gd name="T73" fmla="*/ 460 h 600"/>
              <a:gd name="T74" fmla="*/ 150 w 628"/>
              <a:gd name="T75" fmla="*/ 340 h 600"/>
              <a:gd name="T76" fmla="*/ 186 w 628"/>
              <a:gd name="T77" fmla="*/ 330 h 600"/>
              <a:gd name="T78" fmla="*/ 196 w 628"/>
              <a:gd name="T79" fmla="*/ 323 h 600"/>
              <a:gd name="T80" fmla="*/ 216 w 628"/>
              <a:gd name="T81" fmla="*/ 295 h 600"/>
              <a:gd name="T82" fmla="*/ 219 w 628"/>
              <a:gd name="T83" fmla="*/ 282 h 600"/>
              <a:gd name="T84" fmla="*/ 219 w 628"/>
              <a:gd name="T85" fmla="*/ 258 h 600"/>
              <a:gd name="T86" fmla="*/ 214 w 628"/>
              <a:gd name="T87" fmla="*/ 241 h 600"/>
              <a:gd name="T88" fmla="*/ 208 w 628"/>
              <a:gd name="T89" fmla="*/ 231 h 600"/>
              <a:gd name="T90" fmla="*/ 195 w 628"/>
              <a:gd name="T91" fmla="*/ 217 h 600"/>
              <a:gd name="T92" fmla="*/ 186 w 628"/>
              <a:gd name="T93" fmla="*/ 210 h 600"/>
              <a:gd name="T94" fmla="*/ 150 w 628"/>
              <a:gd name="T95" fmla="*/ 2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8" h="600">
                <a:moveTo>
                  <a:pt x="425" y="224"/>
                </a:moveTo>
                <a:cubicBezTo>
                  <a:pt x="423" y="227"/>
                  <a:pt x="421" y="229"/>
                  <a:pt x="419" y="231"/>
                </a:cubicBezTo>
                <a:cubicBezTo>
                  <a:pt x="419" y="231"/>
                  <a:pt x="419" y="232"/>
                  <a:pt x="419" y="232"/>
                </a:cubicBezTo>
                <a:cubicBezTo>
                  <a:pt x="418" y="234"/>
                  <a:pt x="416" y="237"/>
                  <a:pt x="415" y="239"/>
                </a:cubicBezTo>
                <a:cubicBezTo>
                  <a:pt x="415" y="240"/>
                  <a:pt x="414" y="240"/>
                  <a:pt x="414" y="241"/>
                </a:cubicBezTo>
                <a:cubicBezTo>
                  <a:pt x="413" y="244"/>
                  <a:pt x="412" y="247"/>
                  <a:pt x="411" y="249"/>
                </a:cubicBezTo>
                <a:cubicBezTo>
                  <a:pt x="411" y="250"/>
                  <a:pt x="411" y="250"/>
                  <a:pt x="411" y="250"/>
                </a:cubicBezTo>
                <a:cubicBezTo>
                  <a:pt x="410" y="253"/>
                  <a:pt x="409" y="255"/>
                  <a:pt x="409" y="258"/>
                </a:cubicBezTo>
                <a:cubicBezTo>
                  <a:pt x="409" y="259"/>
                  <a:pt x="409" y="260"/>
                  <a:pt x="408" y="261"/>
                </a:cubicBezTo>
                <a:cubicBezTo>
                  <a:pt x="408" y="264"/>
                  <a:pt x="408" y="267"/>
                  <a:pt x="408" y="270"/>
                </a:cubicBezTo>
                <a:cubicBezTo>
                  <a:pt x="408" y="274"/>
                  <a:pt x="408" y="278"/>
                  <a:pt x="409" y="281"/>
                </a:cubicBezTo>
                <a:cubicBezTo>
                  <a:pt x="409" y="282"/>
                  <a:pt x="409" y="283"/>
                  <a:pt x="409" y="283"/>
                </a:cubicBezTo>
                <a:cubicBezTo>
                  <a:pt x="410" y="287"/>
                  <a:pt x="411" y="290"/>
                  <a:pt x="412" y="293"/>
                </a:cubicBezTo>
                <a:cubicBezTo>
                  <a:pt x="412" y="294"/>
                  <a:pt x="412" y="295"/>
                  <a:pt x="412" y="295"/>
                </a:cubicBezTo>
                <a:cubicBezTo>
                  <a:pt x="414" y="298"/>
                  <a:pt x="415" y="301"/>
                  <a:pt x="417" y="305"/>
                </a:cubicBezTo>
                <a:cubicBezTo>
                  <a:pt x="417" y="305"/>
                  <a:pt x="417" y="305"/>
                  <a:pt x="418" y="306"/>
                </a:cubicBezTo>
                <a:cubicBezTo>
                  <a:pt x="420" y="309"/>
                  <a:pt x="422" y="312"/>
                  <a:pt x="424" y="315"/>
                </a:cubicBezTo>
                <a:cubicBezTo>
                  <a:pt x="424" y="315"/>
                  <a:pt x="424" y="315"/>
                  <a:pt x="424" y="315"/>
                </a:cubicBezTo>
                <a:cubicBezTo>
                  <a:pt x="427" y="318"/>
                  <a:pt x="429" y="320"/>
                  <a:pt x="432" y="323"/>
                </a:cubicBezTo>
                <a:cubicBezTo>
                  <a:pt x="432" y="323"/>
                  <a:pt x="432" y="323"/>
                  <a:pt x="432" y="323"/>
                </a:cubicBezTo>
                <a:cubicBezTo>
                  <a:pt x="435" y="326"/>
                  <a:pt x="438" y="328"/>
                  <a:pt x="441" y="330"/>
                </a:cubicBezTo>
                <a:cubicBezTo>
                  <a:pt x="442" y="330"/>
                  <a:pt x="442" y="330"/>
                  <a:pt x="442" y="330"/>
                </a:cubicBezTo>
                <a:cubicBezTo>
                  <a:pt x="446" y="332"/>
                  <a:pt x="449" y="334"/>
                  <a:pt x="452" y="335"/>
                </a:cubicBezTo>
                <a:cubicBezTo>
                  <a:pt x="453" y="335"/>
                  <a:pt x="453" y="335"/>
                  <a:pt x="453" y="335"/>
                </a:cubicBezTo>
                <a:cubicBezTo>
                  <a:pt x="461" y="338"/>
                  <a:pt x="469" y="340"/>
                  <a:pt x="478" y="340"/>
                </a:cubicBezTo>
                <a:cubicBezTo>
                  <a:pt x="516" y="340"/>
                  <a:pt x="547" y="309"/>
                  <a:pt x="547" y="270"/>
                </a:cubicBezTo>
                <a:cubicBezTo>
                  <a:pt x="547" y="232"/>
                  <a:pt x="516" y="200"/>
                  <a:pt x="478" y="200"/>
                </a:cubicBezTo>
                <a:cubicBezTo>
                  <a:pt x="468" y="200"/>
                  <a:pt x="458" y="202"/>
                  <a:pt x="450" y="206"/>
                </a:cubicBezTo>
                <a:cubicBezTo>
                  <a:pt x="450" y="206"/>
                  <a:pt x="450" y="206"/>
                  <a:pt x="450" y="206"/>
                </a:cubicBezTo>
                <a:cubicBezTo>
                  <a:pt x="449" y="206"/>
                  <a:pt x="449" y="206"/>
                  <a:pt x="449" y="207"/>
                </a:cubicBezTo>
                <a:cubicBezTo>
                  <a:pt x="446" y="208"/>
                  <a:pt x="444" y="209"/>
                  <a:pt x="442" y="210"/>
                </a:cubicBezTo>
                <a:cubicBezTo>
                  <a:pt x="441" y="211"/>
                  <a:pt x="441" y="211"/>
                  <a:pt x="440" y="211"/>
                </a:cubicBezTo>
                <a:cubicBezTo>
                  <a:pt x="438" y="213"/>
                  <a:pt x="435" y="215"/>
                  <a:pt x="433" y="216"/>
                </a:cubicBezTo>
                <a:cubicBezTo>
                  <a:pt x="433" y="217"/>
                  <a:pt x="432" y="217"/>
                  <a:pt x="432" y="217"/>
                </a:cubicBezTo>
                <a:cubicBezTo>
                  <a:pt x="430" y="219"/>
                  <a:pt x="428" y="221"/>
                  <a:pt x="426" y="223"/>
                </a:cubicBezTo>
                <a:cubicBezTo>
                  <a:pt x="426" y="223"/>
                  <a:pt x="425" y="224"/>
                  <a:pt x="425" y="224"/>
                </a:cubicBezTo>
                <a:close/>
                <a:moveTo>
                  <a:pt x="314" y="140"/>
                </a:moveTo>
                <a:lnTo>
                  <a:pt x="314" y="140"/>
                </a:lnTo>
                <a:cubicBezTo>
                  <a:pt x="353" y="140"/>
                  <a:pt x="384" y="108"/>
                  <a:pt x="384" y="70"/>
                </a:cubicBezTo>
                <a:cubicBezTo>
                  <a:pt x="384" y="31"/>
                  <a:pt x="353" y="0"/>
                  <a:pt x="314" y="0"/>
                </a:cubicBezTo>
                <a:cubicBezTo>
                  <a:pt x="275" y="0"/>
                  <a:pt x="244" y="31"/>
                  <a:pt x="244" y="70"/>
                </a:cubicBezTo>
                <a:cubicBezTo>
                  <a:pt x="244" y="108"/>
                  <a:pt x="275" y="140"/>
                  <a:pt x="314" y="140"/>
                </a:cubicBezTo>
                <a:close/>
                <a:moveTo>
                  <a:pt x="379" y="336"/>
                </a:moveTo>
                <a:lnTo>
                  <a:pt x="379" y="336"/>
                </a:lnTo>
                <a:lnTo>
                  <a:pt x="379" y="283"/>
                </a:lnTo>
                <a:cubicBezTo>
                  <a:pt x="379" y="279"/>
                  <a:pt x="378" y="274"/>
                  <a:pt x="378" y="270"/>
                </a:cubicBezTo>
                <a:cubicBezTo>
                  <a:pt x="378" y="266"/>
                  <a:pt x="379" y="262"/>
                  <a:pt x="379" y="257"/>
                </a:cubicBezTo>
                <a:lnTo>
                  <a:pt x="379" y="254"/>
                </a:lnTo>
                <a:lnTo>
                  <a:pt x="380" y="254"/>
                </a:lnTo>
                <a:cubicBezTo>
                  <a:pt x="385" y="223"/>
                  <a:pt x="404" y="197"/>
                  <a:pt x="431" y="183"/>
                </a:cubicBezTo>
                <a:cubicBezTo>
                  <a:pt x="412" y="165"/>
                  <a:pt x="387" y="154"/>
                  <a:pt x="359" y="154"/>
                </a:cubicBezTo>
                <a:lnTo>
                  <a:pt x="269" y="154"/>
                </a:lnTo>
                <a:cubicBezTo>
                  <a:pt x="241" y="154"/>
                  <a:pt x="216" y="165"/>
                  <a:pt x="197" y="183"/>
                </a:cubicBezTo>
                <a:cubicBezTo>
                  <a:pt x="228" y="199"/>
                  <a:pt x="249" y="232"/>
                  <a:pt x="249" y="270"/>
                </a:cubicBezTo>
                <a:cubicBezTo>
                  <a:pt x="249" y="278"/>
                  <a:pt x="249" y="286"/>
                  <a:pt x="247" y="293"/>
                </a:cubicBezTo>
                <a:lnTo>
                  <a:pt x="247" y="335"/>
                </a:lnTo>
                <a:cubicBezTo>
                  <a:pt x="276" y="347"/>
                  <a:pt x="299" y="369"/>
                  <a:pt x="314" y="396"/>
                </a:cubicBezTo>
                <a:cubicBezTo>
                  <a:pt x="328" y="369"/>
                  <a:pt x="351" y="348"/>
                  <a:pt x="379" y="336"/>
                </a:cubicBezTo>
                <a:close/>
                <a:moveTo>
                  <a:pt x="282" y="400"/>
                </a:moveTo>
                <a:lnTo>
                  <a:pt x="282" y="400"/>
                </a:lnTo>
                <a:cubicBezTo>
                  <a:pt x="280" y="397"/>
                  <a:pt x="278" y="394"/>
                  <a:pt x="275" y="391"/>
                </a:cubicBezTo>
                <a:cubicBezTo>
                  <a:pt x="275" y="390"/>
                  <a:pt x="274" y="390"/>
                  <a:pt x="274" y="390"/>
                </a:cubicBezTo>
                <a:cubicBezTo>
                  <a:pt x="272" y="387"/>
                  <a:pt x="270" y="385"/>
                  <a:pt x="267" y="382"/>
                </a:cubicBezTo>
                <a:cubicBezTo>
                  <a:pt x="267" y="382"/>
                  <a:pt x="266" y="382"/>
                  <a:pt x="266" y="381"/>
                </a:cubicBezTo>
                <a:cubicBezTo>
                  <a:pt x="263" y="379"/>
                  <a:pt x="261" y="377"/>
                  <a:pt x="258" y="375"/>
                </a:cubicBezTo>
                <a:cubicBezTo>
                  <a:pt x="257" y="374"/>
                  <a:pt x="257" y="374"/>
                  <a:pt x="257" y="374"/>
                </a:cubicBezTo>
                <a:cubicBezTo>
                  <a:pt x="247" y="367"/>
                  <a:pt x="237" y="362"/>
                  <a:pt x="225" y="359"/>
                </a:cubicBezTo>
                <a:cubicBezTo>
                  <a:pt x="223" y="358"/>
                  <a:pt x="220" y="357"/>
                  <a:pt x="218" y="357"/>
                </a:cubicBezTo>
                <a:cubicBezTo>
                  <a:pt x="217" y="356"/>
                  <a:pt x="215" y="356"/>
                  <a:pt x="214" y="356"/>
                </a:cubicBezTo>
                <a:cubicBezTo>
                  <a:pt x="212" y="356"/>
                  <a:pt x="210" y="355"/>
                  <a:pt x="208" y="355"/>
                </a:cubicBezTo>
                <a:cubicBezTo>
                  <a:pt x="207" y="355"/>
                  <a:pt x="206" y="355"/>
                  <a:pt x="205" y="355"/>
                </a:cubicBezTo>
                <a:cubicBezTo>
                  <a:pt x="202" y="354"/>
                  <a:pt x="199" y="354"/>
                  <a:pt x="195" y="354"/>
                </a:cubicBezTo>
                <a:lnTo>
                  <a:pt x="105" y="354"/>
                </a:lnTo>
                <a:cubicBezTo>
                  <a:pt x="47" y="354"/>
                  <a:pt x="0" y="401"/>
                  <a:pt x="0" y="460"/>
                </a:cubicBezTo>
                <a:lnTo>
                  <a:pt x="0" y="600"/>
                </a:lnTo>
                <a:lnTo>
                  <a:pt x="62" y="600"/>
                </a:lnTo>
                <a:lnTo>
                  <a:pt x="62" y="454"/>
                </a:lnTo>
                <a:lnTo>
                  <a:pt x="83" y="454"/>
                </a:lnTo>
                <a:lnTo>
                  <a:pt x="83" y="600"/>
                </a:lnTo>
                <a:lnTo>
                  <a:pt x="216" y="600"/>
                </a:lnTo>
                <a:lnTo>
                  <a:pt x="216" y="454"/>
                </a:lnTo>
                <a:lnTo>
                  <a:pt x="237" y="454"/>
                </a:lnTo>
                <a:lnTo>
                  <a:pt x="237" y="600"/>
                </a:lnTo>
                <a:lnTo>
                  <a:pt x="301" y="600"/>
                </a:lnTo>
                <a:lnTo>
                  <a:pt x="301" y="460"/>
                </a:lnTo>
                <a:cubicBezTo>
                  <a:pt x="301" y="438"/>
                  <a:pt x="294" y="417"/>
                  <a:pt x="282" y="400"/>
                </a:cubicBezTo>
                <a:cubicBezTo>
                  <a:pt x="282" y="400"/>
                  <a:pt x="282" y="400"/>
                  <a:pt x="282" y="400"/>
                </a:cubicBezTo>
                <a:close/>
                <a:moveTo>
                  <a:pt x="523" y="354"/>
                </a:moveTo>
                <a:lnTo>
                  <a:pt x="523" y="354"/>
                </a:lnTo>
                <a:lnTo>
                  <a:pt x="433" y="354"/>
                </a:lnTo>
                <a:cubicBezTo>
                  <a:pt x="429" y="354"/>
                  <a:pt x="426" y="354"/>
                  <a:pt x="423" y="355"/>
                </a:cubicBezTo>
                <a:cubicBezTo>
                  <a:pt x="422" y="355"/>
                  <a:pt x="421" y="355"/>
                  <a:pt x="420" y="355"/>
                </a:cubicBezTo>
                <a:cubicBezTo>
                  <a:pt x="418" y="355"/>
                  <a:pt x="415" y="356"/>
                  <a:pt x="413" y="356"/>
                </a:cubicBezTo>
                <a:cubicBezTo>
                  <a:pt x="412" y="356"/>
                  <a:pt x="411" y="356"/>
                  <a:pt x="410" y="357"/>
                </a:cubicBezTo>
                <a:cubicBezTo>
                  <a:pt x="408" y="357"/>
                  <a:pt x="405" y="358"/>
                  <a:pt x="403" y="358"/>
                </a:cubicBezTo>
                <a:cubicBezTo>
                  <a:pt x="387" y="363"/>
                  <a:pt x="373" y="371"/>
                  <a:pt x="361" y="382"/>
                </a:cubicBezTo>
                <a:cubicBezTo>
                  <a:pt x="361" y="382"/>
                  <a:pt x="361" y="383"/>
                  <a:pt x="361" y="383"/>
                </a:cubicBezTo>
                <a:cubicBezTo>
                  <a:pt x="358" y="385"/>
                  <a:pt x="356" y="388"/>
                  <a:pt x="353" y="390"/>
                </a:cubicBezTo>
                <a:cubicBezTo>
                  <a:pt x="353" y="391"/>
                  <a:pt x="353" y="391"/>
                  <a:pt x="353" y="391"/>
                </a:cubicBezTo>
                <a:cubicBezTo>
                  <a:pt x="337" y="410"/>
                  <a:pt x="327" y="433"/>
                  <a:pt x="327" y="460"/>
                </a:cubicBezTo>
                <a:lnTo>
                  <a:pt x="327" y="600"/>
                </a:lnTo>
                <a:lnTo>
                  <a:pt x="389" y="600"/>
                </a:lnTo>
                <a:lnTo>
                  <a:pt x="389" y="454"/>
                </a:lnTo>
                <a:lnTo>
                  <a:pt x="410" y="454"/>
                </a:lnTo>
                <a:lnTo>
                  <a:pt x="410" y="600"/>
                </a:lnTo>
                <a:lnTo>
                  <a:pt x="543" y="600"/>
                </a:lnTo>
                <a:lnTo>
                  <a:pt x="543" y="454"/>
                </a:lnTo>
                <a:lnTo>
                  <a:pt x="564" y="454"/>
                </a:lnTo>
                <a:lnTo>
                  <a:pt x="564" y="600"/>
                </a:lnTo>
                <a:lnTo>
                  <a:pt x="628" y="600"/>
                </a:lnTo>
                <a:lnTo>
                  <a:pt x="628" y="460"/>
                </a:lnTo>
                <a:cubicBezTo>
                  <a:pt x="628" y="401"/>
                  <a:pt x="581" y="354"/>
                  <a:pt x="523" y="354"/>
                </a:cubicBezTo>
                <a:close/>
                <a:moveTo>
                  <a:pt x="150" y="340"/>
                </a:moveTo>
                <a:lnTo>
                  <a:pt x="150" y="340"/>
                </a:lnTo>
                <a:cubicBezTo>
                  <a:pt x="159" y="340"/>
                  <a:pt x="167" y="338"/>
                  <a:pt x="175" y="335"/>
                </a:cubicBezTo>
                <a:cubicBezTo>
                  <a:pt x="175" y="335"/>
                  <a:pt x="175" y="335"/>
                  <a:pt x="176" y="335"/>
                </a:cubicBezTo>
                <a:cubicBezTo>
                  <a:pt x="179" y="334"/>
                  <a:pt x="183" y="332"/>
                  <a:pt x="186" y="330"/>
                </a:cubicBezTo>
                <a:cubicBezTo>
                  <a:pt x="186" y="330"/>
                  <a:pt x="186" y="330"/>
                  <a:pt x="186" y="330"/>
                </a:cubicBezTo>
                <a:cubicBezTo>
                  <a:pt x="190" y="328"/>
                  <a:pt x="193" y="326"/>
                  <a:pt x="196" y="323"/>
                </a:cubicBezTo>
                <a:cubicBezTo>
                  <a:pt x="196" y="323"/>
                  <a:pt x="196" y="323"/>
                  <a:pt x="196" y="323"/>
                </a:cubicBezTo>
                <a:cubicBezTo>
                  <a:pt x="202" y="318"/>
                  <a:pt x="206" y="312"/>
                  <a:pt x="210" y="306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3" y="302"/>
                  <a:pt x="214" y="298"/>
                  <a:pt x="216" y="295"/>
                </a:cubicBezTo>
                <a:cubicBezTo>
                  <a:pt x="216" y="295"/>
                  <a:pt x="216" y="294"/>
                  <a:pt x="216" y="293"/>
                </a:cubicBezTo>
                <a:cubicBezTo>
                  <a:pt x="217" y="290"/>
                  <a:pt x="218" y="287"/>
                  <a:pt x="219" y="283"/>
                </a:cubicBezTo>
                <a:cubicBezTo>
                  <a:pt x="219" y="283"/>
                  <a:pt x="219" y="282"/>
                  <a:pt x="219" y="282"/>
                </a:cubicBezTo>
                <a:cubicBezTo>
                  <a:pt x="220" y="278"/>
                  <a:pt x="220" y="274"/>
                  <a:pt x="220" y="270"/>
                </a:cubicBezTo>
                <a:cubicBezTo>
                  <a:pt x="220" y="267"/>
                  <a:pt x="220" y="264"/>
                  <a:pt x="220" y="261"/>
                </a:cubicBezTo>
                <a:cubicBezTo>
                  <a:pt x="219" y="260"/>
                  <a:pt x="219" y="259"/>
                  <a:pt x="219" y="258"/>
                </a:cubicBezTo>
                <a:cubicBezTo>
                  <a:pt x="219" y="255"/>
                  <a:pt x="218" y="253"/>
                  <a:pt x="217" y="250"/>
                </a:cubicBezTo>
                <a:cubicBezTo>
                  <a:pt x="217" y="250"/>
                  <a:pt x="217" y="250"/>
                  <a:pt x="217" y="249"/>
                </a:cubicBezTo>
                <a:cubicBezTo>
                  <a:pt x="216" y="247"/>
                  <a:pt x="215" y="244"/>
                  <a:pt x="214" y="241"/>
                </a:cubicBezTo>
                <a:cubicBezTo>
                  <a:pt x="214" y="240"/>
                  <a:pt x="213" y="240"/>
                  <a:pt x="213" y="239"/>
                </a:cubicBezTo>
                <a:cubicBezTo>
                  <a:pt x="212" y="237"/>
                  <a:pt x="210" y="234"/>
                  <a:pt x="209" y="231"/>
                </a:cubicBezTo>
                <a:lnTo>
                  <a:pt x="208" y="231"/>
                </a:lnTo>
                <a:cubicBezTo>
                  <a:pt x="207" y="229"/>
                  <a:pt x="205" y="226"/>
                  <a:pt x="203" y="224"/>
                </a:cubicBezTo>
                <a:cubicBezTo>
                  <a:pt x="203" y="224"/>
                  <a:pt x="202" y="223"/>
                  <a:pt x="202" y="223"/>
                </a:cubicBezTo>
                <a:cubicBezTo>
                  <a:pt x="200" y="221"/>
                  <a:pt x="198" y="219"/>
                  <a:pt x="195" y="217"/>
                </a:cubicBezTo>
                <a:cubicBezTo>
                  <a:pt x="195" y="217"/>
                  <a:pt x="195" y="217"/>
                  <a:pt x="195" y="217"/>
                </a:cubicBezTo>
                <a:cubicBezTo>
                  <a:pt x="193" y="215"/>
                  <a:pt x="190" y="213"/>
                  <a:pt x="188" y="211"/>
                </a:cubicBezTo>
                <a:cubicBezTo>
                  <a:pt x="187" y="211"/>
                  <a:pt x="187" y="211"/>
                  <a:pt x="186" y="210"/>
                </a:cubicBezTo>
                <a:cubicBezTo>
                  <a:pt x="184" y="209"/>
                  <a:pt x="181" y="208"/>
                  <a:pt x="179" y="206"/>
                </a:cubicBezTo>
                <a:cubicBezTo>
                  <a:pt x="179" y="206"/>
                  <a:pt x="178" y="206"/>
                  <a:pt x="178" y="206"/>
                </a:cubicBezTo>
                <a:cubicBezTo>
                  <a:pt x="170" y="202"/>
                  <a:pt x="160" y="200"/>
                  <a:pt x="150" y="200"/>
                </a:cubicBezTo>
                <a:cubicBezTo>
                  <a:pt x="112" y="200"/>
                  <a:pt x="81" y="232"/>
                  <a:pt x="81" y="270"/>
                </a:cubicBezTo>
                <a:cubicBezTo>
                  <a:pt x="81" y="309"/>
                  <a:pt x="112" y="340"/>
                  <a:pt x="150" y="3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b="0" dirty="0"/>
              <a:t>目录</a:t>
            </a:r>
            <a:r>
              <a:rPr lang="en-US" altLang="zh-CN" b="0" dirty="0"/>
              <a:t>Contents</a:t>
            </a:r>
            <a:endParaRPr lang="zh-CN" altLang="en-US" b="0" dirty="0"/>
          </a:p>
        </p:txBody>
      </p:sp>
      <p:grpSp>
        <p:nvGrpSpPr>
          <p:cNvPr id="2" name="组合 1"/>
          <p:cNvGrpSpPr/>
          <p:nvPr/>
        </p:nvGrpSpPr>
        <p:grpSpPr>
          <a:xfrm>
            <a:off x="887730" y="2809875"/>
            <a:ext cx="10372090" cy="2150745"/>
            <a:chOff x="1398" y="4425"/>
            <a:chExt cx="16334" cy="3387"/>
          </a:xfrm>
        </p:grpSpPr>
        <p:sp>
          <p:nvSpPr>
            <p:cNvPr id="13" name=" 13"/>
            <p:cNvSpPr/>
            <p:nvPr/>
          </p:nvSpPr>
          <p:spPr>
            <a:xfrm>
              <a:off x="1398" y="7340"/>
              <a:ext cx="3253" cy="473"/>
            </a:xfrm>
            <a:custGeom>
              <a:avLst/>
              <a:gdLst>
                <a:gd name="connsiteX0" fmla="*/ 545178 w 812503"/>
                <a:gd name="connsiteY0" fmla="*/ 0 h 310097"/>
                <a:gd name="connsiteX1" fmla="*/ 812503 w 812503"/>
                <a:gd name="connsiteY1" fmla="*/ 155049 h 310097"/>
                <a:gd name="connsiteX2" fmla="*/ 545178 w 812503"/>
                <a:gd name="connsiteY2" fmla="*/ 310097 h 310097"/>
                <a:gd name="connsiteX3" fmla="*/ 545178 w 812503"/>
                <a:gd name="connsiteY3" fmla="*/ 212220 h 310097"/>
                <a:gd name="connsiteX4" fmla="*/ 0 w 812503"/>
                <a:gd name="connsiteY4" fmla="*/ 259590 h 310097"/>
                <a:gd name="connsiteX5" fmla="*/ 160832 w 812503"/>
                <a:gd name="connsiteY5" fmla="*/ 155049 h 310097"/>
                <a:gd name="connsiteX6" fmla="*/ 0 w 812503"/>
                <a:gd name="connsiteY6" fmla="*/ 50507 h 310097"/>
                <a:gd name="connsiteX7" fmla="*/ 545178 w 812503"/>
                <a:gd name="connsiteY7" fmla="*/ 97878 h 3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503" h="310097">
                  <a:moveTo>
                    <a:pt x="545178" y="0"/>
                  </a:moveTo>
                  <a:lnTo>
                    <a:pt x="812503" y="155049"/>
                  </a:lnTo>
                  <a:lnTo>
                    <a:pt x="545178" y="310097"/>
                  </a:lnTo>
                  <a:lnTo>
                    <a:pt x="545178" y="212220"/>
                  </a:lnTo>
                  <a:lnTo>
                    <a:pt x="0" y="259590"/>
                  </a:lnTo>
                  <a:lnTo>
                    <a:pt x="160832" y="155049"/>
                  </a:lnTo>
                  <a:lnTo>
                    <a:pt x="0" y="50507"/>
                  </a:lnTo>
                  <a:lnTo>
                    <a:pt x="545178" y="978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sp>
          <p:nvSpPr>
            <p:cNvPr id="14" name=" 13"/>
            <p:cNvSpPr/>
            <p:nvPr/>
          </p:nvSpPr>
          <p:spPr>
            <a:xfrm>
              <a:off x="4720" y="6868"/>
              <a:ext cx="3255" cy="473"/>
            </a:xfrm>
            <a:custGeom>
              <a:avLst/>
              <a:gdLst>
                <a:gd name="connsiteX0" fmla="*/ 545178 w 812503"/>
                <a:gd name="connsiteY0" fmla="*/ 0 h 310097"/>
                <a:gd name="connsiteX1" fmla="*/ 812503 w 812503"/>
                <a:gd name="connsiteY1" fmla="*/ 155049 h 310097"/>
                <a:gd name="connsiteX2" fmla="*/ 545178 w 812503"/>
                <a:gd name="connsiteY2" fmla="*/ 310097 h 310097"/>
                <a:gd name="connsiteX3" fmla="*/ 545178 w 812503"/>
                <a:gd name="connsiteY3" fmla="*/ 212220 h 310097"/>
                <a:gd name="connsiteX4" fmla="*/ 0 w 812503"/>
                <a:gd name="connsiteY4" fmla="*/ 259590 h 310097"/>
                <a:gd name="connsiteX5" fmla="*/ 160832 w 812503"/>
                <a:gd name="connsiteY5" fmla="*/ 155049 h 310097"/>
                <a:gd name="connsiteX6" fmla="*/ 0 w 812503"/>
                <a:gd name="connsiteY6" fmla="*/ 50507 h 310097"/>
                <a:gd name="connsiteX7" fmla="*/ 545178 w 812503"/>
                <a:gd name="connsiteY7" fmla="*/ 97878 h 3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503" h="310097">
                  <a:moveTo>
                    <a:pt x="545178" y="0"/>
                  </a:moveTo>
                  <a:lnTo>
                    <a:pt x="812503" y="155049"/>
                  </a:lnTo>
                  <a:lnTo>
                    <a:pt x="545178" y="310097"/>
                  </a:lnTo>
                  <a:lnTo>
                    <a:pt x="545178" y="212220"/>
                  </a:lnTo>
                  <a:lnTo>
                    <a:pt x="0" y="259590"/>
                  </a:lnTo>
                  <a:lnTo>
                    <a:pt x="160832" y="155049"/>
                  </a:lnTo>
                  <a:lnTo>
                    <a:pt x="0" y="50507"/>
                  </a:lnTo>
                  <a:lnTo>
                    <a:pt x="545178" y="978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sp>
          <p:nvSpPr>
            <p:cNvPr id="15" name=" 13"/>
            <p:cNvSpPr/>
            <p:nvPr/>
          </p:nvSpPr>
          <p:spPr>
            <a:xfrm>
              <a:off x="7975" y="6395"/>
              <a:ext cx="3253" cy="473"/>
            </a:xfrm>
            <a:custGeom>
              <a:avLst/>
              <a:gdLst>
                <a:gd name="connsiteX0" fmla="*/ 545178 w 812503"/>
                <a:gd name="connsiteY0" fmla="*/ 0 h 310097"/>
                <a:gd name="connsiteX1" fmla="*/ 812503 w 812503"/>
                <a:gd name="connsiteY1" fmla="*/ 155049 h 310097"/>
                <a:gd name="connsiteX2" fmla="*/ 545178 w 812503"/>
                <a:gd name="connsiteY2" fmla="*/ 310097 h 310097"/>
                <a:gd name="connsiteX3" fmla="*/ 545178 w 812503"/>
                <a:gd name="connsiteY3" fmla="*/ 212220 h 310097"/>
                <a:gd name="connsiteX4" fmla="*/ 0 w 812503"/>
                <a:gd name="connsiteY4" fmla="*/ 259590 h 310097"/>
                <a:gd name="connsiteX5" fmla="*/ 160832 w 812503"/>
                <a:gd name="connsiteY5" fmla="*/ 155049 h 310097"/>
                <a:gd name="connsiteX6" fmla="*/ 0 w 812503"/>
                <a:gd name="connsiteY6" fmla="*/ 50507 h 310097"/>
                <a:gd name="connsiteX7" fmla="*/ 545178 w 812503"/>
                <a:gd name="connsiteY7" fmla="*/ 97878 h 3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503" h="310097">
                  <a:moveTo>
                    <a:pt x="545178" y="0"/>
                  </a:moveTo>
                  <a:lnTo>
                    <a:pt x="812503" y="155049"/>
                  </a:lnTo>
                  <a:lnTo>
                    <a:pt x="545178" y="310097"/>
                  </a:lnTo>
                  <a:lnTo>
                    <a:pt x="545178" y="212220"/>
                  </a:lnTo>
                  <a:lnTo>
                    <a:pt x="0" y="259590"/>
                  </a:lnTo>
                  <a:lnTo>
                    <a:pt x="160832" y="155049"/>
                  </a:lnTo>
                  <a:lnTo>
                    <a:pt x="0" y="50507"/>
                  </a:lnTo>
                  <a:lnTo>
                    <a:pt x="545178" y="978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sp>
          <p:nvSpPr>
            <p:cNvPr id="16" name=" 13"/>
            <p:cNvSpPr/>
            <p:nvPr/>
          </p:nvSpPr>
          <p:spPr>
            <a:xfrm>
              <a:off x="11228" y="5925"/>
              <a:ext cx="3253" cy="470"/>
            </a:xfrm>
            <a:custGeom>
              <a:avLst/>
              <a:gdLst>
                <a:gd name="connsiteX0" fmla="*/ 545178 w 812503"/>
                <a:gd name="connsiteY0" fmla="*/ 0 h 310097"/>
                <a:gd name="connsiteX1" fmla="*/ 812503 w 812503"/>
                <a:gd name="connsiteY1" fmla="*/ 155049 h 310097"/>
                <a:gd name="connsiteX2" fmla="*/ 545178 w 812503"/>
                <a:gd name="connsiteY2" fmla="*/ 310097 h 310097"/>
                <a:gd name="connsiteX3" fmla="*/ 545178 w 812503"/>
                <a:gd name="connsiteY3" fmla="*/ 212220 h 310097"/>
                <a:gd name="connsiteX4" fmla="*/ 0 w 812503"/>
                <a:gd name="connsiteY4" fmla="*/ 259590 h 310097"/>
                <a:gd name="connsiteX5" fmla="*/ 160832 w 812503"/>
                <a:gd name="connsiteY5" fmla="*/ 155049 h 310097"/>
                <a:gd name="connsiteX6" fmla="*/ 0 w 812503"/>
                <a:gd name="connsiteY6" fmla="*/ 50507 h 310097"/>
                <a:gd name="connsiteX7" fmla="*/ 545178 w 812503"/>
                <a:gd name="connsiteY7" fmla="*/ 97878 h 3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503" h="310097">
                  <a:moveTo>
                    <a:pt x="545178" y="0"/>
                  </a:moveTo>
                  <a:lnTo>
                    <a:pt x="812503" y="155049"/>
                  </a:lnTo>
                  <a:lnTo>
                    <a:pt x="545178" y="310097"/>
                  </a:lnTo>
                  <a:lnTo>
                    <a:pt x="545178" y="212220"/>
                  </a:lnTo>
                  <a:lnTo>
                    <a:pt x="0" y="259590"/>
                  </a:lnTo>
                  <a:lnTo>
                    <a:pt x="160832" y="155049"/>
                  </a:lnTo>
                  <a:lnTo>
                    <a:pt x="0" y="50507"/>
                  </a:lnTo>
                  <a:lnTo>
                    <a:pt x="545178" y="978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sp>
          <p:nvSpPr>
            <p:cNvPr id="18" name=" 13"/>
            <p:cNvSpPr/>
            <p:nvPr/>
          </p:nvSpPr>
          <p:spPr>
            <a:xfrm>
              <a:off x="14480" y="5453"/>
              <a:ext cx="3253" cy="473"/>
            </a:xfrm>
            <a:custGeom>
              <a:avLst/>
              <a:gdLst>
                <a:gd name="connsiteX0" fmla="*/ 545178 w 812503"/>
                <a:gd name="connsiteY0" fmla="*/ 0 h 310097"/>
                <a:gd name="connsiteX1" fmla="*/ 812503 w 812503"/>
                <a:gd name="connsiteY1" fmla="*/ 155049 h 310097"/>
                <a:gd name="connsiteX2" fmla="*/ 545178 w 812503"/>
                <a:gd name="connsiteY2" fmla="*/ 310097 h 310097"/>
                <a:gd name="connsiteX3" fmla="*/ 545178 w 812503"/>
                <a:gd name="connsiteY3" fmla="*/ 212220 h 310097"/>
                <a:gd name="connsiteX4" fmla="*/ 0 w 812503"/>
                <a:gd name="connsiteY4" fmla="*/ 259590 h 310097"/>
                <a:gd name="connsiteX5" fmla="*/ 160832 w 812503"/>
                <a:gd name="connsiteY5" fmla="*/ 155049 h 310097"/>
                <a:gd name="connsiteX6" fmla="*/ 0 w 812503"/>
                <a:gd name="connsiteY6" fmla="*/ 50507 h 310097"/>
                <a:gd name="connsiteX7" fmla="*/ 545178 w 812503"/>
                <a:gd name="connsiteY7" fmla="*/ 97878 h 3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503" h="310097">
                  <a:moveTo>
                    <a:pt x="545178" y="0"/>
                  </a:moveTo>
                  <a:lnTo>
                    <a:pt x="812503" y="155049"/>
                  </a:lnTo>
                  <a:lnTo>
                    <a:pt x="545178" y="310097"/>
                  </a:lnTo>
                  <a:lnTo>
                    <a:pt x="545178" y="212220"/>
                  </a:lnTo>
                  <a:lnTo>
                    <a:pt x="0" y="259590"/>
                  </a:lnTo>
                  <a:lnTo>
                    <a:pt x="160832" y="155049"/>
                  </a:lnTo>
                  <a:lnTo>
                    <a:pt x="0" y="50507"/>
                  </a:lnTo>
                  <a:lnTo>
                    <a:pt x="545178" y="978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>
                <a:solidFill>
                  <a:srgbClr val="FFFFFF"/>
                </a:solidFill>
              </a:endParaRPr>
            </a:p>
          </p:txBody>
        </p:sp>
        <p:sp>
          <p:nvSpPr>
            <p:cNvPr id="9223" name="文本框 18"/>
            <p:cNvSpPr txBox="1"/>
            <p:nvPr/>
          </p:nvSpPr>
          <p:spPr>
            <a:xfrm>
              <a:off x="1623" y="6428"/>
              <a:ext cx="3027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3200">
                  <a:latin typeface="Arial" panose="020B0604020202020204" pitchFamily="34" charset="0"/>
                  <a:ea typeface="黑体" panose="02010609060101010101" charset="-122"/>
                </a:rPr>
                <a:t>赛题分析</a:t>
              </a:r>
              <a:endParaRPr lang="zh-CN" altLang="en-US" sz="320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9224" name="文本框 19"/>
            <p:cNvSpPr txBox="1"/>
            <p:nvPr/>
          </p:nvSpPr>
          <p:spPr>
            <a:xfrm>
              <a:off x="4948" y="5925"/>
              <a:ext cx="3027" cy="9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3200">
                  <a:latin typeface="Arial" panose="020B0604020202020204" pitchFamily="34" charset="0"/>
                  <a:ea typeface="黑体" panose="02010609060101010101" charset="-122"/>
                </a:rPr>
                <a:t>数据介绍</a:t>
              </a:r>
              <a:endParaRPr lang="zh-CN" altLang="en-US" sz="320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9225" name="文本框 21"/>
            <p:cNvSpPr txBox="1"/>
            <p:nvPr/>
          </p:nvSpPr>
          <p:spPr>
            <a:xfrm>
              <a:off x="7960" y="5448"/>
              <a:ext cx="3028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3200">
                  <a:latin typeface="Arial" panose="020B0604020202020204" pitchFamily="34" charset="0"/>
                  <a:ea typeface="黑体" panose="02010609060101010101" charset="-122"/>
                </a:rPr>
                <a:t>方案展示</a:t>
              </a:r>
              <a:endParaRPr lang="zh-CN" altLang="en-US" sz="320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9226" name="文本框 22"/>
            <p:cNvSpPr txBox="1"/>
            <p:nvPr/>
          </p:nvSpPr>
          <p:spPr>
            <a:xfrm>
              <a:off x="11340" y="4945"/>
              <a:ext cx="3028" cy="9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3200">
                  <a:latin typeface="Arial" panose="020B0604020202020204" pitchFamily="34" charset="0"/>
                  <a:ea typeface="黑体" panose="02010609060101010101" charset="-122"/>
                </a:rPr>
                <a:t>方案总结</a:t>
              </a:r>
              <a:endParaRPr lang="zh-CN" altLang="en-US" sz="320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9227" name="文本框 23"/>
            <p:cNvSpPr txBox="1"/>
            <p:nvPr/>
          </p:nvSpPr>
          <p:spPr>
            <a:xfrm>
              <a:off x="14480" y="4425"/>
              <a:ext cx="3028" cy="9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3200">
                  <a:latin typeface="Arial" panose="020B0604020202020204" pitchFamily="34" charset="0"/>
                  <a:ea typeface="黑体" panose="02010609060101010101" charset="-122"/>
                </a:rPr>
                <a:t>未来展望</a:t>
              </a:r>
              <a:endParaRPr lang="zh-CN" altLang="en-US" sz="320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48340" y="1225550"/>
            <a:ext cx="1215390" cy="93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6"/>
          <p:cNvSpPr txBox="1"/>
          <p:nvPr>
            <p:custDataLst>
              <p:tags r:id="rId1"/>
            </p:custDataLst>
          </p:nvPr>
        </p:nvSpPr>
        <p:spPr>
          <a:xfrm>
            <a:off x="3352800" y="3197225"/>
            <a:ext cx="7612063" cy="12541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aseline="0" dirty="0">
                <a:solidFill>
                  <a:srgbClr val="3B4455"/>
                </a:solidFill>
                <a:latin typeface="黑体" panose="02010609060101010101" charset="-122"/>
                <a:ea typeface="黑体" panose="02010609060101010101" charset="-122"/>
              </a:rPr>
              <a:t>赛题分析</a:t>
            </a:r>
            <a:endParaRPr lang="zh-CN" altLang="en-US" sz="4800" baseline="0" dirty="0">
              <a:solidFill>
                <a:srgbClr val="3B4455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455" y="5805805"/>
            <a:ext cx="1245235" cy="955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赛题分析</a:t>
            </a:r>
            <a:r>
              <a:rPr lang="en-US" altLang="zh-CN" b="0" dirty="0"/>
              <a:t>-</a:t>
            </a:r>
            <a:r>
              <a:rPr lang="zh-CN" altLang="en-US" b="0" dirty="0"/>
              <a:t>视角抽取</a:t>
            </a:r>
            <a:endParaRPr lang="zh-CN" altLang="en-US" b="0" dirty="0"/>
          </a:p>
        </p:txBody>
      </p:sp>
      <p:grpSp>
        <p:nvGrpSpPr>
          <p:cNvPr id="8" name="组合 7"/>
          <p:cNvGrpSpPr/>
          <p:nvPr/>
        </p:nvGrpSpPr>
        <p:grpSpPr>
          <a:xfrm>
            <a:off x="103149" y="1138494"/>
            <a:ext cx="1817092" cy="423080"/>
            <a:chOff x="223342" y="2277201"/>
            <a:chExt cx="3977183" cy="423080"/>
          </a:xfrm>
        </p:grpSpPr>
        <p:sp>
          <p:nvSpPr>
            <p:cNvPr id="9" name="Freeform 9"/>
            <p:cNvSpPr/>
            <p:nvPr/>
          </p:nvSpPr>
          <p:spPr bwMode="auto">
            <a:xfrm>
              <a:off x="223342" y="2277201"/>
              <a:ext cx="3977183" cy="423080"/>
            </a:xfrm>
            <a:custGeom>
              <a:avLst/>
              <a:gdLst>
                <a:gd name="T0" fmla="*/ 0 w 2547"/>
                <a:gd name="T1" fmla="*/ 0 h 366"/>
                <a:gd name="T2" fmla="*/ 2547 w 2547"/>
                <a:gd name="T3" fmla="*/ 0 h 366"/>
                <a:gd name="T4" fmla="*/ 2400 w 2547"/>
                <a:gd name="T5" fmla="*/ 185 h 366"/>
                <a:gd name="T6" fmla="*/ 2547 w 2547"/>
                <a:gd name="T7" fmla="*/ 366 h 366"/>
                <a:gd name="T8" fmla="*/ 0 w 2547"/>
                <a:gd name="T9" fmla="*/ 366 h 366"/>
                <a:gd name="T10" fmla="*/ 0 w 2547"/>
                <a:gd name="T1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7" h="366">
                  <a:moveTo>
                    <a:pt x="0" y="0"/>
                  </a:moveTo>
                  <a:lnTo>
                    <a:pt x="2547" y="0"/>
                  </a:lnTo>
                  <a:lnTo>
                    <a:pt x="2400" y="185"/>
                  </a:lnTo>
                  <a:lnTo>
                    <a:pt x="2547" y="366"/>
                  </a:lnTo>
                  <a:lnTo>
                    <a:pt x="0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5A00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TextBox 32"/>
            <p:cNvSpPr txBox="1"/>
            <p:nvPr/>
          </p:nvSpPr>
          <p:spPr>
            <a:xfrm>
              <a:off x="305891" y="2277631"/>
              <a:ext cx="3094068" cy="400103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难点分析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1095" y="1790430"/>
            <a:ext cx="11675134" cy="4192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文本数据的多样性</a:t>
            </a:r>
            <a:endParaRPr lang="en-US" altLang="zh-CN" sz="2000" kern="1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720090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以微博和评论为代表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文本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通常夹杂着大量不规范的文本，例如别名、错别字以及语法的使用不规范等，这些问题的存在会严重影响命名实体识别的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性能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，在我们的赛题中同样存在。</a:t>
            </a:r>
            <a:endParaRPr lang="en-US" altLang="zh-CN" sz="2000" kern="1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领域情感词的缺乏</a:t>
            </a:r>
            <a:endParaRPr lang="en-US" altLang="zh-CN" sz="2000" kern="1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720090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通用领域的情感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词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通常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并不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能够很好地满足特定领域的情感分析任务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。，例如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“失灵”、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高档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、高性能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等词一般是汽车领域特有的情感词。如何高效高质地构建领域情感词也是一个难点。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特定视角的情感分析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720090">
              <a:lnSpc>
                <a:spcPct val="150000"/>
              </a:lnSpc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同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一句话中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既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可能有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不同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的视角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而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不同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的视角又具有不同的情感，如何让模型根据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不同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视角分类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情感也是本赛题的一个难点。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6"/>
          <p:cNvSpPr txBox="1"/>
          <p:nvPr>
            <p:custDataLst>
              <p:tags r:id="rId1"/>
            </p:custDataLst>
          </p:nvPr>
        </p:nvSpPr>
        <p:spPr>
          <a:xfrm>
            <a:off x="3352800" y="3197225"/>
            <a:ext cx="7612063" cy="12541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aseline="0" dirty="0">
                <a:solidFill>
                  <a:srgbClr val="3B4455"/>
                </a:solidFill>
                <a:latin typeface="黑体" panose="02010609060101010101" charset="-122"/>
                <a:ea typeface="黑体" panose="02010609060101010101" charset="-122"/>
              </a:rPr>
              <a:t>数据介绍</a:t>
            </a:r>
            <a:endParaRPr lang="zh-CN" altLang="en-US" sz="4800" baseline="0" dirty="0">
              <a:solidFill>
                <a:srgbClr val="3B4455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455" y="5805805"/>
            <a:ext cx="1245235" cy="955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数据使用</a:t>
            </a:r>
            <a:endParaRPr lang="zh-CN" altLang="en-US" b="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005840" y="1897380"/>
            <a:ext cx="10151745" cy="3956050"/>
            <a:chOff x="1584" y="2988"/>
            <a:chExt cx="15987" cy="6230"/>
          </a:xfrm>
        </p:grpSpPr>
        <p:grpSp>
          <p:nvGrpSpPr>
            <p:cNvPr id="3" name="组合 2"/>
            <p:cNvGrpSpPr/>
            <p:nvPr/>
          </p:nvGrpSpPr>
          <p:grpSpPr>
            <a:xfrm>
              <a:off x="1584" y="2988"/>
              <a:ext cx="4876" cy="6230"/>
              <a:chOff x="1584" y="2988"/>
              <a:chExt cx="4876" cy="623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584" y="2988"/>
                <a:ext cx="4876" cy="6231"/>
                <a:chOff x="1790" y="2988"/>
                <a:chExt cx="4876" cy="6231"/>
              </a:xfrm>
            </p:grpSpPr>
            <p:sp>
              <p:nvSpPr>
                <p:cNvPr id="60" name="圆角矩形 59"/>
                <p:cNvSpPr/>
                <p:nvPr/>
              </p:nvSpPr>
              <p:spPr bwMode="auto">
                <a:xfrm>
                  <a:off x="1790" y="3812"/>
                  <a:ext cx="4876" cy="5407"/>
                </a:xfrm>
                <a:prstGeom prst="roundRect">
                  <a:avLst>
                    <a:gd name="adj" fmla="val 4325"/>
                  </a:avLst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51000"/>
                    </a:prstClr>
                  </a:outerShdw>
                </a:effectLst>
              </p:spPr>
              <p:txBody>
                <a:bodyPr vert="horz" wrap="square" lIns="91434" tIns="45717" rIns="91434" bIns="45717" numCol="1" rtlCol="0" anchor="t" anchorCtr="0" compatLnSpc="1"/>
                <a:lstStyle/>
                <a:p>
                  <a:endParaRPr lang="zh-CN" altLang="en-US" smtClean="0">
                    <a:solidFill>
                      <a:srgbClr val="C4261D"/>
                    </a:solidFill>
                  </a:endParaRPr>
                </a:p>
              </p:txBody>
            </p:sp>
            <p:sp>
              <p:nvSpPr>
                <p:cNvPr id="69" name="椭圆 68"/>
                <p:cNvSpPr/>
                <p:nvPr/>
              </p:nvSpPr>
              <p:spPr bwMode="auto">
                <a:xfrm>
                  <a:off x="2884" y="2988"/>
                  <a:ext cx="2714" cy="1681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34" tIns="45717" rIns="91434" bIns="45717" numCol="1" rtlCol="0" anchor="t" anchorCtr="0" compatLnSpc="1"/>
                <a:lstStyle/>
                <a:p>
                  <a:pPr algn="ctr"/>
                  <a:endParaRPr lang="zh-CN" altLang="en-US" sz="2400" smtClean="0">
                    <a:solidFill>
                      <a:schemeClr val="bg1"/>
                    </a:solidFill>
                  </a:endParaRPr>
                </a:p>
                <a:p>
                  <a:pPr algn="ctr"/>
                  <a:endParaRPr lang="zh-CN" altLang="en-US" sz="240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3084" y="3451"/>
                  <a:ext cx="2230" cy="727"/>
                </a:xfrm>
                <a:prstGeom prst="rect">
                  <a:avLst/>
                </a:prstGeom>
                <a:noFill/>
              </p:spPr>
              <p:txBody>
                <a:bodyPr wrap="none" lIns="91434" tIns="45717" rIns="91434" bIns="45717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rgbClr val="F8F8F8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官方</a:t>
                  </a:r>
                  <a:r>
                    <a:rPr lang="zh-CN" altLang="en-US" sz="2400" dirty="0" smtClean="0">
                      <a:solidFill>
                        <a:srgbClr val="F8F8F8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数据</a:t>
                  </a:r>
                  <a:endParaRPr lang="zh-CN" altLang="en-US" sz="2400" dirty="0">
                    <a:solidFill>
                      <a:srgbClr val="F8F8F8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15" name="文本框 14"/>
              <p:cNvSpPr txBox="1"/>
              <p:nvPr/>
            </p:nvSpPr>
            <p:spPr>
              <a:xfrm>
                <a:off x="2215" y="5772"/>
                <a:ext cx="3640" cy="1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</a:rPr>
                  <a:t>赛题提供的</a:t>
                </a:r>
                <a:r>
                  <a:rPr lang="zh-CN" altLang="en-US" sz="2000" dirty="0" smtClean="0">
                    <a:latin typeface="微软雅黑" panose="020B0503020204020204" charset="-122"/>
                    <a:ea typeface="微软雅黑" panose="020B0503020204020204" charset="-122"/>
                  </a:rPr>
                  <a:t>训练集</a:t>
                </a:r>
                <a:endParaRPr lang="zh-CN" altLang="en-US" sz="20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</a:rPr>
                  <a:t>赛题提供的测试集</a:t>
                </a:r>
                <a:endParaRPr lang="zh-CN" altLang="en-US" sz="20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7111" y="2988"/>
              <a:ext cx="4876" cy="6230"/>
              <a:chOff x="7111" y="2988"/>
              <a:chExt cx="4876" cy="623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7111" y="2988"/>
                <a:ext cx="4876" cy="6231"/>
                <a:chOff x="1790" y="2988"/>
                <a:chExt cx="4876" cy="6231"/>
              </a:xfrm>
            </p:grpSpPr>
            <p:sp>
              <p:nvSpPr>
                <p:cNvPr id="8" name="圆角矩形 7"/>
                <p:cNvSpPr/>
                <p:nvPr/>
              </p:nvSpPr>
              <p:spPr bwMode="auto">
                <a:xfrm>
                  <a:off x="1790" y="3812"/>
                  <a:ext cx="4876" cy="5407"/>
                </a:xfrm>
                <a:prstGeom prst="roundRect">
                  <a:avLst>
                    <a:gd name="adj" fmla="val 4325"/>
                  </a:avLst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51000"/>
                    </a:prstClr>
                  </a:outerShdw>
                </a:effectLst>
              </p:spPr>
              <p:txBody>
                <a:bodyPr vert="horz" wrap="square" lIns="91434" tIns="45717" rIns="91434" bIns="45717" numCol="1" rtlCol="0" anchor="t" anchorCtr="0" compatLnSpc="1"/>
                <a:lstStyle/>
                <a:p>
                  <a:endParaRPr lang="zh-CN" altLang="en-US" smtClean="0">
                    <a:solidFill>
                      <a:srgbClr val="C4261D"/>
                    </a:solidFill>
                  </a:endParaRPr>
                </a:p>
              </p:txBody>
            </p:sp>
            <p:sp>
              <p:nvSpPr>
                <p:cNvPr id="9" name="椭圆 8"/>
                <p:cNvSpPr/>
                <p:nvPr/>
              </p:nvSpPr>
              <p:spPr bwMode="auto">
                <a:xfrm>
                  <a:off x="2863" y="2988"/>
                  <a:ext cx="2714" cy="1681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34" tIns="45717" rIns="91434" bIns="45717" numCol="1" rtlCol="0" anchor="t" anchorCtr="0" compatLnSpc="1"/>
                <a:lstStyle/>
                <a:p>
                  <a:pPr algn="ctr"/>
                  <a:endParaRPr lang="zh-CN" altLang="en-US" sz="2400" smtClean="0">
                    <a:solidFill>
                      <a:schemeClr val="bg1"/>
                    </a:solidFill>
                  </a:endParaRPr>
                </a:p>
                <a:p>
                  <a:pPr algn="ctr"/>
                  <a:endParaRPr lang="zh-CN" altLang="en-US" sz="240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TextBox 69"/>
                <p:cNvSpPr txBox="1"/>
                <p:nvPr/>
              </p:nvSpPr>
              <p:spPr>
                <a:xfrm>
                  <a:off x="3105" y="3451"/>
                  <a:ext cx="2206" cy="759"/>
                </a:xfrm>
                <a:prstGeom prst="rect">
                  <a:avLst/>
                </a:prstGeom>
                <a:noFill/>
              </p:spPr>
              <p:txBody>
                <a:bodyPr wrap="none" lIns="91434" tIns="45717" rIns="91434" bIns="45717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rgbClr val="F8F8F8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外部数据</a:t>
                  </a:r>
                  <a:endParaRPr lang="zh-CN" altLang="en-US" sz="2400" dirty="0">
                    <a:solidFill>
                      <a:srgbClr val="F8F8F8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16" name="文本框 15"/>
              <p:cNvSpPr txBox="1"/>
              <p:nvPr/>
            </p:nvSpPr>
            <p:spPr>
              <a:xfrm>
                <a:off x="7530" y="5287"/>
                <a:ext cx="4028" cy="2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</a:rPr>
                  <a:t>从汽车领域各大</a:t>
                </a:r>
                <a:r>
                  <a:rPr lang="zh-CN" altLang="en-US" sz="2000" dirty="0" smtClean="0">
                    <a:latin typeface="微软雅黑" panose="020B0503020204020204" charset="-122"/>
                    <a:ea typeface="微软雅黑" panose="020B0503020204020204" charset="-122"/>
                  </a:rPr>
                  <a:t>门户网站爬取的新闻数据</a:t>
                </a:r>
                <a:endParaRPr lang="zh-CN" altLang="en-US" sz="20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695" y="2988"/>
              <a:ext cx="4876" cy="6230"/>
              <a:chOff x="12695" y="2988"/>
              <a:chExt cx="4876" cy="623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12695" y="2988"/>
                <a:ext cx="4876" cy="6231"/>
                <a:chOff x="1790" y="2988"/>
                <a:chExt cx="4876" cy="6231"/>
              </a:xfrm>
            </p:grpSpPr>
            <p:sp>
              <p:nvSpPr>
                <p:cNvPr id="12" name="圆角矩形 11"/>
                <p:cNvSpPr/>
                <p:nvPr/>
              </p:nvSpPr>
              <p:spPr bwMode="auto">
                <a:xfrm>
                  <a:off x="1790" y="3812"/>
                  <a:ext cx="4876" cy="5407"/>
                </a:xfrm>
                <a:prstGeom prst="roundRect">
                  <a:avLst>
                    <a:gd name="adj" fmla="val 4325"/>
                  </a:avLst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51000"/>
                    </a:prstClr>
                  </a:outerShdw>
                </a:effectLst>
              </p:spPr>
              <p:txBody>
                <a:bodyPr vert="horz" wrap="square" lIns="91434" tIns="45717" rIns="91434" bIns="45717" numCol="1" rtlCol="0" anchor="t" anchorCtr="0" compatLnSpc="1"/>
                <a:lstStyle/>
                <a:p>
                  <a:endParaRPr lang="zh-CN" altLang="en-US" smtClean="0">
                    <a:solidFill>
                      <a:srgbClr val="C4261D"/>
                    </a:solidFill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 bwMode="auto">
                <a:xfrm>
                  <a:off x="2842" y="2988"/>
                  <a:ext cx="2714" cy="1681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34" tIns="45717" rIns="91434" bIns="45717" numCol="1" rtlCol="0" anchor="t" anchorCtr="0" compatLnSpc="1"/>
                <a:lstStyle/>
                <a:p>
                  <a:pPr algn="ctr"/>
                  <a:endParaRPr lang="zh-CN" altLang="en-US" sz="2400" smtClean="0">
                    <a:solidFill>
                      <a:schemeClr val="bg1"/>
                    </a:solidFill>
                  </a:endParaRPr>
                </a:p>
                <a:p>
                  <a:pPr algn="ctr"/>
                  <a:endParaRPr lang="zh-CN" altLang="en-US" sz="240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TextBox 69"/>
                <p:cNvSpPr txBox="1"/>
                <p:nvPr/>
              </p:nvSpPr>
              <p:spPr>
                <a:xfrm>
                  <a:off x="3084" y="3451"/>
                  <a:ext cx="2206" cy="759"/>
                </a:xfrm>
                <a:prstGeom prst="rect">
                  <a:avLst/>
                </a:prstGeom>
                <a:noFill/>
              </p:spPr>
              <p:txBody>
                <a:bodyPr wrap="none" lIns="91434" tIns="45717" rIns="91434" bIns="45717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rgbClr val="F8F8F8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其他数据</a:t>
                  </a:r>
                  <a:endParaRPr lang="zh-CN" altLang="en-US" sz="2400" dirty="0">
                    <a:solidFill>
                      <a:srgbClr val="F8F8F8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17" name="文本框 16"/>
              <p:cNvSpPr txBox="1"/>
              <p:nvPr/>
            </p:nvSpPr>
            <p:spPr>
              <a:xfrm>
                <a:off x="13480" y="5360"/>
                <a:ext cx="3306" cy="1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</a:rPr>
                  <a:t>哈工大</a:t>
                </a:r>
                <a:r>
                  <a:rPr lang="zh-CN" altLang="en-US" sz="2000" dirty="0" smtClean="0">
                    <a:latin typeface="微软雅黑" panose="020B0503020204020204" charset="-122"/>
                    <a:ea typeface="微软雅黑" panose="020B0503020204020204" charset="-122"/>
                  </a:rPr>
                  <a:t>同义词林</a:t>
                </a:r>
                <a:endParaRPr lang="zh-CN" altLang="en-US" sz="2000" dirty="0" smtClean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en-US" altLang="zh-CN" sz="2000" dirty="0" smtClean="0">
                    <a:latin typeface="微软雅黑" panose="020B0503020204020204" charset="-122"/>
                    <a:ea typeface="微软雅黑" panose="020B0503020204020204" charset="-122"/>
                  </a:rPr>
                  <a:t>Hownet</a:t>
                </a:r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</a:rPr>
                  <a:t>情感词</a:t>
                </a:r>
                <a:endParaRPr lang="zh-CN" altLang="en-US" sz="20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6"/>
          <p:cNvSpPr txBox="1"/>
          <p:nvPr>
            <p:custDataLst>
              <p:tags r:id="rId1"/>
            </p:custDataLst>
          </p:nvPr>
        </p:nvSpPr>
        <p:spPr>
          <a:xfrm>
            <a:off x="3352800" y="3197225"/>
            <a:ext cx="7612063" cy="12541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aseline="0" dirty="0">
                <a:solidFill>
                  <a:srgbClr val="3B4455"/>
                </a:solidFill>
                <a:latin typeface="黑体" panose="02010609060101010101" charset="-122"/>
                <a:ea typeface="黑体" panose="02010609060101010101" charset="-122"/>
              </a:rPr>
              <a:t>方案展示</a:t>
            </a:r>
            <a:endParaRPr lang="zh-CN" altLang="en-US" sz="4800" baseline="0" dirty="0">
              <a:solidFill>
                <a:srgbClr val="3B4455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455" y="5805805"/>
            <a:ext cx="1245235" cy="955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1*b*1"/>
  <p:tag name="KSO_WM_UNIT_TYPE" val="b"/>
  <p:tag name="KSO_WM_UNIT_INDEX" val="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.xml><?xml version="1.0" encoding="utf-8"?>
<p:tagLst xmlns:p="http://schemas.openxmlformats.org/presentationml/2006/main">
  <p:tag name="KSO_WM_TEMPLATE_CATEGORY" val="custom"/>
  <p:tag name="KSO_WM_TEMPLATE_INDEX" val="160151"/>
  <p:tag name="KSO_WM_TAG_VERSION" val="1.0"/>
  <p:tag name="KSO_WM_SLIDE_ID" val="custom160151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6、10、15、20、24、25、26、27"/>
  <p:tag name="KSO_WM_BEAUTIFY_FLAG" val="#wm#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1*a*1"/>
  <p:tag name="KSO_WM_UNIT_TYPE" val="a"/>
  <p:tag name="KSO_WM_UNIT_INDEX" val="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.xml><?xml version="1.0" encoding="utf-8"?>
<p:tagLst xmlns:p="http://schemas.openxmlformats.org/presentationml/2006/main">
  <p:tag name="KSO_WM_TEMPLATE_CATEGORY" val="custom"/>
  <p:tag name="KSO_WM_TEMPLATE_INDEX" val="160151"/>
  <p:tag name="KSO_WM_TAG_VERSION" val="1.0"/>
  <p:tag name="KSO_WM_SLIDE_ID" val="custom160151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6、10、15、20、24、25、26、27"/>
  <p:tag name="KSO_WM_BEAUTIFY_FLAG" val="#wm#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1*a*1"/>
  <p:tag name="KSO_WM_UNIT_TYPE" val="a"/>
  <p:tag name="KSO_WM_UNIT_INDEX" val="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.xml><?xml version="1.0" encoding="utf-8"?>
<p:tagLst xmlns:p="http://schemas.openxmlformats.org/presentationml/2006/main">
  <p:tag name="KSO_WM_TEMPLATE_CATEGORY" val="custom"/>
  <p:tag name="KSO_WM_TEMPLATE_INDEX" val="160151"/>
  <p:tag name="KSO_WM_TAG_VERSION" val="1.0"/>
  <p:tag name="KSO_WM_SLIDE_ID" val="custom160151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6、10、15、20、24、25、26、27"/>
  <p:tag name="KSO_WM_BEAUTIFY_FLAG" val="#wm#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1*a*1"/>
  <p:tag name="KSO_WM_UNIT_TYPE" val="a"/>
  <p:tag name="KSO_WM_UNIT_INDEX" val="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.xml><?xml version="1.0" encoding="utf-8"?>
<p:tagLst xmlns:p="http://schemas.openxmlformats.org/presentationml/2006/main">
  <p:tag name="KSO_WM_TEMPLATE_CATEGORY" val="custom"/>
  <p:tag name="KSO_WM_TEMPLATE_INDEX" val="160151"/>
  <p:tag name="KSO_WM_TAG_VERSION" val="1.0"/>
  <p:tag name="KSO_WM_SLIDE_ID" val="custom160151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6、10、15、20、24、25、26、27"/>
  <p:tag name="KSO_WM_BEAUTIFY_FLAG" val="#wm#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1*a*1"/>
  <p:tag name="KSO_WM_UNIT_TYPE" val="a"/>
  <p:tag name="KSO_WM_UNIT_INDEX" val="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8.xml><?xml version="1.0" encoding="utf-8"?>
<p:tagLst xmlns:p="http://schemas.openxmlformats.org/presentationml/2006/main">
  <p:tag name="KSO_WM_TEMPLATE_CATEGORY" val="custom"/>
  <p:tag name="KSO_WM_TEMPLATE_INDEX" val="160151"/>
  <p:tag name="KSO_WM_TAG_VERSION" val="1.0"/>
  <p:tag name="KSO_WM_SLIDE_ID" val="custom160151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6、10、15、20、24、25、26、27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1*a*1"/>
  <p:tag name="KSO_WM_UNIT_TYPE" val="a"/>
  <p:tag name="KSO_WM_UNIT_INDEX" val="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p="http://schemas.openxmlformats.org/presentationml/2006/main">
  <p:tag name="KSO_WM_TEMPLATE_CATEGORY" val="custom"/>
  <p:tag name="KSO_WM_TEMPLATE_INDEX" val="160151"/>
  <p:tag name="KSO_WM_TAG_VERSION" val="1.0"/>
  <p:tag name="KSO_WM_SLIDE_ID" val="custom160151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6、10、15、20、24、25、26、27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2*a*1"/>
  <p:tag name="KSO_WM_UNIT_TYPE" val="a"/>
  <p:tag name="KSO_WM_UNIT_INDEX" val="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2*f*1"/>
  <p:tag name="KSO_WM_UNIT_TYPE" val="f"/>
  <p:tag name="KSO_WM_UNIT_INDEX" val="1"/>
  <p:tag name="KSO_WM_UNIT_CLEAR" val="1"/>
  <p:tag name="KSO_WM_UNIT_LAYERLEVEL" val="1"/>
  <p:tag name="KSO_WM_UNIT_VALUE" val="408"/>
  <p:tag name="KSO_WM_UNIT_HIGHLIGHT" val="0"/>
  <p:tag name="KSO_WM_UNIT_COMPATIBLE" val="0"/>
  <p:tag name="KSO_WM_UNIT_PRESET_TEXT_INDEX" val="4"/>
  <p:tag name="KSO_WM_UNIT_PRESET_TEXT_LEN" val="160"/>
</p:tagLst>
</file>

<file path=ppt/tags/tag6.xml><?xml version="1.0" encoding="utf-8"?>
<p:tagLst xmlns:p="http://schemas.openxmlformats.org/presentationml/2006/main">
  <p:tag name="KSO_WM_TEMPLATE_CATEGORY" val="custom"/>
  <p:tag name="KSO_WM_TEMPLATE_INDEX" val="160151"/>
  <p:tag name="KSO_WM_TAG_VERSION" val="1.0"/>
  <p:tag name="KSO_WM_SLIDE_ID" val="custom16015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109"/>
  <p:tag name="KSO_WM_SLIDE_SIZE" val="849*37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1*a*1"/>
  <p:tag name="KSO_WM_UNIT_TYPE" val="a"/>
  <p:tag name="KSO_WM_UNIT_INDEX" val="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p="http://schemas.openxmlformats.org/presentationml/2006/main">
  <p:tag name="KSO_WM_TEMPLATE_CATEGORY" val="custom"/>
  <p:tag name="KSO_WM_TEMPLATE_INDEX" val="160151"/>
  <p:tag name="KSO_WM_TAG_VERSION" val="1.0"/>
  <p:tag name="KSO_WM_SLIDE_ID" val="custom160151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6、10、15、20、24、25、26、27"/>
  <p:tag name="KSO_WM_BEAUTIFY_FLAG" val="#wm#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51"/>
  <p:tag name="KSO_WM_UNIT_ID" val="custom160151_1*a*1"/>
  <p:tag name="KSO_WM_UNIT_TYPE" val="a"/>
  <p:tag name="KSO_WM_UNIT_INDEX" val="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1_A000120141114A06PWBG">
  <a:themeElements>
    <a:clrScheme name="自定义 115">
      <a:dk1>
        <a:srgbClr val="3D3F41"/>
      </a:dk1>
      <a:lt1>
        <a:srgbClr val="FFFFFF"/>
      </a:lt1>
      <a:dk2>
        <a:srgbClr val="3D3F41"/>
      </a:dk2>
      <a:lt2>
        <a:srgbClr val="EFE9D9"/>
      </a:lt2>
      <a:accent1>
        <a:srgbClr val="4F5A71"/>
      </a:accent1>
      <a:accent2>
        <a:srgbClr val="6A8F94"/>
      </a:accent2>
      <a:accent3>
        <a:srgbClr val="4E6363"/>
      </a:accent3>
      <a:accent4>
        <a:srgbClr val="8B695B"/>
      </a:accent4>
      <a:accent5>
        <a:srgbClr val="B2C6D2"/>
      </a:accent5>
      <a:accent6>
        <a:srgbClr val="6C9C16"/>
      </a:accent6>
      <a:hlink>
        <a:srgbClr val="00B0F0"/>
      </a:hlink>
      <a:folHlink>
        <a:srgbClr val="AFB2B4"/>
      </a:folHlink>
    </a:clrScheme>
    <a:fontScheme name="自定义 7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tx1"/>
        </a:solidFill>
        <a:ln w="10" cap="flat">
          <a:solidFill>
            <a:schemeClr val="tx1"/>
          </a:solidFill>
          <a:prstDash val="solid"/>
          <a:miter lim="800000"/>
        </a:ln>
      </a:spPr>
      <a:bodyPr vert="horz" wrap="square" lIns="91434" tIns="45717" rIns="91434" bIns="45717" numCol="1" anchor="t" anchorCtr="0" compatLnSpc="1"/>
      <a:lstStyle>
        <a:defPPr>
          <a:defRPr>
            <a:solidFill>
              <a:schemeClr val="accent2"/>
            </a:solidFill>
          </a:defRPr>
        </a:defPPr>
      </a:lst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2950</Words>
  <Application>WPS 演示</Application>
  <PresentationFormat>宽屏</PresentationFormat>
  <Paragraphs>494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宋体</vt:lpstr>
      <vt:lpstr>Wingdings</vt:lpstr>
      <vt:lpstr>黑体</vt:lpstr>
      <vt:lpstr>Calibri</vt:lpstr>
      <vt:lpstr>幼圆</vt:lpstr>
      <vt:lpstr>微软雅黑</vt:lpstr>
      <vt:lpstr>Times New Roman</vt:lpstr>
      <vt:lpstr>华文楷体</vt:lpstr>
      <vt:lpstr>Arial</vt:lpstr>
      <vt:lpstr>1_A000120141114A06PWBG</vt:lpstr>
      <vt:lpstr>Equation.KSEE3</vt:lpstr>
      <vt:lpstr>PowerPoint 演示文稿</vt:lpstr>
      <vt:lpstr>赛题重述</vt:lpstr>
      <vt:lpstr>团队介绍</vt:lpstr>
      <vt:lpstr>目录Contents</vt:lpstr>
      <vt:lpstr>PowerPoint 演示文稿</vt:lpstr>
      <vt:lpstr>赛题分析-视角抽取</vt:lpstr>
      <vt:lpstr>PowerPoint 演示文稿</vt:lpstr>
      <vt:lpstr>数据使用</vt:lpstr>
      <vt:lpstr>PowerPoint 演示文稿</vt:lpstr>
      <vt:lpstr>整体框架</vt:lpstr>
      <vt:lpstr>模块1-视角识别（NER）</vt:lpstr>
      <vt:lpstr>模块2-领域情感词</vt:lpstr>
      <vt:lpstr>扩充领域情感词</vt:lpstr>
      <vt:lpstr>模块3-基于视角的情感分类</vt:lpstr>
      <vt:lpstr>模块3-基于视角的情感分类</vt:lpstr>
      <vt:lpstr>模块3-基于视角的情感分类</vt:lpstr>
      <vt:lpstr>模块3-基于视角的情感分类</vt:lpstr>
      <vt:lpstr>模块3-基于视角的情感分类</vt:lpstr>
      <vt:lpstr>模块3-基于视角的情感分类</vt:lpstr>
      <vt:lpstr>模块3-基于视角的情感分类</vt:lpstr>
      <vt:lpstr>模块3-基于视角的情感分类</vt:lpstr>
      <vt:lpstr>PowerPoint 演示文稿</vt:lpstr>
      <vt:lpstr>线上提交回顾</vt:lpstr>
      <vt:lpstr>线上排名</vt:lpstr>
      <vt:lpstr>模型特色</vt:lpstr>
      <vt:lpstr>PowerPoint 演示文稿</vt:lpstr>
      <vt:lpstr>未来展望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404</cp:revision>
  <dcterms:created xsi:type="dcterms:W3CDTF">2016-12-21T09:17:00Z</dcterms:created>
  <dcterms:modified xsi:type="dcterms:W3CDTF">2016-12-23T05:19:43Z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