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CD8"/>
          </a:solidFill>
        </a:fill>
      </a:tcStyle>
    </a:wholeTbl>
    <a:band2H>
      <a:tcTxStyle b="def" i="def"/>
      <a:tcStyle>
        <a:tcBdr/>
        <a:fill>
          <a:solidFill>
            <a:srgbClr val="F2EE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FEE"/>
          </a:solidFill>
        </a:fill>
      </a:tcStyle>
    </a:wholeTbl>
    <a:band2H>
      <a:tcTxStyle b="def" i="def"/>
      <a:tcStyle>
        <a:tcBdr/>
        <a:fill>
          <a:solidFill>
            <a:srgbClr val="E8F0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7F0"/>
          </a:solidFill>
        </a:fill>
      </a:tcStyle>
    </a:wholeTbl>
    <a:band2H>
      <a:tcTxStyle b="def" i="def"/>
      <a:tcStyle>
        <a:tcBdr/>
        <a:fill>
          <a:solidFill>
            <a:srgbClr val="E7EC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1pPr>
    <a:lvl2pPr indent="2286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2pPr>
    <a:lvl3pPr indent="4572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3pPr>
    <a:lvl4pPr indent="6858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4pPr>
    <a:lvl5pPr indent="9144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5pPr>
    <a:lvl6pPr indent="11430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6pPr>
    <a:lvl7pPr indent="13716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7pPr>
    <a:lvl8pPr indent="16002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8pPr>
    <a:lvl9pPr indent="18288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5"/>
          <p:cNvSpPr/>
          <p:nvPr>
            <p:ph type="pic" sz="half" idx="21"/>
          </p:nvPr>
        </p:nvSpPr>
        <p:spPr>
          <a:xfrm>
            <a:off x="-1297958" y="-2019194"/>
            <a:ext cx="5444838" cy="54448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Picture Placeholder 16"/>
          <p:cNvSpPr/>
          <p:nvPr>
            <p:ph type="pic" sz="quarter" idx="22"/>
          </p:nvPr>
        </p:nvSpPr>
        <p:spPr>
          <a:xfrm>
            <a:off x="4385073" y="1674027"/>
            <a:ext cx="1751623" cy="17516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" name="Picture Placeholder 17"/>
          <p:cNvSpPr/>
          <p:nvPr>
            <p:ph type="pic" sz="quarter" idx="23"/>
          </p:nvPr>
        </p:nvSpPr>
        <p:spPr>
          <a:xfrm>
            <a:off x="6845989" y="1680735"/>
            <a:ext cx="1751626" cy="175162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" name="Picture Placeholder 14"/>
          <p:cNvSpPr/>
          <p:nvPr>
            <p:ph type="pic" sz="quarter" idx="24"/>
          </p:nvPr>
        </p:nvSpPr>
        <p:spPr>
          <a:xfrm>
            <a:off x="9306904" y="1674023"/>
            <a:ext cx="1751621" cy="17516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10"/>
          <p:cNvSpPr/>
          <p:nvPr>
            <p:ph type="pic" sz="quarter" idx="21"/>
          </p:nvPr>
        </p:nvSpPr>
        <p:spPr>
          <a:xfrm>
            <a:off x="838200" y="3858428"/>
            <a:ext cx="1695450" cy="169545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Picture Placeholder 9"/>
          <p:cNvSpPr/>
          <p:nvPr>
            <p:ph type="pic" sz="half" idx="22"/>
          </p:nvPr>
        </p:nvSpPr>
        <p:spPr>
          <a:xfrm>
            <a:off x="3409950" y="2020104"/>
            <a:ext cx="5372100" cy="537209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8"/>
          <p:cNvSpPr/>
          <p:nvPr>
            <p:ph type="pic" sz="quarter" idx="23"/>
          </p:nvPr>
        </p:nvSpPr>
        <p:spPr>
          <a:xfrm>
            <a:off x="9658350" y="3840181"/>
            <a:ext cx="1695450" cy="16954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9"/>
          <p:cNvSpPr/>
          <p:nvPr>
            <p:ph type="pic" sz="quarter" idx="21"/>
          </p:nvPr>
        </p:nvSpPr>
        <p:spPr>
          <a:xfrm>
            <a:off x="5633885" y="-1993152"/>
            <a:ext cx="4022937" cy="402293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6" name="Picture Placeholder 10"/>
          <p:cNvSpPr/>
          <p:nvPr>
            <p:ph type="pic" sz="quarter" idx="22"/>
          </p:nvPr>
        </p:nvSpPr>
        <p:spPr>
          <a:xfrm>
            <a:off x="7911424" y="268830"/>
            <a:ext cx="4022934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Picture Placeholder 8"/>
          <p:cNvSpPr/>
          <p:nvPr>
            <p:ph type="pic" sz="quarter" idx="23"/>
          </p:nvPr>
        </p:nvSpPr>
        <p:spPr>
          <a:xfrm>
            <a:off x="10157024" y="2498873"/>
            <a:ext cx="4022936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9"/>
          <p:cNvSpPr/>
          <p:nvPr>
            <p:ph type="pic" sz="half" idx="21"/>
          </p:nvPr>
        </p:nvSpPr>
        <p:spPr>
          <a:xfrm>
            <a:off x="-3" y="0"/>
            <a:ext cx="3451129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6" name="Picture Placeholder 8"/>
          <p:cNvSpPr/>
          <p:nvPr>
            <p:ph type="pic" sz="quarter" idx="22"/>
          </p:nvPr>
        </p:nvSpPr>
        <p:spPr>
          <a:xfrm>
            <a:off x="2549942" y="2209943"/>
            <a:ext cx="1793459" cy="179345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7" name="Picture Placeholder 7"/>
          <p:cNvSpPr/>
          <p:nvPr>
            <p:ph type="pic" sz="quarter" idx="23"/>
          </p:nvPr>
        </p:nvSpPr>
        <p:spPr>
          <a:xfrm>
            <a:off x="2549942" y="4548001"/>
            <a:ext cx="1793459" cy="179346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9"/>
          <p:cNvSpPr/>
          <p:nvPr>
            <p:ph type="pic" sz="quarter" idx="21"/>
          </p:nvPr>
        </p:nvSpPr>
        <p:spPr>
          <a:xfrm>
            <a:off x="4391523" y="842207"/>
            <a:ext cx="3408954" cy="34089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Picture Placeholder 10"/>
          <p:cNvSpPr/>
          <p:nvPr>
            <p:ph type="pic" sz="quarter" idx="22"/>
          </p:nvPr>
        </p:nvSpPr>
        <p:spPr>
          <a:xfrm>
            <a:off x="8857945" y="5214785"/>
            <a:ext cx="2266955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Picture Placeholder 8"/>
          <p:cNvSpPr/>
          <p:nvPr>
            <p:ph type="pic" sz="quarter" idx="23"/>
          </p:nvPr>
        </p:nvSpPr>
        <p:spPr>
          <a:xfrm>
            <a:off x="1067105" y="5214785"/>
            <a:ext cx="2266951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10"/>
          <p:cNvSpPr/>
          <p:nvPr>
            <p:ph type="pic" sz="quarter" idx="21"/>
          </p:nvPr>
        </p:nvSpPr>
        <p:spPr>
          <a:xfrm>
            <a:off x="1146608" y="2219256"/>
            <a:ext cx="2471442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6" name="Picture Placeholder 9"/>
          <p:cNvSpPr/>
          <p:nvPr>
            <p:ph type="pic" sz="quarter" idx="22"/>
          </p:nvPr>
        </p:nvSpPr>
        <p:spPr>
          <a:xfrm>
            <a:off x="4811764" y="2219256"/>
            <a:ext cx="2471443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8"/>
          <p:cNvSpPr/>
          <p:nvPr>
            <p:ph type="pic" sz="quarter" idx="23"/>
          </p:nvPr>
        </p:nvSpPr>
        <p:spPr>
          <a:xfrm>
            <a:off x="8450242" y="2219256"/>
            <a:ext cx="2471444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icture Placeholder 10"/>
          <p:cNvSpPr/>
          <p:nvPr>
            <p:ph type="pic" sz="quarter" idx="21"/>
          </p:nvPr>
        </p:nvSpPr>
        <p:spPr>
          <a:xfrm>
            <a:off x="1596513" y="4054885"/>
            <a:ext cx="2041114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Picture Placeholder 9"/>
          <p:cNvSpPr/>
          <p:nvPr>
            <p:ph type="pic" sz="quarter" idx="22"/>
          </p:nvPr>
        </p:nvSpPr>
        <p:spPr>
          <a:xfrm>
            <a:off x="7223486" y="1181100"/>
            <a:ext cx="2041119" cy="204111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Picture Placeholder 8"/>
          <p:cNvSpPr/>
          <p:nvPr>
            <p:ph type="pic" sz="quarter" idx="23"/>
          </p:nvPr>
        </p:nvSpPr>
        <p:spPr>
          <a:xfrm>
            <a:off x="7223486" y="4054885"/>
            <a:ext cx="2041119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4"/>
          <p:cNvSpPr/>
          <p:nvPr>
            <p:ph type="pic" idx="21"/>
          </p:nvPr>
        </p:nvSpPr>
        <p:spPr>
          <a:xfrm>
            <a:off x="9282892" y="-3"/>
            <a:ext cx="5818221" cy="58182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ture Placeholder 9"/>
          <p:cNvSpPr/>
          <p:nvPr>
            <p:ph type="pic" sz="quarter" idx="21"/>
          </p:nvPr>
        </p:nvSpPr>
        <p:spPr>
          <a:xfrm>
            <a:off x="5351352" y="854645"/>
            <a:ext cx="2757935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10"/>
          <p:cNvSpPr/>
          <p:nvPr>
            <p:ph type="pic" sz="quarter" idx="22"/>
          </p:nvPr>
        </p:nvSpPr>
        <p:spPr>
          <a:xfrm>
            <a:off x="8653350" y="854645"/>
            <a:ext cx="2757936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Picture Placeholder 8"/>
          <p:cNvSpPr/>
          <p:nvPr>
            <p:ph type="pic" sz="quarter" idx="23"/>
          </p:nvPr>
        </p:nvSpPr>
        <p:spPr>
          <a:xfrm>
            <a:off x="7002350" y="3245422"/>
            <a:ext cx="2757936" cy="275793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icture Placeholder 7"/>
          <p:cNvSpPr/>
          <p:nvPr>
            <p:ph type="pic" sz="quarter" idx="21"/>
          </p:nvPr>
        </p:nvSpPr>
        <p:spPr>
          <a:xfrm>
            <a:off x="1615843" y="1584780"/>
            <a:ext cx="3688442" cy="36884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4" name="Picture Placeholder 6"/>
          <p:cNvSpPr/>
          <p:nvPr>
            <p:ph type="pic" sz="quarter" idx="22"/>
          </p:nvPr>
        </p:nvSpPr>
        <p:spPr>
          <a:xfrm>
            <a:off x="6883372" y="1584780"/>
            <a:ext cx="3688444" cy="36884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icture Placeholder 8"/>
          <p:cNvSpPr/>
          <p:nvPr>
            <p:ph type="pic" sz="quarter" idx="21"/>
          </p:nvPr>
        </p:nvSpPr>
        <p:spPr>
          <a:xfrm>
            <a:off x="1871603" y="2720281"/>
            <a:ext cx="4658806" cy="304285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7"/>
          <p:cNvSpPr/>
          <p:nvPr>
            <p:ph type="pic" sz="half" idx="22"/>
          </p:nvPr>
        </p:nvSpPr>
        <p:spPr>
          <a:xfrm>
            <a:off x="9006351" y="0"/>
            <a:ext cx="3185655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icture Placeholder 7"/>
          <p:cNvSpPr/>
          <p:nvPr>
            <p:ph type="pic" sz="quarter" idx="21"/>
          </p:nvPr>
        </p:nvSpPr>
        <p:spPr>
          <a:xfrm>
            <a:off x="6208174" y="1165283"/>
            <a:ext cx="2263371" cy="48725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2" name="Picture Placeholder 6"/>
          <p:cNvSpPr/>
          <p:nvPr>
            <p:ph type="pic" sz="quarter" idx="22"/>
          </p:nvPr>
        </p:nvSpPr>
        <p:spPr>
          <a:xfrm>
            <a:off x="9194868" y="1148012"/>
            <a:ext cx="2263372" cy="48725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icture Placeholder 4"/>
          <p:cNvSpPr/>
          <p:nvPr>
            <p:ph type="pic" sz="quarter" idx="21"/>
          </p:nvPr>
        </p:nvSpPr>
        <p:spPr>
          <a:xfrm>
            <a:off x="7492586" y="1323974"/>
            <a:ext cx="3280191" cy="427672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icture Placeholder 4"/>
          <p:cNvSpPr/>
          <p:nvPr>
            <p:ph type="pic" sz="quarter" idx="21"/>
          </p:nvPr>
        </p:nvSpPr>
        <p:spPr>
          <a:xfrm>
            <a:off x="1619250" y="971550"/>
            <a:ext cx="4476750" cy="28479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4"/>
          <p:cNvSpPr/>
          <p:nvPr>
            <p:ph type="pic" sz="half" idx="21"/>
          </p:nvPr>
        </p:nvSpPr>
        <p:spPr>
          <a:xfrm>
            <a:off x="1212846" y="1140279"/>
            <a:ext cx="4432309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/>
          <p:cNvSpPr/>
          <p:nvPr>
            <p:ph type="pic" sz="half" idx="21"/>
          </p:nvPr>
        </p:nvSpPr>
        <p:spPr>
          <a:xfrm>
            <a:off x="1475186" y="1212849"/>
            <a:ext cx="4432306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4"/>
          <p:cNvSpPr/>
          <p:nvPr>
            <p:ph type="pic" idx="21"/>
          </p:nvPr>
        </p:nvSpPr>
        <p:spPr>
          <a:xfrm>
            <a:off x="4840516" y="-580573"/>
            <a:ext cx="6770915" cy="67709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7"/>
          <p:cNvSpPr/>
          <p:nvPr>
            <p:ph type="pic" sz="half" idx="21"/>
          </p:nvPr>
        </p:nvSpPr>
        <p:spPr>
          <a:xfrm>
            <a:off x="590771" y="1205143"/>
            <a:ext cx="4773389" cy="47733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" name="Picture Placeholder 6"/>
          <p:cNvSpPr/>
          <p:nvPr>
            <p:ph type="pic" sz="quarter" idx="22"/>
          </p:nvPr>
        </p:nvSpPr>
        <p:spPr>
          <a:xfrm>
            <a:off x="4381696" y="3753848"/>
            <a:ext cx="2224683" cy="222467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4"/>
          <p:cNvSpPr/>
          <p:nvPr>
            <p:ph type="pic" sz="half" idx="21"/>
          </p:nvPr>
        </p:nvSpPr>
        <p:spPr>
          <a:xfrm>
            <a:off x="3430815" y="700315"/>
            <a:ext cx="5457370" cy="54573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4"/>
          <p:cNvSpPr/>
          <p:nvPr>
            <p:ph type="pic" sz="half" idx="21"/>
          </p:nvPr>
        </p:nvSpPr>
        <p:spPr>
          <a:xfrm>
            <a:off x="6192758" y="1059542"/>
            <a:ext cx="5116287" cy="51162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4"/>
          <p:cNvSpPr/>
          <p:nvPr>
            <p:ph type="pic" sz="half" idx="21"/>
          </p:nvPr>
        </p:nvSpPr>
        <p:spPr>
          <a:xfrm>
            <a:off x="0" y="1819087"/>
            <a:ext cx="12192000" cy="24198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/>
          <p:nvPr>
            <p:ph type="pic" sz="half" idx="21"/>
          </p:nvPr>
        </p:nvSpPr>
        <p:spPr>
          <a:xfrm>
            <a:off x="768610" y="2577923"/>
            <a:ext cx="4263458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" name="Picture Placeholder 6"/>
          <p:cNvSpPr/>
          <p:nvPr>
            <p:ph type="pic" sz="half" idx="22"/>
          </p:nvPr>
        </p:nvSpPr>
        <p:spPr>
          <a:xfrm>
            <a:off x="5205007" y="-2163773"/>
            <a:ext cx="4263457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50" y="6221732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www.miamidade.gov/pa" TargetMode="External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Picture Placeholder 8"/>
          <p:cNvGrpSpPr/>
          <p:nvPr/>
        </p:nvGrpSpPr>
        <p:grpSpPr>
          <a:xfrm>
            <a:off x="0" y="-11"/>
            <a:ext cx="12192000" cy="6858007"/>
            <a:chOff x="0" y="-5"/>
            <a:chExt cx="12192000" cy="6858006"/>
          </a:xfrm>
        </p:grpSpPr>
        <p:sp>
          <p:nvSpPr>
            <p:cNvPr id="226" name="Rectangle"/>
            <p:cNvSpPr/>
            <p:nvPr/>
          </p:nvSpPr>
          <p:spPr>
            <a:xfrm>
              <a:off x="0" y="-5"/>
              <a:ext cx="12192000" cy="68580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27" name="image1.jpeg" descr="image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869" r="0" b="7868"/>
            <a:stretch>
              <a:fillRect/>
            </a:stretch>
          </p:blipFill>
          <p:spPr>
            <a:xfrm>
              <a:off x="0" y="-6"/>
              <a:ext cx="12192000" cy="6858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Rectangle 4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C9A668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Rectangle 11"/>
          <p:cNvSpPr/>
          <p:nvPr/>
        </p:nvSpPr>
        <p:spPr>
          <a:xfrm>
            <a:off x="1719943" y="2293258"/>
            <a:ext cx="8752115" cy="2452918"/>
          </a:xfrm>
          <a:prstGeom prst="rect">
            <a:avLst/>
          </a:prstGeom>
          <a:solidFill>
            <a:srgbClr val="020000">
              <a:alpha val="7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Group 16"/>
          <p:cNvSpPr txBox="1"/>
          <p:nvPr/>
        </p:nvSpPr>
        <p:spPr>
          <a:xfrm>
            <a:off x="1719941" y="2361663"/>
            <a:ext cx="8752125" cy="193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b="1" spc="605" sz="5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EVERYTHING APPRAISALS</a:t>
            </a:r>
          </a:p>
        </p:txBody>
      </p:sp>
      <p:grpSp>
        <p:nvGrpSpPr>
          <p:cNvPr id="234" name="Group 17"/>
          <p:cNvGrpSpPr/>
          <p:nvPr/>
        </p:nvGrpSpPr>
        <p:grpSpPr>
          <a:xfrm>
            <a:off x="-2" y="3374025"/>
            <a:ext cx="859980" cy="109956"/>
            <a:chOff x="-1" y="0"/>
            <a:chExt cx="859978" cy="109955"/>
          </a:xfrm>
        </p:grpSpPr>
        <p:sp>
          <p:nvSpPr>
            <p:cNvPr id="232" name="Straight Connector 18"/>
            <p:cNvSpPr/>
            <p:nvPr/>
          </p:nvSpPr>
          <p:spPr>
            <a:xfrm>
              <a:off x="-2" y="54974"/>
              <a:ext cx="859979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9"/>
            <p:cNvSpPr/>
            <p:nvPr/>
          </p:nvSpPr>
          <p:spPr>
            <a:xfrm flipV="1">
              <a:off x="859973" y="0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 21"/>
          <p:cNvGrpSpPr/>
          <p:nvPr/>
        </p:nvGrpSpPr>
        <p:grpSpPr>
          <a:xfrm>
            <a:off x="11332030" y="3374020"/>
            <a:ext cx="859977" cy="109956"/>
            <a:chOff x="0" y="0"/>
            <a:chExt cx="859975" cy="109955"/>
          </a:xfrm>
        </p:grpSpPr>
        <p:sp>
          <p:nvSpPr>
            <p:cNvPr id="235" name="Straight Connector 22"/>
            <p:cNvSpPr/>
            <p:nvPr/>
          </p:nvSpPr>
          <p:spPr>
            <a:xfrm flipH="1" flipV="1">
              <a:off x="-1" y="56247"/>
              <a:ext cx="859977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23"/>
            <p:cNvSpPr/>
            <p:nvPr/>
          </p:nvSpPr>
          <p:spPr>
            <a:xfrm flipH="1">
              <a:off x="1268" y="-1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3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6946" y="5282212"/>
            <a:ext cx="2678112" cy="980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ight Triangle 7"/>
          <p:cNvSpPr/>
          <p:nvPr/>
        </p:nvSpPr>
        <p:spPr>
          <a:xfrm rot="10800000">
            <a:off x="9321799" y="12699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Group 8"/>
          <p:cNvSpPr txBox="1"/>
          <p:nvPr/>
        </p:nvSpPr>
        <p:spPr>
          <a:xfrm>
            <a:off x="2929689" y="877902"/>
            <a:ext cx="6332621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400">
                <a:solidFill>
                  <a:srgbClr val="C9A66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KNOW YOUR SUBJECT!!!</a:t>
            </a:r>
          </a:p>
        </p:txBody>
      </p:sp>
      <p:sp>
        <p:nvSpPr>
          <p:cNvPr id="242" name="Right Triangle 11"/>
          <p:cNvSpPr/>
          <p:nvPr/>
        </p:nvSpPr>
        <p:spPr>
          <a:xfrm>
            <a:off x="-25400" y="4009059"/>
            <a:ext cx="2870201" cy="28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5" name="Group 22"/>
          <p:cNvGrpSpPr/>
          <p:nvPr/>
        </p:nvGrpSpPr>
        <p:grpSpPr>
          <a:xfrm>
            <a:off x="3405720" y="4"/>
            <a:ext cx="109956" cy="993487"/>
            <a:chOff x="0" y="0"/>
            <a:chExt cx="109955" cy="993485"/>
          </a:xfrm>
        </p:grpSpPr>
        <p:sp>
          <p:nvSpPr>
            <p:cNvPr id="243" name="Straight Connector 23"/>
            <p:cNvSpPr/>
            <p:nvPr/>
          </p:nvSpPr>
          <p:spPr>
            <a:xfrm flipH="1">
              <a:off x="54342" y="0"/>
              <a:ext cx="5" cy="99348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traight Connector 24"/>
            <p:cNvSpPr/>
            <p:nvPr/>
          </p:nvSpPr>
          <p:spPr>
            <a:xfrm>
              <a:off x="-1" y="992850"/>
              <a:ext cx="109956" cy="5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8" name="Group 25"/>
          <p:cNvGrpSpPr/>
          <p:nvPr/>
        </p:nvGrpSpPr>
        <p:grpSpPr>
          <a:xfrm>
            <a:off x="8673251" y="5864516"/>
            <a:ext cx="109956" cy="993493"/>
            <a:chOff x="-1" y="0"/>
            <a:chExt cx="109955" cy="993491"/>
          </a:xfrm>
        </p:grpSpPr>
        <p:sp>
          <p:nvSpPr>
            <p:cNvPr id="246" name="Straight Connector 26"/>
            <p:cNvSpPr/>
            <p:nvPr/>
          </p:nvSpPr>
          <p:spPr>
            <a:xfrm flipV="1">
              <a:off x="55606" y="0"/>
              <a:ext cx="5" cy="993493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7" name="Straight Connector 27"/>
            <p:cNvSpPr/>
            <p:nvPr/>
          </p:nvSpPr>
          <p:spPr>
            <a:xfrm flipH="1" flipV="1">
              <a:off x="-2" y="633"/>
              <a:ext cx="109956" cy="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4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8983" y="6160037"/>
            <a:ext cx="1098670" cy="402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 Shot 2021-06-17 at 6.55.18 PM.png" descr="Screen Shot 2021-06-17 at 6.55.18 P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955"/>
          <a:stretch>
            <a:fillRect/>
          </a:stretch>
        </p:blipFill>
        <p:spPr>
          <a:xfrm>
            <a:off x="4890854" y="2557282"/>
            <a:ext cx="6778850" cy="344573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tart with www.MiamiDade.gov/pa Search and make note of age, size and location and any other key features…"/>
          <p:cNvSpPr txBox="1"/>
          <p:nvPr/>
        </p:nvSpPr>
        <p:spPr>
          <a:xfrm>
            <a:off x="372067" y="2011681"/>
            <a:ext cx="5234639" cy="164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1900">
                <a:solidFill>
                  <a:srgbClr val="0B0B0B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Start with </a:t>
            </a:r>
            <a:r>
              <a:rPr u="sng">
                <a:solidFill>
                  <a:srgbClr val="616161"/>
                </a:solidFill>
                <a:uFill>
                  <a:solidFill>
                    <a:srgbClr val="646464"/>
                  </a:solidFill>
                </a:uFill>
                <a:hlinkClick r:id="rId4" invalidUrl="" action="" tgtFrame="" tooltip="" history="1" highlightClick="0" endSnd="0"/>
              </a:rPr>
              <a:t>www.MiamiDade.gov/pa</a:t>
            </a:r>
            <a:r>
              <a:rPr>
                <a:solidFill>
                  <a:srgbClr val="616161"/>
                </a:solidFill>
              </a:rPr>
              <a:t> </a:t>
            </a:r>
            <a:r>
              <a:t>Search and make note of age, size and location and any other key features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1900">
                <a:solidFill>
                  <a:srgbClr val="0B0B0B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This typically shows “permitted work”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1900">
                <a:solidFill>
                  <a:srgbClr val="0B0B0B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Check Sketch if Available</a:t>
            </a:r>
          </a:p>
        </p:txBody>
      </p:sp>
      <p:pic>
        <p:nvPicPr>
          <p:cNvPr id="252" name="Graphic 32" descr="Graphic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4262" y="60145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8673" y="2797314"/>
            <a:ext cx="4933207" cy="28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0549" y="2810928"/>
            <a:ext cx="4758121" cy="3141384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USE RESOURCES TO DISCOVER MORE"/>
          <p:cNvSpPr txBox="1"/>
          <p:nvPr/>
        </p:nvSpPr>
        <p:spPr>
          <a:xfrm>
            <a:off x="2639680" y="358399"/>
            <a:ext cx="6409700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defRPr b="1" sz="2600"/>
            </a:pPr>
            <a:r>
              <a:t>USE RESOURCES TO DISCOVER MORE</a:t>
            </a:r>
          </a:p>
        </p:txBody>
      </p:sp>
      <p:sp>
        <p:nvSpPr>
          <p:cNvPr id="259" name="Check MLS History to see interior pictures of info differing from tax record…"/>
          <p:cNvSpPr txBox="1"/>
          <p:nvPr/>
        </p:nvSpPr>
        <p:spPr>
          <a:xfrm>
            <a:off x="1694107" y="1236981"/>
            <a:ext cx="6317364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17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Check MLS History to see interior pictures of info differing from tax record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17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Drive by and Check Google Earth for Understand Neighborhood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17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Street by Street can change values </a:t>
            </a:r>
          </a:p>
        </p:txBody>
      </p:sp>
      <p:pic>
        <p:nvPicPr>
          <p:cNvPr id="260" name="Graphic 32" descr="Graphic 3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762" y="60526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9"/>
          <p:cNvGrpSpPr/>
          <p:nvPr/>
        </p:nvGrpSpPr>
        <p:grpSpPr>
          <a:xfrm>
            <a:off x="12679" y="-2"/>
            <a:ext cx="3429010" cy="6858004"/>
            <a:chOff x="-10" y="-8"/>
            <a:chExt cx="3429008" cy="6858004"/>
          </a:xfrm>
        </p:grpSpPr>
        <p:sp>
          <p:nvSpPr>
            <p:cNvPr id="262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7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65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6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68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FINDING RELEVANT COMPS"/>
          <p:cNvSpPr txBox="1"/>
          <p:nvPr/>
        </p:nvSpPr>
        <p:spPr>
          <a:xfrm>
            <a:off x="3776907" y="703582"/>
            <a:ext cx="5131036" cy="53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900">
                <a:solidFill>
                  <a:srgbClr val="000000"/>
                </a:solidFill>
              </a:defRPr>
            </a:lvl1pPr>
          </a:lstStyle>
          <a:p>
            <a:pPr/>
            <a:r>
              <a:t>FINDING RELEVANT COMPS</a:t>
            </a:r>
          </a:p>
        </p:txBody>
      </p:sp>
      <p:sp>
        <p:nvSpPr>
          <p:cNvPr id="270" name="Must Be MLS Sales…"/>
          <p:cNvSpPr txBox="1"/>
          <p:nvPr/>
        </p:nvSpPr>
        <p:spPr>
          <a:xfrm>
            <a:off x="2185820" y="1998982"/>
            <a:ext cx="8313211" cy="286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Must Be MLS Sales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Select Comps First &amp; Price After </a:t>
            </a:r>
            <a:r>
              <a:t>–</a:t>
            </a:r>
            <a:r>
              <a:t> DON</a:t>
            </a:r>
            <a:r>
              <a:t>’</a:t>
            </a:r>
            <a:r>
              <a:t>T try to find comps to support a price.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Relevant Comps</a:t>
            </a:r>
          </a:p>
          <a:p>
            <a:pPr lvl="1" marL="9715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Size of Home and Lot</a:t>
            </a:r>
          </a:p>
          <a:p>
            <a:pPr lvl="1" marL="9715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Condition, Age and Quality </a:t>
            </a:r>
          </a:p>
          <a:p>
            <a:pPr lvl="1" marL="9715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Location </a:t>
            </a:r>
          </a:p>
          <a:p>
            <a:pPr lvl="1" marL="9715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Timeframe of Sale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A5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Right Triangle 7"/>
          <p:cNvSpPr/>
          <p:nvPr/>
        </p:nvSpPr>
        <p:spPr>
          <a:xfrm rot="10800000">
            <a:off x="9321799" y="12699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4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162" y="59637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FINDING COMPS BY LOCATION"/>
          <p:cNvSpPr txBox="1"/>
          <p:nvPr/>
        </p:nvSpPr>
        <p:spPr>
          <a:xfrm>
            <a:off x="2989507" y="322582"/>
            <a:ext cx="5100347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/>
            </a:lvl1pPr>
          </a:lstStyle>
          <a:p>
            <a:pPr/>
            <a:r>
              <a:t>FINDING COMPS BY LOCATION</a:t>
            </a:r>
          </a:p>
        </p:txBody>
      </p:sp>
      <p:sp>
        <p:nvSpPr>
          <p:cNvPr id="276" name="Same Subdivision is always best…"/>
          <p:cNvSpPr txBox="1"/>
          <p:nvPr/>
        </p:nvSpPr>
        <p:spPr>
          <a:xfrm>
            <a:off x="1327134" y="1160781"/>
            <a:ext cx="8425093" cy="11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Same Subdivision is always best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Street by Street can change values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You cannot only use “within a mile” as different kinds of homes can reside within a mile</a:t>
            </a:r>
          </a:p>
        </p:txBody>
      </p:sp>
      <p:pic>
        <p:nvPicPr>
          <p:cNvPr id="27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8168" y="3190429"/>
            <a:ext cx="3213882" cy="28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5386" y="3140058"/>
            <a:ext cx="3064075" cy="2970942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NO"/>
          <p:cNvSpPr txBox="1"/>
          <p:nvPr/>
        </p:nvSpPr>
        <p:spPr>
          <a:xfrm>
            <a:off x="3583416" y="2735582"/>
            <a:ext cx="485137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rgbClr val="DB2022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80" name="YES"/>
          <p:cNvSpPr txBox="1"/>
          <p:nvPr/>
        </p:nvSpPr>
        <p:spPr>
          <a:xfrm>
            <a:off x="7447207" y="2748282"/>
            <a:ext cx="56156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D91B11"/>
                </a:solidFill>
              </a:defRPr>
            </a:lvl1pPr>
          </a:lstStyle>
          <a:p>
            <a:pPr/>
            <a:r>
              <a:t>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82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7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85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6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88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IZE OF HOME"/>
          <p:cNvSpPr txBox="1"/>
          <p:nvPr/>
        </p:nvSpPr>
        <p:spPr>
          <a:xfrm>
            <a:off x="4860661" y="1097281"/>
            <a:ext cx="2470678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>
                <a:solidFill>
                  <a:srgbClr val="000000"/>
                </a:solidFill>
              </a:defRPr>
            </a:lvl1pPr>
          </a:lstStyle>
          <a:p>
            <a:pPr/>
            <a:r>
              <a:t>SIZE OF HOME</a:t>
            </a:r>
          </a:p>
        </p:txBody>
      </p:sp>
      <p:sp>
        <p:nvSpPr>
          <p:cNvPr id="290" name="Always Make Sure You are using Living Area Vs Living Area of comparable homes. Not Adjusted Vs Living Area…"/>
          <p:cNvSpPr txBox="1"/>
          <p:nvPr/>
        </p:nvSpPr>
        <p:spPr>
          <a:xfrm>
            <a:off x="2138607" y="2341882"/>
            <a:ext cx="8262796" cy="260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Always Make Sure You are using Living Area Vs Living Area of comparable homes. Not Adjusted Vs Living Area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Lot Size is just as important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Beds and Baths not as important the more you have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you fit a Pool?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Can the lot be subdivided?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92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7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95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6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98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CONDITION / AGE / QUALITY OF CONSTRUCTION"/>
          <p:cNvSpPr txBox="1"/>
          <p:nvPr/>
        </p:nvSpPr>
        <p:spPr>
          <a:xfrm>
            <a:off x="3665137" y="678182"/>
            <a:ext cx="8047640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>
                <a:solidFill>
                  <a:srgbClr val="000000"/>
                </a:solidFill>
              </a:defRPr>
            </a:lvl1pPr>
          </a:lstStyle>
          <a:p>
            <a:pPr/>
            <a:r>
              <a:t>CONDITION / AGE / QUALITY OF CONSTRUCTION </a:t>
            </a:r>
          </a:p>
        </p:txBody>
      </p:sp>
      <p:sp>
        <p:nvSpPr>
          <p:cNvPr id="300" name="Is the home upgraded or original?…"/>
          <p:cNvSpPr txBox="1"/>
          <p:nvPr/>
        </p:nvSpPr>
        <p:spPr>
          <a:xfrm>
            <a:off x="3027607" y="1846582"/>
            <a:ext cx="7879867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Is the home upgraded or original?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Condition is rate C1 t C6 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You cannot compare a new home to a resale home under any circumstances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Does the home have superior construction? Ex - Higher Ceilings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Smart Home? Impact Windows?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02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7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305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6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08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OCATION"/>
          <p:cNvSpPr txBox="1"/>
          <p:nvPr/>
        </p:nvSpPr>
        <p:spPr>
          <a:xfrm>
            <a:off x="3665137" y="678182"/>
            <a:ext cx="1803990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>
                <a:solidFill>
                  <a:srgbClr val="000000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10" name="Ideally you should look in subdivision first…"/>
          <p:cNvSpPr txBox="1"/>
          <p:nvPr/>
        </p:nvSpPr>
        <p:spPr>
          <a:xfrm>
            <a:off x="3002207" y="1465582"/>
            <a:ext cx="9111401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Ideally you should look in subdivision first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Unless certain instances such as largest home, waterfront property, new home in old area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If Planned Development or Condo one sale must be from within at least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The Closer to the property the better</a:t>
            </a:r>
          </a:p>
        </p:txBody>
      </p:sp>
      <p:sp>
        <p:nvSpPr>
          <p:cNvPr id="311" name="TIMEFRAME OF SALE"/>
          <p:cNvSpPr txBox="1"/>
          <p:nvPr/>
        </p:nvSpPr>
        <p:spPr>
          <a:xfrm>
            <a:off x="3576237" y="3484882"/>
            <a:ext cx="3589456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600">
                <a:solidFill>
                  <a:srgbClr val="000000"/>
                </a:solidFill>
              </a:defRPr>
            </a:lvl1pPr>
          </a:lstStyle>
          <a:p>
            <a:pPr/>
            <a:r>
              <a:t>TIMEFRAME OF SALE</a:t>
            </a:r>
          </a:p>
        </p:txBody>
      </p:sp>
      <p:sp>
        <p:nvSpPr>
          <p:cNvPr id="312" name="Should be within the past year…"/>
          <p:cNvSpPr txBox="1"/>
          <p:nvPr/>
        </p:nvSpPr>
        <p:spPr>
          <a:xfrm>
            <a:off x="3002207" y="4069081"/>
            <a:ext cx="5966998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Should be within the past year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Most recent sales will always be used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If absolutely no sales a paired sales analysis will be used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Adjustments can be made for timeframe of sale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bhaya Libre"/>
        <a:ea typeface="Abhaya Libre"/>
        <a:cs typeface="Abhaya Libr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bhaya Libre"/>
        <a:ea typeface="Abhaya Libre"/>
        <a:cs typeface="Abhaya Libr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