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CD8"/>
          </a:solidFill>
        </a:fill>
      </a:tcStyle>
    </a:wholeTbl>
    <a:band2H>
      <a:tcTxStyle b="def" i="def"/>
      <a:tcStyle>
        <a:tcBdr/>
        <a:fill>
          <a:solidFill>
            <a:srgbClr val="F2EE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FEE"/>
          </a:solidFill>
        </a:fill>
      </a:tcStyle>
    </a:wholeTbl>
    <a:band2H>
      <a:tcTxStyle b="def" i="def"/>
      <a:tcStyle>
        <a:tcBdr/>
        <a:fill>
          <a:solidFill>
            <a:srgbClr val="E8F0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7F0"/>
          </a:solidFill>
        </a:fill>
      </a:tcStyle>
    </a:wholeTbl>
    <a:band2H>
      <a:tcTxStyle b="def" i="def"/>
      <a:tcStyle>
        <a:tcBdr/>
        <a:fill>
          <a:solidFill>
            <a:srgbClr val="E7EC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1pPr>
    <a:lvl2pPr indent="2286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2pPr>
    <a:lvl3pPr indent="4572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3pPr>
    <a:lvl4pPr indent="6858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4pPr>
    <a:lvl5pPr indent="9144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5pPr>
    <a:lvl6pPr indent="11430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6pPr>
    <a:lvl7pPr indent="13716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7pPr>
    <a:lvl8pPr indent="16002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8pPr>
    <a:lvl9pPr indent="18288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5"/>
          <p:cNvSpPr/>
          <p:nvPr>
            <p:ph type="pic" sz="half" idx="21"/>
          </p:nvPr>
        </p:nvSpPr>
        <p:spPr>
          <a:xfrm>
            <a:off x="-1297958" y="-2019194"/>
            <a:ext cx="5444838" cy="54448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Picture Placeholder 16"/>
          <p:cNvSpPr/>
          <p:nvPr>
            <p:ph type="pic" sz="quarter" idx="22"/>
          </p:nvPr>
        </p:nvSpPr>
        <p:spPr>
          <a:xfrm>
            <a:off x="4385073" y="1674027"/>
            <a:ext cx="1751623" cy="17516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Picture Placeholder 17"/>
          <p:cNvSpPr/>
          <p:nvPr>
            <p:ph type="pic" sz="quarter" idx="23"/>
          </p:nvPr>
        </p:nvSpPr>
        <p:spPr>
          <a:xfrm>
            <a:off x="6845989" y="1680735"/>
            <a:ext cx="1751626" cy="17516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Picture Placeholder 14"/>
          <p:cNvSpPr/>
          <p:nvPr>
            <p:ph type="pic" sz="quarter" idx="24"/>
          </p:nvPr>
        </p:nvSpPr>
        <p:spPr>
          <a:xfrm>
            <a:off x="9306904" y="1674023"/>
            <a:ext cx="1751621" cy="17516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10"/>
          <p:cNvSpPr/>
          <p:nvPr>
            <p:ph type="pic" sz="quarter" idx="21"/>
          </p:nvPr>
        </p:nvSpPr>
        <p:spPr>
          <a:xfrm>
            <a:off x="838200" y="3858428"/>
            <a:ext cx="1695450" cy="1695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9"/>
          <p:cNvSpPr/>
          <p:nvPr>
            <p:ph type="pic" sz="half" idx="22"/>
          </p:nvPr>
        </p:nvSpPr>
        <p:spPr>
          <a:xfrm>
            <a:off x="3409950" y="2020104"/>
            <a:ext cx="5372100" cy="537209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8"/>
          <p:cNvSpPr/>
          <p:nvPr>
            <p:ph type="pic" sz="quarter" idx="23"/>
          </p:nvPr>
        </p:nvSpPr>
        <p:spPr>
          <a:xfrm>
            <a:off x="9658350" y="3840181"/>
            <a:ext cx="1695450" cy="16954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9"/>
          <p:cNvSpPr/>
          <p:nvPr>
            <p:ph type="pic" sz="quarter" idx="21"/>
          </p:nvPr>
        </p:nvSpPr>
        <p:spPr>
          <a:xfrm>
            <a:off x="5633885" y="-1993152"/>
            <a:ext cx="4022937" cy="402293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6" name="Picture Placeholder 10"/>
          <p:cNvSpPr/>
          <p:nvPr>
            <p:ph type="pic" sz="quarter" idx="22"/>
          </p:nvPr>
        </p:nvSpPr>
        <p:spPr>
          <a:xfrm>
            <a:off x="7911424" y="268830"/>
            <a:ext cx="4022934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Picture Placeholder 8"/>
          <p:cNvSpPr/>
          <p:nvPr>
            <p:ph type="pic" sz="quarter" idx="23"/>
          </p:nvPr>
        </p:nvSpPr>
        <p:spPr>
          <a:xfrm>
            <a:off x="10157024" y="2498873"/>
            <a:ext cx="4022936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9"/>
          <p:cNvSpPr/>
          <p:nvPr>
            <p:ph type="pic" sz="half" idx="21"/>
          </p:nvPr>
        </p:nvSpPr>
        <p:spPr>
          <a:xfrm>
            <a:off x="-3" y="0"/>
            <a:ext cx="345112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6" name="Picture Placeholder 8"/>
          <p:cNvSpPr/>
          <p:nvPr>
            <p:ph type="pic" sz="quarter" idx="22"/>
          </p:nvPr>
        </p:nvSpPr>
        <p:spPr>
          <a:xfrm>
            <a:off x="2549942" y="2209943"/>
            <a:ext cx="1793459" cy="179345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7" name="Picture Placeholder 7"/>
          <p:cNvSpPr/>
          <p:nvPr>
            <p:ph type="pic" sz="quarter" idx="23"/>
          </p:nvPr>
        </p:nvSpPr>
        <p:spPr>
          <a:xfrm>
            <a:off x="2549942" y="4548001"/>
            <a:ext cx="1793459" cy="17934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9"/>
          <p:cNvSpPr/>
          <p:nvPr>
            <p:ph type="pic" sz="quarter" idx="21"/>
          </p:nvPr>
        </p:nvSpPr>
        <p:spPr>
          <a:xfrm>
            <a:off x="4391523" y="842207"/>
            <a:ext cx="3408954" cy="34089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Picture Placeholder 10"/>
          <p:cNvSpPr/>
          <p:nvPr>
            <p:ph type="pic" sz="quarter" idx="22"/>
          </p:nvPr>
        </p:nvSpPr>
        <p:spPr>
          <a:xfrm>
            <a:off x="8857945" y="5214785"/>
            <a:ext cx="2266955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Picture Placeholder 8"/>
          <p:cNvSpPr/>
          <p:nvPr>
            <p:ph type="pic" sz="quarter" idx="23"/>
          </p:nvPr>
        </p:nvSpPr>
        <p:spPr>
          <a:xfrm>
            <a:off x="1067105" y="5214785"/>
            <a:ext cx="2266951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/>
          <p:nvPr>
            <p:ph type="pic" sz="quarter" idx="21"/>
          </p:nvPr>
        </p:nvSpPr>
        <p:spPr>
          <a:xfrm>
            <a:off x="1146608" y="2219256"/>
            <a:ext cx="2471442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Picture Placeholder 9"/>
          <p:cNvSpPr/>
          <p:nvPr>
            <p:ph type="pic" sz="quarter" idx="22"/>
          </p:nvPr>
        </p:nvSpPr>
        <p:spPr>
          <a:xfrm>
            <a:off x="4811764" y="2219256"/>
            <a:ext cx="2471443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8"/>
          <p:cNvSpPr/>
          <p:nvPr>
            <p:ph type="pic" sz="quarter" idx="23"/>
          </p:nvPr>
        </p:nvSpPr>
        <p:spPr>
          <a:xfrm>
            <a:off x="8450242" y="2219256"/>
            <a:ext cx="2471444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10"/>
          <p:cNvSpPr/>
          <p:nvPr>
            <p:ph type="pic" sz="quarter" idx="21"/>
          </p:nvPr>
        </p:nvSpPr>
        <p:spPr>
          <a:xfrm>
            <a:off x="1596513" y="4054885"/>
            <a:ext cx="2041114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Picture Placeholder 9"/>
          <p:cNvSpPr/>
          <p:nvPr>
            <p:ph type="pic" sz="quarter" idx="22"/>
          </p:nvPr>
        </p:nvSpPr>
        <p:spPr>
          <a:xfrm>
            <a:off x="7223486" y="1181100"/>
            <a:ext cx="2041119" cy="204111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Picture Placeholder 8"/>
          <p:cNvSpPr/>
          <p:nvPr>
            <p:ph type="pic" sz="quarter" idx="23"/>
          </p:nvPr>
        </p:nvSpPr>
        <p:spPr>
          <a:xfrm>
            <a:off x="7223486" y="4054885"/>
            <a:ext cx="2041119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4"/>
          <p:cNvSpPr/>
          <p:nvPr>
            <p:ph type="pic" idx="21"/>
          </p:nvPr>
        </p:nvSpPr>
        <p:spPr>
          <a:xfrm>
            <a:off x="9282892" y="-3"/>
            <a:ext cx="5818221" cy="58182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9"/>
          <p:cNvSpPr/>
          <p:nvPr>
            <p:ph type="pic" sz="quarter" idx="21"/>
          </p:nvPr>
        </p:nvSpPr>
        <p:spPr>
          <a:xfrm>
            <a:off x="5351352" y="854645"/>
            <a:ext cx="2757935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10"/>
          <p:cNvSpPr/>
          <p:nvPr>
            <p:ph type="pic" sz="quarter" idx="22"/>
          </p:nvPr>
        </p:nvSpPr>
        <p:spPr>
          <a:xfrm>
            <a:off x="8653350" y="854645"/>
            <a:ext cx="2757936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Picture Placeholder 8"/>
          <p:cNvSpPr/>
          <p:nvPr>
            <p:ph type="pic" sz="quarter" idx="23"/>
          </p:nvPr>
        </p:nvSpPr>
        <p:spPr>
          <a:xfrm>
            <a:off x="7002350" y="3245422"/>
            <a:ext cx="2757936" cy="275793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icture Placeholder 7"/>
          <p:cNvSpPr/>
          <p:nvPr>
            <p:ph type="pic" sz="quarter" idx="21"/>
          </p:nvPr>
        </p:nvSpPr>
        <p:spPr>
          <a:xfrm>
            <a:off x="1615843" y="1584780"/>
            <a:ext cx="3688442" cy="36884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4" name="Picture Placeholder 6"/>
          <p:cNvSpPr/>
          <p:nvPr>
            <p:ph type="pic" sz="quarter" idx="22"/>
          </p:nvPr>
        </p:nvSpPr>
        <p:spPr>
          <a:xfrm>
            <a:off x="6883372" y="1584780"/>
            <a:ext cx="3688444" cy="36884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 Placeholder 8"/>
          <p:cNvSpPr/>
          <p:nvPr>
            <p:ph type="pic" sz="quarter" idx="21"/>
          </p:nvPr>
        </p:nvSpPr>
        <p:spPr>
          <a:xfrm>
            <a:off x="1871603" y="2720281"/>
            <a:ext cx="4658806" cy="304285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half" idx="22"/>
          </p:nvPr>
        </p:nvSpPr>
        <p:spPr>
          <a:xfrm>
            <a:off x="9006351" y="0"/>
            <a:ext cx="3185655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7"/>
          <p:cNvSpPr/>
          <p:nvPr>
            <p:ph type="pic" sz="quarter" idx="21"/>
          </p:nvPr>
        </p:nvSpPr>
        <p:spPr>
          <a:xfrm>
            <a:off x="6208174" y="1165283"/>
            <a:ext cx="2263371" cy="48725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2" name="Picture Placeholder 6"/>
          <p:cNvSpPr/>
          <p:nvPr>
            <p:ph type="pic" sz="quarter" idx="22"/>
          </p:nvPr>
        </p:nvSpPr>
        <p:spPr>
          <a:xfrm>
            <a:off x="9194868" y="1148012"/>
            <a:ext cx="2263372" cy="48725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4"/>
          <p:cNvSpPr/>
          <p:nvPr>
            <p:ph type="pic" sz="quarter" idx="21"/>
          </p:nvPr>
        </p:nvSpPr>
        <p:spPr>
          <a:xfrm>
            <a:off x="7492586" y="1323974"/>
            <a:ext cx="3280191" cy="427672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icture Placeholder 4"/>
          <p:cNvSpPr/>
          <p:nvPr>
            <p:ph type="pic" sz="quarter" idx="21"/>
          </p:nvPr>
        </p:nvSpPr>
        <p:spPr>
          <a:xfrm>
            <a:off x="1619250" y="971550"/>
            <a:ext cx="4476750" cy="28479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4"/>
          <p:cNvSpPr/>
          <p:nvPr>
            <p:ph type="pic" sz="half" idx="21"/>
          </p:nvPr>
        </p:nvSpPr>
        <p:spPr>
          <a:xfrm>
            <a:off x="1212846" y="1140279"/>
            <a:ext cx="4432309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/>
          <p:cNvSpPr/>
          <p:nvPr>
            <p:ph type="pic" sz="half" idx="21"/>
          </p:nvPr>
        </p:nvSpPr>
        <p:spPr>
          <a:xfrm>
            <a:off x="1475186" y="1212849"/>
            <a:ext cx="4432306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4"/>
          <p:cNvSpPr/>
          <p:nvPr>
            <p:ph type="pic" idx="21"/>
          </p:nvPr>
        </p:nvSpPr>
        <p:spPr>
          <a:xfrm>
            <a:off x="4840516" y="-580573"/>
            <a:ext cx="6770915" cy="67709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7"/>
          <p:cNvSpPr/>
          <p:nvPr>
            <p:ph type="pic" sz="half" idx="21"/>
          </p:nvPr>
        </p:nvSpPr>
        <p:spPr>
          <a:xfrm>
            <a:off x="590771" y="1205143"/>
            <a:ext cx="4773389" cy="47733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" name="Picture Placeholder 6"/>
          <p:cNvSpPr/>
          <p:nvPr>
            <p:ph type="pic" sz="quarter" idx="22"/>
          </p:nvPr>
        </p:nvSpPr>
        <p:spPr>
          <a:xfrm>
            <a:off x="4381696" y="3753848"/>
            <a:ext cx="2224683" cy="22246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4"/>
          <p:cNvSpPr/>
          <p:nvPr>
            <p:ph type="pic" sz="half" idx="21"/>
          </p:nvPr>
        </p:nvSpPr>
        <p:spPr>
          <a:xfrm>
            <a:off x="3430815" y="700315"/>
            <a:ext cx="5457370" cy="54573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4"/>
          <p:cNvSpPr/>
          <p:nvPr>
            <p:ph type="pic" sz="half" idx="21"/>
          </p:nvPr>
        </p:nvSpPr>
        <p:spPr>
          <a:xfrm>
            <a:off x="6192758" y="1059542"/>
            <a:ext cx="5116287" cy="51162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sz="half" idx="21"/>
          </p:nvPr>
        </p:nvSpPr>
        <p:spPr>
          <a:xfrm>
            <a:off x="0" y="1819087"/>
            <a:ext cx="12192000" cy="24198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/>
          <p:nvPr>
            <p:ph type="pic" sz="half" idx="21"/>
          </p:nvPr>
        </p:nvSpPr>
        <p:spPr>
          <a:xfrm>
            <a:off x="768610" y="2577923"/>
            <a:ext cx="4263458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Picture Placeholder 6"/>
          <p:cNvSpPr/>
          <p:nvPr>
            <p:ph type="pic" sz="half" idx="22"/>
          </p:nvPr>
        </p:nvSpPr>
        <p:spPr>
          <a:xfrm>
            <a:off x="5205007" y="-2163773"/>
            <a:ext cx="4263457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Picture Placeholder 8"/>
          <p:cNvGrpSpPr/>
          <p:nvPr/>
        </p:nvGrpSpPr>
        <p:grpSpPr>
          <a:xfrm>
            <a:off x="0" y="-11"/>
            <a:ext cx="12192000" cy="6858007"/>
            <a:chOff x="0" y="-5"/>
            <a:chExt cx="12192000" cy="6858006"/>
          </a:xfrm>
        </p:grpSpPr>
        <p:sp>
          <p:nvSpPr>
            <p:cNvPr id="226" name="Rectangle"/>
            <p:cNvSpPr/>
            <p:nvPr/>
          </p:nvSpPr>
          <p:spPr>
            <a:xfrm>
              <a:off x="0" y="-5"/>
              <a:ext cx="12192000" cy="68580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27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869" r="0" b="7868"/>
            <a:stretch>
              <a:fillRect/>
            </a:stretch>
          </p:blipFill>
          <p:spPr>
            <a:xfrm>
              <a:off x="0" y="-6"/>
              <a:ext cx="12192000" cy="68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ctangle 4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C9A668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11"/>
          <p:cNvSpPr/>
          <p:nvPr/>
        </p:nvSpPr>
        <p:spPr>
          <a:xfrm>
            <a:off x="1719943" y="2293258"/>
            <a:ext cx="8752115" cy="2452918"/>
          </a:xfrm>
          <a:prstGeom prst="rect">
            <a:avLst/>
          </a:prstGeom>
          <a:solidFill>
            <a:srgbClr val="020000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Group 16"/>
          <p:cNvSpPr txBox="1"/>
          <p:nvPr/>
        </p:nvSpPr>
        <p:spPr>
          <a:xfrm>
            <a:off x="1719941" y="2361663"/>
            <a:ext cx="8752125" cy="179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algn="ctr">
              <a:lnSpc>
                <a:spcPct val="120000"/>
              </a:lnSpc>
              <a:defRPr b="1" spc="561" sz="5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t>SPHERE AND FARMING FOR LUXURY</a:t>
            </a:r>
          </a:p>
        </p:txBody>
      </p:sp>
      <p:grpSp>
        <p:nvGrpSpPr>
          <p:cNvPr id="234" name="Group 17"/>
          <p:cNvGrpSpPr/>
          <p:nvPr/>
        </p:nvGrpSpPr>
        <p:grpSpPr>
          <a:xfrm>
            <a:off x="-2" y="3374025"/>
            <a:ext cx="859980" cy="109956"/>
            <a:chOff x="-1" y="0"/>
            <a:chExt cx="859978" cy="109955"/>
          </a:xfrm>
        </p:grpSpPr>
        <p:sp>
          <p:nvSpPr>
            <p:cNvPr id="232" name="Straight Connector 18"/>
            <p:cNvSpPr/>
            <p:nvPr/>
          </p:nvSpPr>
          <p:spPr>
            <a:xfrm>
              <a:off x="-2" y="54974"/>
              <a:ext cx="859979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9"/>
            <p:cNvSpPr/>
            <p:nvPr/>
          </p:nvSpPr>
          <p:spPr>
            <a:xfrm flipV="1">
              <a:off x="859973" y="0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21"/>
          <p:cNvGrpSpPr/>
          <p:nvPr/>
        </p:nvGrpSpPr>
        <p:grpSpPr>
          <a:xfrm>
            <a:off x="11332030" y="3374020"/>
            <a:ext cx="859977" cy="109956"/>
            <a:chOff x="0" y="0"/>
            <a:chExt cx="859975" cy="109955"/>
          </a:xfrm>
        </p:grpSpPr>
        <p:sp>
          <p:nvSpPr>
            <p:cNvPr id="235" name="Straight Connector 22"/>
            <p:cNvSpPr/>
            <p:nvPr/>
          </p:nvSpPr>
          <p:spPr>
            <a:xfrm flipH="1" flipV="1">
              <a:off x="-1" y="56247"/>
              <a:ext cx="859977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23"/>
            <p:cNvSpPr/>
            <p:nvPr/>
          </p:nvSpPr>
          <p:spPr>
            <a:xfrm flipH="1">
              <a:off x="1268" y="-1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6946" y="5282212"/>
            <a:ext cx="2678112" cy="98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1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20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“Millionaire RE Agent”"/>
          <p:cNvSpPr txBox="1"/>
          <p:nvPr/>
        </p:nvSpPr>
        <p:spPr>
          <a:xfrm>
            <a:off x="4018207" y="411482"/>
            <a:ext cx="553289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“Millionaire RE Agent”</a:t>
            </a:r>
          </a:p>
        </p:txBody>
      </p:sp>
      <p:sp>
        <p:nvSpPr>
          <p:cNvPr id="322" name="1 out of every 6 you &quot;work&quot; will produce a good lead annually…"/>
          <p:cNvSpPr txBox="1"/>
          <p:nvPr/>
        </p:nvSpPr>
        <p:spPr>
          <a:xfrm>
            <a:off x="2722807" y="1668782"/>
            <a:ext cx="8334574" cy="317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 out of every 6 you "work" will produce a good lead annually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33 Touch System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 them up into groups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Trophy (20-30)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Main (max 300)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Everyone else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Sub Groups (brokers, OOT, Investors, etc.)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24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27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33 Touch System"/>
          <p:cNvSpPr txBox="1"/>
          <p:nvPr/>
        </p:nvSpPr>
        <p:spPr>
          <a:xfrm>
            <a:off x="4335707" y="424182"/>
            <a:ext cx="424503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33 Touch System</a:t>
            </a:r>
          </a:p>
        </p:txBody>
      </p:sp>
      <p:sp>
        <p:nvSpPr>
          <p:cNvPr id="329" name="Emails (Mail Chimp, Significant Sales, Market Reports, News etc.)…"/>
          <p:cNvSpPr txBox="1"/>
          <p:nvPr/>
        </p:nvSpPr>
        <p:spPr>
          <a:xfrm>
            <a:off x="3040952" y="1440182"/>
            <a:ext cx="7232539" cy="454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Emails (Mail Chimp, Significant Sales, Market Reports, News etc.)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Calls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Gifts for Top 20 or Main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Birthday and Holiday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See in Person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Direct Mail ( Just Listed, Just Sold, Market Report, Etc.)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Social Media (Linkedin, FB, IG, Pinterest)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Offer to do an Annual CMA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Find out where else they own or are interested- Connect all theirs assets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Market Updates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3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34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Where to Start"/>
          <p:cNvSpPr txBox="1"/>
          <p:nvPr/>
        </p:nvSpPr>
        <p:spPr>
          <a:xfrm>
            <a:off x="4488107" y="386082"/>
            <a:ext cx="357580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Where to Start</a:t>
            </a:r>
          </a:p>
        </p:txBody>
      </p:sp>
      <p:sp>
        <p:nvSpPr>
          <p:cNvPr id="336" name="Gather and Organize…"/>
          <p:cNvSpPr txBox="1"/>
          <p:nvPr/>
        </p:nvSpPr>
        <p:spPr>
          <a:xfrm>
            <a:off x="3522907" y="1529081"/>
            <a:ext cx="4458426" cy="358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Gather and Organize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Systematize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Synch w/phone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Processing new contacts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Have a contact action plan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Plan 1-2 Months for Existing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10/day plan</a:t>
            </a:r>
          </a:p>
        </p:txBody>
      </p:sp>
      <p:grpSp>
        <p:nvGrpSpPr>
          <p:cNvPr id="33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3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Farming &amp; Luxury"/>
          <p:cNvSpPr txBox="1"/>
          <p:nvPr/>
        </p:nvSpPr>
        <p:spPr>
          <a:xfrm>
            <a:off x="3653206" y="2468882"/>
            <a:ext cx="4885588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4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Farming &amp; Luxury</a:t>
            </a:r>
          </a:p>
        </p:txBody>
      </p:sp>
      <p:sp>
        <p:nvSpPr>
          <p:cNvPr id="344" name="Turning your area of choice into “Mets”"/>
          <p:cNvSpPr txBox="1"/>
          <p:nvPr/>
        </p:nvSpPr>
        <p:spPr>
          <a:xfrm>
            <a:off x="4214406" y="3662681"/>
            <a:ext cx="376318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Turning your area of choice into “Mets”</a:t>
            </a:r>
          </a:p>
        </p:txBody>
      </p:sp>
      <p:sp>
        <p:nvSpPr>
          <p:cNvPr id="345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4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0" name="Why Farm?"/>
          <p:cNvSpPr txBox="1"/>
          <p:nvPr/>
        </p:nvSpPr>
        <p:spPr>
          <a:xfrm>
            <a:off x="4945307" y="398782"/>
            <a:ext cx="287010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Why Farm?</a:t>
            </a:r>
          </a:p>
        </p:txBody>
      </p:sp>
      <p:sp>
        <p:nvSpPr>
          <p:cNvPr id="351" name="Mets vs Haven't Met – Get &quot;The Millionaire Real Estate Agent&quot; by Gary Keller (the Red Book)…"/>
          <p:cNvSpPr txBox="1"/>
          <p:nvPr/>
        </p:nvSpPr>
        <p:spPr>
          <a:xfrm>
            <a:off x="2207018" y="1681482"/>
            <a:ext cx="9397586" cy="326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Mets vs Haven't Met – Get "The Millionaire Real Estate Agent" by Gary Keller (the Red Book)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can TARGET your sphere as you grow it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can Niche yourself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can connect your passions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with your profession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ARE IN CONTROL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5" name="Concentrated Effort in…"/>
          <p:cNvSpPr txBox="1"/>
          <p:nvPr/>
        </p:nvSpPr>
        <p:spPr>
          <a:xfrm>
            <a:off x="3167719" y="2583182"/>
            <a:ext cx="6157895" cy="137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90000"/>
              </a:lnSpc>
              <a:defRPr b="1" sz="44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t>Concentrated Effort in </a:t>
            </a:r>
          </a:p>
          <a:p>
            <a:pPr algn="ctr">
              <a:lnSpc>
                <a:spcPct val="90000"/>
              </a:lnSpc>
              <a:defRPr b="1" sz="44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t>an Area Can Dominate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5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0" name="More Pros"/>
          <p:cNvSpPr txBox="1"/>
          <p:nvPr/>
        </p:nvSpPr>
        <p:spPr>
          <a:xfrm>
            <a:off x="5110407" y="690882"/>
            <a:ext cx="2588326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More Pros</a:t>
            </a:r>
          </a:p>
        </p:txBody>
      </p:sp>
      <p:sp>
        <p:nvSpPr>
          <p:cNvPr id="361" name="Efficiency in marketing dollars &amp; Time…"/>
          <p:cNvSpPr txBox="1"/>
          <p:nvPr/>
        </p:nvSpPr>
        <p:spPr>
          <a:xfrm>
            <a:off x="2633907" y="1846582"/>
            <a:ext cx="9138556" cy="342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Efficiency in marketing dollars &amp; Time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More likely to be able to pair buyers and sellers (resulting in 2 sides)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Gain and retain "Top of Mind Awareness"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More repeat and word of mouth business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Push out the competition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Reduce objections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Become the expert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Residual effects, easier over time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6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6" name="Types of Farm Areas"/>
          <p:cNvSpPr txBox="1"/>
          <p:nvPr/>
        </p:nvSpPr>
        <p:spPr>
          <a:xfrm>
            <a:off x="4119807" y="424182"/>
            <a:ext cx="507350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Types of Farm Areas</a:t>
            </a:r>
          </a:p>
        </p:txBody>
      </p:sp>
      <p:sp>
        <p:nvSpPr>
          <p:cNvPr id="367" name="Condos…"/>
          <p:cNvSpPr txBox="1"/>
          <p:nvPr/>
        </p:nvSpPr>
        <p:spPr>
          <a:xfrm>
            <a:off x="2837107" y="1268194"/>
            <a:ext cx="3275913" cy="490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Condos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Penthouses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Waterfront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Boating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Island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Equestrian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Sports and Entertainment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Out of town owners/buyers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Aging clients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Historic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Golf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BnBs and Inns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Military clients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Art Lovers </a:t>
            </a:r>
          </a:p>
        </p:txBody>
      </p:sp>
      <p:sp>
        <p:nvSpPr>
          <p:cNvPr id="368" name="City Living…"/>
          <p:cNvSpPr txBox="1"/>
          <p:nvPr/>
        </p:nvSpPr>
        <p:spPr>
          <a:xfrm>
            <a:off x="6875211" y="1389381"/>
            <a:ext cx="3977252" cy="417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City Living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Boutique hotels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Vacation rentals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Distressed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Green or eco friendly communities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Special architectural styles (brownstones, Victorian, Spanish eclectic, etc.)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Walkability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Architecturally Significant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International Clients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Around philanthropic/community groups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70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3" name="Swarm"/>
          <p:cNvSpPr txBox="1"/>
          <p:nvPr/>
        </p:nvSpPr>
        <p:spPr>
          <a:xfrm>
            <a:off x="5542207" y="144782"/>
            <a:ext cx="1770020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Swarm</a:t>
            </a:r>
          </a:p>
        </p:txBody>
      </p:sp>
      <p:sp>
        <p:nvSpPr>
          <p:cNvPr id="374" name="Dedicated website…"/>
          <p:cNvSpPr txBox="1"/>
          <p:nvPr/>
        </p:nvSpPr>
        <p:spPr>
          <a:xfrm>
            <a:off x="3971109" y="1084581"/>
            <a:ext cx="4912216" cy="5318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Dedicated website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Direct Mail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Targeted email from target list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Facebook page and/or Group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Blog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Networking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Community involvement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Open Houses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Local print advertising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Walk the walk, talk the talk (Social Media)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Market Reports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Videos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Nextdoor App if you live there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Online Market Valuation Offers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76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9" name="Swarm #2"/>
          <p:cNvSpPr txBox="1"/>
          <p:nvPr/>
        </p:nvSpPr>
        <p:spPr>
          <a:xfrm>
            <a:off x="5148507" y="220982"/>
            <a:ext cx="2476209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Swarm #2</a:t>
            </a:r>
          </a:p>
        </p:txBody>
      </p:sp>
      <p:sp>
        <p:nvSpPr>
          <p:cNvPr id="380" name="Guest Blogging…"/>
          <p:cNvSpPr txBox="1"/>
          <p:nvPr/>
        </p:nvSpPr>
        <p:spPr>
          <a:xfrm>
            <a:off x="4259507" y="1262381"/>
            <a:ext cx="3904147" cy="455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Guest Blogging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Google PPC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Facebook Ads, Promoted Posts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Special Events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Press connections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Real Estate Market Updates, etc.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Promote other local businesses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SEO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Expireds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Waze Ads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Top Sales , Listing, etc. Lists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Cold/Circular/Warm Calls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Group 8"/>
          <p:cNvSpPr txBox="1"/>
          <p:nvPr/>
        </p:nvSpPr>
        <p:spPr>
          <a:xfrm>
            <a:off x="2929689" y="2401902"/>
            <a:ext cx="6332622" cy="146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400">
                <a:solidFill>
                  <a:srgbClr val="C9A66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Introduction to Luxury Recap</a:t>
            </a:r>
          </a:p>
        </p:txBody>
      </p:sp>
      <p:sp>
        <p:nvSpPr>
          <p:cNvPr id="242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22"/>
          <p:cNvGrpSpPr/>
          <p:nvPr/>
        </p:nvGrpSpPr>
        <p:grpSpPr>
          <a:xfrm>
            <a:off x="3405720" y="4"/>
            <a:ext cx="109956" cy="993487"/>
            <a:chOff x="0" y="0"/>
            <a:chExt cx="109955" cy="993485"/>
          </a:xfrm>
        </p:grpSpPr>
        <p:sp>
          <p:nvSpPr>
            <p:cNvPr id="243" name="Straight Connector 23"/>
            <p:cNvSpPr/>
            <p:nvPr/>
          </p:nvSpPr>
          <p:spPr>
            <a:xfrm flipH="1">
              <a:off x="54342" y="0"/>
              <a:ext cx="5" cy="99348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Connector 24"/>
            <p:cNvSpPr/>
            <p:nvPr/>
          </p:nvSpPr>
          <p:spPr>
            <a:xfrm>
              <a:off x="-1" y="992850"/>
              <a:ext cx="109956" cy="5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8" name="Group 25"/>
          <p:cNvGrpSpPr/>
          <p:nvPr/>
        </p:nvGrpSpPr>
        <p:grpSpPr>
          <a:xfrm>
            <a:off x="8673251" y="5864516"/>
            <a:ext cx="109956" cy="993493"/>
            <a:chOff x="-1" y="0"/>
            <a:chExt cx="109955" cy="993491"/>
          </a:xfrm>
        </p:grpSpPr>
        <p:sp>
          <p:nvSpPr>
            <p:cNvPr id="246" name="Straight Connector 26"/>
            <p:cNvSpPr/>
            <p:nvPr/>
          </p:nvSpPr>
          <p:spPr>
            <a:xfrm flipV="1">
              <a:off x="55606" y="0"/>
              <a:ext cx="5" cy="993493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" name="Straight Connector 27"/>
            <p:cNvSpPr/>
            <p:nvPr/>
          </p:nvSpPr>
          <p:spPr>
            <a:xfrm flipH="1" flipV="1">
              <a:off x="-2" y="633"/>
              <a:ext cx="109956" cy="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4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983" y="6160037"/>
            <a:ext cx="1098670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8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5" name="Research Your Farm"/>
          <p:cNvSpPr txBox="1"/>
          <p:nvPr/>
        </p:nvSpPr>
        <p:spPr>
          <a:xfrm>
            <a:off x="4030907" y="386082"/>
            <a:ext cx="5026875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Research Your Farm</a:t>
            </a:r>
          </a:p>
        </p:txBody>
      </p:sp>
      <p:sp>
        <p:nvSpPr>
          <p:cNvPr id="386" name="Select your farm based on research…"/>
          <p:cNvSpPr txBox="1"/>
          <p:nvPr/>
        </p:nvSpPr>
        <p:spPr>
          <a:xfrm>
            <a:off x="3243507" y="1541781"/>
            <a:ext cx="6991847" cy="3591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Select your farm based on research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-Inventory?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-DOM?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-Average Sale Price?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-Dominated already?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Weak Link? What is your value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proposition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Direct mail areas? (EDDM, Access to Lists, etc.)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Specialty Websites (ie Horse, Historic, Commercial, etc.)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5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6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54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5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57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ession 1 Recap"/>
          <p:cNvSpPr txBox="1"/>
          <p:nvPr/>
        </p:nvSpPr>
        <p:spPr>
          <a:xfrm>
            <a:off x="4221407" y="595632"/>
            <a:ext cx="4545615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400" u="sng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Session 1 Recap</a:t>
            </a:r>
          </a:p>
        </p:txBody>
      </p:sp>
      <p:sp>
        <p:nvSpPr>
          <p:cNvPr id="259" name="Did you do your market research?…"/>
          <p:cNvSpPr txBox="1"/>
          <p:nvPr/>
        </p:nvSpPr>
        <p:spPr>
          <a:xfrm>
            <a:off x="3815007" y="2151382"/>
            <a:ext cx="6006735" cy="2171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457200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Did you do your market research?</a:t>
            </a:r>
          </a:p>
          <a:p>
            <a:pPr marL="285750" indent="-285750" defTabSz="457200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Any Surprises?</a:t>
            </a:r>
          </a:p>
          <a:p>
            <a:pPr marL="285750" indent="-285750" defTabSz="457200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Did you dispel any myths?</a:t>
            </a:r>
          </a:p>
          <a:p>
            <a:pPr marL="285750" indent="-285750" defTabSz="457200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Did you find any strong markets? </a:t>
            </a:r>
          </a:p>
          <a:p>
            <a:pPr marL="285750" indent="-285750" defTabSz="457200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Did you find an accountability partner?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phere of Influence…"/>
          <p:cNvSpPr txBox="1"/>
          <p:nvPr/>
        </p:nvSpPr>
        <p:spPr>
          <a:xfrm>
            <a:off x="3467698" y="2392682"/>
            <a:ext cx="5256604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4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Sphere of Influence </a:t>
            </a:r>
          </a:p>
          <a:p>
            <a:pPr algn="ctr">
              <a:defRPr b="1" sz="4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Marketing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6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0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68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71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Why Nurture Your Sphere"/>
          <p:cNvSpPr txBox="1"/>
          <p:nvPr/>
        </p:nvSpPr>
        <p:spPr>
          <a:xfrm>
            <a:off x="3662607" y="576582"/>
            <a:ext cx="626735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Why Nurture Your Sphere</a:t>
            </a:r>
          </a:p>
        </p:txBody>
      </p:sp>
      <p:sp>
        <p:nvSpPr>
          <p:cNvPr id="273" name="Mets vs Haven't Met – Get &quot;The Millionaire Real Estate Agent&quot; by Gary Keller…"/>
          <p:cNvSpPr txBox="1"/>
          <p:nvPr/>
        </p:nvSpPr>
        <p:spPr>
          <a:xfrm>
            <a:off x="2679225" y="1903963"/>
            <a:ext cx="8234122" cy="322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Mets vs Haven't Met – Get "The Millionaire Real Estate Agent" by Gary Keller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You can TARGET your sphere as you grow it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People work with people they know, like and trust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Working your sphere is FAR less costly, lead than unmets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Repeat and referral business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7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0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78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1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tats on Sphere"/>
          <p:cNvSpPr txBox="1"/>
          <p:nvPr/>
        </p:nvSpPr>
        <p:spPr>
          <a:xfrm>
            <a:off x="4577007" y="627382"/>
            <a:ext cx="3971436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Stats on Sphere</a:t>
            </a:r>
          </a:p>
        </p:txBody>
      </p:sp>
      <p:sp>
        <p:nvSpPr>
          <p:cNvPr id="283" name="a bird in hand is worth two in the bush…"/>
          <p:cNvSpPr txBox="1"/>
          <p:nvPr/>
        </p:nvSpPr>
        <p:spPr>
          <a:xfrm>
            <a:off x="3082673" y="1824476"/>
            <a:ext cx="6223503" cy="292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bird in hand is worth two in the bush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50-75% of business is from sphere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For 33 touch system you will get 1 sale from 6 people in sphere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64% of all sellers worked with their previous agent or found their agent through referral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Only 9% of buyers find their agent online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8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88" name="Screen Shot 2021-06-17 at 4.39.09 PM.png" descr="Screen Shot 2021-06-17 at 4.39.09 PM.png"/>
          <p:cNvPicPr>
            <a:picLocks noChangeAspect="1"/>
          </p:cNvPicPr>
          <p:nvPr/>
        </p:nvPicPr>
        <p:blipFill>
          <a:blip r:embed="rId2">
            <a:extLst/>
          </a:blip>
          <a:srcRect l="14949" t="0" r="7063" b="0"/>
          <a:stretch>
            <a:fillRect/>
          </a:stretch>
        </p:blipFill>
        <p:spPr>
          <a:xfrm>
            <a:off x="-5915376" y="-3123209"/>
            <a:ext cx="4643009" cy="3680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89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0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92" name="Graphic 32" descr="Graphic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Who is Your Sphere"/>
          <p:cNvSpPr txBox="1"/>
          <p:nvPr/>
        </p:nvSpPr>
        <p:spPr>
          <a:xfrm>
            <a:off x="4005507" y="424182"/>
            <a:ext cx="488424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Who is Your Sphere</a:t>
            </a:r>
          </a:p>
        </p:txBody>
      </p:sp>
      <p:sp>
        <p:nvSpPr>
          <p:cNvPr id="294" name="These are the people you know…"/>
          <p:cNvSpPr txBox="1"/>
          <p:nvPr/>
        </p:nvSpPr>
        <p:spPr>
          <a:xfrm>
            <a:off x="2849807" y="1668782"/>
            <a:ext cx="5437368" cy="3886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These are the people you know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Past Clients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Past Leads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Friends and Family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Groups and Organizations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Clubs, sports, etc.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Attorneys, insurance, professionals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Other real estate agents (referrals)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96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1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99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0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02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Know Your “Buckets”"/>
          <p:cNvSpPr txBox="1"/>
          <p:nvPr/>
        </p:nvSpPr>
        <p:spPr>
          <a:xfrm>
            <a:off x="3878507" y="563882"/>
            <a:ext cx="5364219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Know Your “Buckets”</a:t>
            </a:r>
          </a:p>
        </p:txBody>
      </p:sp>
      <p:sp>
        <p:nvSpPr>
          <p:cNvPr id="304" name="Outer ring- Anyone you have contact info for…"/>
          <p:cNvSpPr txBox="1"/>
          <p:nvPr/>
        </p:nvSpPr>
        <p:spPr>
          <a:xfrm>
            <a:off x="2862507" y="1744982"/>
            <a:ext cx="6834071" cy="149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Outer ring- Anyone you have contact info for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Middle Ring – Top 300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Inner Ring- Trophy (20-30 TOPS) </a:t>
            </a:r>
          </a:p>
        </p:txBody>
      </p:sp>
      <p:pic>
        <p:nvPicPr>
          <p:cNvPr id="30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2934" y="3602436"/>
            <a:ext cx="4049723" cy="2834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0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2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310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1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13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Who to Add to Your Sphere"/>
          <p:cNvSpPr txBox="1"/>
          <p:nvPr/>
        </p:nvSpPr>
        <p:spPr>
          <a:xfrm>
            <a:off x="3637207" y="449582"/>
            <a:ext cx="667068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Who to Add to Your Sphere</a:t>
            </a:r>
          </a:p>
        </p:txBody>
      </p:sp>
      <p:sp>
        <p:nvSpPr>
          <p:cNvPr id="315" name="Local influencers…"/>
          <p:cNvSpPr txBox="1"/>
          <p:nvPr/>
        </p:nvSpPr>
        <p:spPr>
          <a:xfrm>
            <a:off x="3091107" y="1160781"/>
            <a:ext cx="3278548" cy="5318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Local influencers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Out of area agents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Leads and prospects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Anyone you meet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Affiliated business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Wealth managers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Financial advisors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Attorneys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Yacht brokers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Car dealers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Community VIPS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Niche influences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Local area business people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Press and Media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Abhaya Libre"/>
        <a:ea typeface="Abhaya Libre"/>
        <a:cs typeface="Abhaya Lib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Abhaya Libre"/>
        <a:ea typeface="Abhaya Libre"/>
        <a:cs typeface="Abhaya Lib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