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B2B2B"/>
        </a:solidFill>
        <a:effectLst/>
        <a:uFillTx/>
        <a:latin typeface="+mn-lt"/>
        <a:ea typeface="+mn-ea"/>
        <a:cs typeface="+mn-cs"/>
        <a:sym typeface="Abhaya Libr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CD8"/>
          </a:solidFill>
        </a:fill>
      </a:tcStyle>
    </a:wholeTbl>
    <a:band2H>
      <a:tcTxStyle b="def" i="def"/>
      <a:tcStyle>
        <a:tcBdr/>
        <a:fill>
          <a:solidFill>
            <a:srgbClr val="F2EE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FEE"/>
          </a:solidFill>
        </a:fill>
      </a:tcStyle>
    </a:wholeTbl>
    <a:band2H>
      <a:tcTxStyle b="def" i="def"/>
      <a:tcStyle>
        <a:tcBdr/>
        <a:fill>
          <a:solidFill>
            <a:srgbClr val="E8F0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7F0"/>
          </a:solidFill>
        </a:fill>
      </a:tcStyle>
    </a:wholeTbl>
    <a:band2H>
      <a:tcTxStyle b="def" i="def"/>
      <a:tcStyle>
        <a:tcBdr/>
        <a:fill>
          <a:solidFill>
            <a:srgbClr val="E7EC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1pPr>
    <a:lvl2pPr indent="2286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2pPr>
    <a:lvl3pPr indent="4572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3pPr>
    <a:lvl4pPr indent="6858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4pPr>
    <a:lvl5pPr indent="9144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5pPr>
    <a:lvl6pPr indent="11430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6pPr>
    <a:lvl7pPr indent="13716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7pPr>
    <a:lvl8pPr indent="16002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8pPr>
    <a:lvl9pPr indent="1828800" latinLnBrk="0">
      <a:defRPr sz="1200">
        <a:solidFill>
          <a:srgbClr val="2B2B2B"/>
        </a:solidFill>
        <a:latin typeface="+mn-lt"/>
        <a:ea typeface="+mn-ea"/>
        <a:cs typeface="+mn-cs"/>
        <a:sym typeface="Abhaya Libr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15"/>
          <p:cNvSpPr/>
          <p:nvPr>
            <p:ph type="pic" sz="half" idx="21"/>
          </p:nvPr>
        </p:nvSpPr>
        <p:spPr>
          <a:xfrm>
            <a:off x="-1297958" y="-2019194"/>
            <a:ext cx="5444838" cy="54448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Picture Placeholder 16"/>
          <p:cNvSpPr/>
          <p:nvPr>
            <p:ph type="pic" sz="quarter" idx="22"/>
          </p:nvPr>
        </p:nvSpPr>
        <p:spPr>
          <a:xfrm>
            <a:off x="4385073" y="1674027"/>
            <a:ext cx="1751623" cy="175162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6" name="Picture Placeholder 17"/>
          <p:cNvSpPr/>
          <p:nvPr>
            <p:ph type="pic" sz="quarter" idx="23"/>
          </p:nvPr>
        </p:nvSpPr>
        <p:spPr>
          <a:xfrm>
            <a:off x="6845989" y="1680735"/>
            <a:ext cx="1751626" cy="175162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Picture Placeholder 14"/>
          <p:cNvSpPr/>
          <p:nvPr>
            <p:ph type="pic" sz="quarter" idx="24"/>
          </p:nvPr>
        </p:nvSpPr>
        <p:spPr>
          <a:xfrm>
            <a:off x="9306904" y="1674023"/>
            <a:ext cx="1751621" cy="17516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10"/>
          <p:cNvSpPr/>
          <p:nvPr>
            <p:ph type="pic" sz="quarter" idx="21"/>
          </p:nvPr>
        </p:nvSpPr>
        <p:spPr>
          <a:xfrm>
            <a:off x="838200" y="3858428"/>
            <a:ext cx="1695450" cy="169545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Picture Placeholder 9"/>
          <p:cNvSpPr/>
          <p:nvPr>
            <p:ph type="pic" sz="half" idx="22"/>
          </p:nvPr>
        </p:nvSpPr>
        <p:spPr>
          <a:xfrm>
            <a:off x="3409950" y="2020104"/>
            <a:ext cx="5372100" cy="537209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7" name="Picture Placeholder 8"/>
          <p:cNvSpPr/>
          <p:nvPr>
            <p:ph type="pic" sz="quarter" idx="23"/>
          </p:nvPr>
        </p:nvSpPr>
        <p:spPr>
          <a:xfrm>
            <a:off x="9658350" y="3840181"/>
            <a:ext cx="1695450" cy="16954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9"/>
          <p:cNvSpPr/>
          <p:nvPr>
            <p:ph type="pic" sz="quarter" idx="21"/>
          </p:nvPr>
        </p:nvSpPr>
        <p:spPr>
          <a:xfrm>
            <a:off x="5633885" y="-1993152"/>
            <a:ext cx="4022937" cy="402293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6" name="Picture Placeholder 10"/>
          <p:cNvSpPr/>
          <p:nvPr>
            <p:ph type="pic" sz="quarter" idx="22"/>
          </p:nvPr>
        </p:nvSpPr>
        <p:spPr>
          <a:xfrm>
            <a:off x="7911424" y="268830"/>
            <a:ext cx="4022934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Picture Placeholder 8"/>
          <p:cNvSpPr/>
          <p:nvPr>
            <p:ph type="pic" sz="quarter" idx="23"/>
          </p:nvPr>
        </p:nvSpPr>
        <p:spPr>
          <a:xfrm>
            <a:off x="10157024" y="2498873"/>
            <a:ext cx="4022936" cy="402293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9"/>
          <p:cNvSpPr/>
          <p:nvPr>
            <p:ph type="pic" sz="half" idx="21"/>
          </p:nvPr>
        </p:nvSpPr>
        <p:spPr>
          <a:xfrm>
            <a:off x="-3" y="0"/>
            <a:ext cx="3451129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6" name="Picture Placeholder 8"/>
          <p:cNvSpPr/>
          <p:nvPr>
            <p:ph type="pic" sz="quarter" idx="22"/>
          </p:nvPr>
        </p:nvSpPr>
        <p:spPr>
          <a:xfrm>
            <a:off x="2549942" y="2209943"/>
            <a:ext cx="1793459" cy="179345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7" name="Picture Placeholder 7"/>
          <p:cNvSpPr/>
          <p:nvPr>
            <p:ph type="pic" sz="quarter" idx="23"/>
          </p:nvPr>
        </p:nvSpPr>
        <p:spPr>
          <a:xfrm>
            <a:off x="2549942" y="4548001"/>
            <a:ext cx="1793459" cy="17934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9"/>
          <p:cNvSpPr/>
          <p:nvPr>
            <p:ph type="pic" sz="quarter" idx="21"/>
          </p:nvPr>
        </p:nvSpPr>
        <p:spPr>
          <a:xfrm>
            <a:off x="4391523" y="842207"/>
            <a:ext cx="3408954" cy="340895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Picture Placeholder 10"/>
          <p:cNvSpPr/>
          <p:nvPr>
            <p:ph type="pic" sz="quarter" idx="22"/>
          </p:nvPr>
        </p:nvSpPr>
        <p:spPr>
          <a:xfrm>
            <a:off x="8857945" y="5214785"/>
            <a:ext cx="2266955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7" name="Picture Placeholder 8"/>
          <p:cNvSpPr/>
          <p:nvPr>
            <p:ph type="pic" sz="quarter" idx="23"/>
          </p:nvPr>
        </p:nvSpPr>
        <p:spPr>
          <a:xfrm>
            <a:off x="1067105" y="5214785"/>
            <a:ext cx="2266951" cy="9484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icture Placeholder 10"/>
          <p:cNvSpPr/>
          <p:nvPr>
            <p:ph type="pic" sz="quarter" idx="21"/>
          </p:nvPr>
        </p:nvSpPr>
        <p:spPr>
          <a:xfrm>
            <a:off x="1146608" y="2219256"/>
            <a:ext cx="2471442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6" name="Picture Placeholder 9"/>
          <p:cNvSpPr/>
          <p:nvPr>
            <p:ph type="pic" sz="quarter" idx="22"/>
          </p:nvPr>
        </p:nvSpPr>
        <p:spPr>
          <a:xfrm>
            <a:off x="4811764" y="2219256"/>
            <a:ext cx="2471443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8"/>
          <p:cNvSpPr/>
          <p:nvPr>
            <p:ph type="pic" sz="quarter" idx="23"/>
          </p:nvPr>
        </p:nvSpPr>
        <p:spPr>
          <a:xfrm>
            <a:off x="8450242" y="2219256"/>
            <a:ext cx="2471444" cy="24714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icture Placeholder 10"/>
          <p:cNvSpPr/>
          <p:nvPr>
            <p:ph type="pic" sz="quarter" idx="21"/>
          </p:nvPr>
        </p:nvSpPr>
        <p:spPr>
          <a:xfrm>
            <a:off x="1596513" y="4054885"/>
            <a:ext cx="2041114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6" name="Picture Placeholder 9"/>
          <p:cNvSpPr/>
          <p:nvPr>
            <p:ph type="pic" sz="quarter" idx="22"/>
          </p:nvPr>
        </p:nvSpPr>
        <p:spPr>
          <a:xfrm>
            <a:off x="7223486" y="1181100"/>
            <a:ext cx="2041119" cy="204111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Picture Placeholder 8"/>
          <p:cNvSpPr/>
          <p:nvPr>
            <p:ph type="pic" sz="quarter" idx="23"/>
          </p:nvPr>
        </p:nvSpPr>
        <p:spPr>
          <a:xfrm>
            <a:off x="7223486" y="4054885"/>
            <a:ext cx="2041119" cy="2041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icture Placeholder 4"/>
          <p:cNvSpPr/>
          <p:nvPr>
            <p:ph type="pic" idx="21"/>
          </p:nvPr>
        </p:nvSpPr>
        <p:spPr>
          <a:xfrm>
            <a:off x="9282892" y="-3"/>
            <a:ext cx="5818221" cy="581822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9"/>
          <p:cNvSpPr/>
          <p:nvPr>
            <p:ph type="pic" sz="quarter" idx="21"/>
          </p:nvPr>
        </p:nvSpPr>
        <p:spPr>
          <a:xfrm>
            <a:off x="5351352" y="854645"/>
            <a:ext cx="2757935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10"/>
          <p:cNvSpPr/>
          <p:nvPr>
            <p:ph type="pic" sz="quarter" idx="22"/>
          </p:nvPr>
        </p:nvSpPr>
        <p:spPr>
          <a:xfrm>
            <a:off x="8653350" y="854645"/>
            <a:ext cx="2757936" cy="275793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Picture Placeholder 8"/>
          <p:cNvSpPr/>
          <p:nvPr>
            <p:ph type="pic" sz="quarter" idx="23"/>
          </p:nvPr>
        </p:nvSpPr>
        <p:spPr>
          <a:xfrm>
            <a:off x="7002350" y="3245422"/>
            <a:ext cx="2757936" cy="275793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icture Placeholder 7"/>
          <p:cNvSpPr/>
          <p:nvPr>
            <p:ph type="pic" sz="quarter" idx="21"/>
          </p:nvPr>
        </p:nvSpPr>
        <p:spPr>
          <a:xfrm>
            <a:off x="1615843" y="1584780"/>
            <a:ext cx="3688442" cy="36884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4" name="Picture Placeholder 6"/>
          <p:cNvSpPr/>
          <p:nvPr>
            <p:ph type="pic" sz="quarter" idx="22"/>
          </p:nvPr>
        </p:nvSpPr>
        <p:spPr>
          <a:xfrm>
            <a:off x="6883372" y="1584780"/>
            <a:ext cx="3688444" cy="368843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icture Placeholder 8"/>
          <p:cNvSpPr/>
          <p:nvPr>
            <p:ph type="pic" sz="quarter" idx="21"/>
          </p:nvPr>
        </p:nvSpPr>
        <p:spPr>
          <a:xfrm>
            <a:off x="1871603" y="2720281"/>
            <a:ext cx="4658806" cy="304285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7"/>
          <p:cNvSpPr/>
          <p:nvPr>
            <p:ph type="pic" sz="half" idx="22"/>
          </p:nvPr>
        </p:nvSpPr>
        <p:spPr>
          <a:xfrm>
            <a:off x="9006351" y="0"/>
            <a:ext cx="3185655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7"/>
          <p:cNvSpPr/>
          <p:nvPr>
            <p:ph type="pic" sz="quarter" idx="21"/>
          </p:nvPr>
        </p:nvSpPr>
        <p:spPr>
          <a:xfrm>
            <a:off x="6208174" y="1165283"/>
            <a:ext cx="2263371" cy="487253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2" name="Picture Placeholder 6"/>
          <p:cNvSpPr/>
          <p:nvPr>
            <p:ph type="pic" sz="quarter" idx="22"/>
          </p:nvPr>
        </p:nvSpPr>
        <p:spPr>
          <a:xfrm>
            <a:off x="9194868" y="1148012"/>
            <a:ext cx="2263372" cy="487254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icture Placeholder 4"/>
          <p:cNvSpPr/>
          <p:nvPr>
            <p:ph type="pic" sz="quarter" idx="21"/>
          </p:nvPr>
        </p:nvSpPr>
        <p:spPr>
          <a:xfrm>
            <a:off x="7492586" y="1323974"/>
            <a:ext cx="3280191" cy="427672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icture Placeholder 4"/>
          <p:cNvSpPr/>
          <p:nvPr>
            <p:ph type="pic" sz="quarter" idx="21"/>
          </p:nvPr>
        </p:nvSpPr>
        <p:spPr>
          <a:xfrm>
            <a:off x="1619250" y="971550"/>
            <a:ext cx="4476750" cy="284797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icture Placeholder 4"/>
          <p:cNvSpPr/>
          <p:nvPr>
            <p:ph type="pic" sz="half" idx="21"/>
          </p:nvPr>
        </p:nvSpPr>
        <p:spPr>
          <a:xfrm>
            <a:off x="1212846" y="1140279"/>
            <a:ext cx="4432309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4"/>
          <p:cNvSpPr/>
          <p:nvPr>
            <p:ph type="pic" sz="half" idx="21"/>
          </p:nvPr>
        </p:nvSpPr>
        <p:spPr>
          <a:xfrm>
            <a:off x="1475186" y="1212849"/>
            <a:ext cx="4432306" cy="443230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4"/>
          <p:cNvSpPr/>
          <p:nvPr>
            <p:ph type="pic" idx="21"/>
          </p:nvPr>
        </p:nvSpPr>
        <p:spPr>
          <a:xfrm>
            <a:off x="4840516" y="-580573"/>
            <a:ext cx="6770915" cy="67709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7"/>
          <p:cNvSpPr/>
          <p:nvPr>
            <p:ph type="pic" sz="half" idx="21"/>
          </p:nvPr>
        </p:nvSpPr>
        <p:spPr>
          <a:xfrm>
            <a:off x="590771" y="1205143"/>
            <a:ext cx="4773389" cy="47733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" name="Picture Placeholder 6"/>
          <p:cNvSpPr/>
          <p:nvPr>
            <p:ph type="pic" sz="quarter" idx="22"/>
          </p:nvPr>
        </p:nvSpPr>
        <p:spPr>
          <a:xfrm>
            <a:off x="4381696" y="3753848"/>
            <a:ext cx="2224683" cy="22246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4"/>
          <p:cNvSpPr/>
          <p:nvPr>
            <p:ph type="pic" sz="half" idx="21"/>
          </p:nvPr>
        </p:nvSpPr>
        <p:spPr>
          <a:xfrm>
            <a:off x="3430815" y="700315"/>
            <a:ext cx="5457370" cy="54573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4"/>
          <p:cNvSpPr/>
          <p:nvPr>
            <p:ph type="pic" sz="half" idx="21"/>
          </p:nvPr>
        </p:nvSpPr>
        <p:spPr>
          <a:xfrm>
            <a:off x="6192758" y="1059542"/>
            <a:ext cx="5116287" cy="51162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4"/>
          <p:cNvSpPr/>
          <p:nvPr>
            <p:ph type="pic" sz="half" idx="21"/>
          </p:nvPr>
        </p:nvSpPr>
        <p:spPr>
          <a:xfrm>
            <a:off x="0" y="1819087"/>
            <a:ext cx="12192000" cy="241989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/>
          <p:nvPr>
            <p:ph type="pic" sz="half" idx="21"/>
          </p:nvPr>
        </p:nvSpPr>
        <p:spPr>
          <a:xfrm>
            <a:off x="768610" y="2577923"/>
            <a:ext cx="4263458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6" name="Picture Placeholder 6"/>
          <p:cNvSpPr/>
          <p:nvPr>
            <p:ph type="pic" sz="half" idx="22"/>
          </p:nvPr>
        </p:nvSpPr>
        <p:spPr>
          <a:xfrm>
            <a:off x="5205007" y="-2163773"/>
            <a:ext cx="4263457" cy="426345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50" y="6221732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B2B2B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B2B2B"/>
          </a:solidFill>
          <a:uFillTx/>
          <a:latin typeface="+mn-lt"/>
          <a:ea typeface="+mn-ea"/>
          <a:cs typeface="+mn-cs"/>
          <a:sym typeface="Abhaya Libr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bhaya Libr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s://entp.hud.gov/idapp/html/condlook.cf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Picture Placeholder 8"/>
          <p:cNvGrpSpPr/>
          <p:nvPr/>
        </p:nvGrpSpPr>
        <p:grpSpPr>
          <a:xfrm>
            <a:off x="0" y="-11"/>
            <a:ext cx="12192000" cy="6858007"/>
            <a:chOff x="0" y="-5"/>
            <a:chExt cx="12192000" cy="6858006"/>
          </a:xfrm>
        </p:grpSpPr>
        <p:sp>
          <p:nvSpPr>
            <p:cNvPr id="226" name="Rectangle"/>
            <p:cNvSpPr/>
            <p:nvPr/>
          </p:nvSpPr>
          <p:spPr>
            <a:xfrm>
              <a:off x="0" y="-5"/>
              <a:ext cx="12192000" cy="68580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227" name="image1.jpeg" descr="image1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869" r="0" b="7868"/>
            <a:stretch>
              <a:fillRect/>
            </a:stretch>
          </p:blipFill>
          <p:spPr>
            <a:xfrm>
              <a:off x="0" y="-6"/>
              <a:ext cx="12192000" cy="68580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Rectangle 4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C9A668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11"/>
          <p:cNvSpPr/>
          <p:nvPr/>
        </p:nvSpPr>
        <p:spPr>
          <a:xfrm>
            <a:off x="1719943" y="2293258"/>
            <a:ext cx="8752115" cy="2452918"/>
          </a:xfrm>
          <a:prstGeom prst="rect">
            <a:avLst/>
          </a:prstGeom>
          <a:solidFill>
            <a:srgbClr val="020000">
              <a:alpha val="7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Group 16"/>
          <p:cNvSpPr txBox="1"/>
          <p:nvPr/>
        </p:nvSpPr>
        <p:spPr>
          <a:xfrm>
            <a:off x="1719941" y="2361663"/>
            <a:ext cx="8752125" cy="2423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b="1" spc="495" sz="45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HOW TO KNOW IF A CONDO CAN BE FINANCED BY FHA/VA</a:t>
            </a:r>
          </a:p>
        </p:txBody>
      </p:sp>
      <p:grpSp>
        <p:nvGrpSpPr>
          <p:cNvPr id="234" name="Group 17"/>
          <p:cNvGrpSpPr/>
          <p:nvPr/>
        </p:nvGrpSpPr>
        <p:grpSpPr>
          <a:xfrm>
            <a:off x="-2" y="3374025"/>
            <a:ext cx="859980" cy="109956"/>
            <a:chOff x="-1" y="0"/>
            <a:chExt cx="859978" cy="109955"/>
          </a:xfrm>
        </p:grpSpPr>
        <p:sp>
          <p:nvSpPr>
            <p:cNvPr id="232" name="Straight Connector 18"/>
            <p:cNvSpPr/>
            <p:nvPr/>
          </p:nvSpPr>
          <p:spPr>
            <a:xfrm>
              <a:off x="-2" y="54974"/>
              <a:ext cx="859979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Connector 19"/>
            <p:cNvSpPr/>
            <p:nvPr/>
          </p:nvSpPr>
          <p:spPr>
            <a:xfrm flipV="1">
              <a:off x="859973" y="0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21"/>
          <p:cNvGrpSpPr/>
          <p:nvPr/>
        </p:nvGrpSpPr>
        <p:grpSpPr>
          <a:xfrm>
            <a:off x="11332030" y="3374020"/>
            <a:ext cx="859977" cy="109956"/>
            <a:chOff x="0" y="0"/>
            <a:chExt cx="859975" cy="109955"/>
          </a:xfrm>
        </p:grpSpPr>
        <p:sp>
          <p:nvSpPr>
            <p:cNvPr id="235" name="Straight Connector 22"/>
            <p:cNvSpPr/>
            <p:nvPr/>
          </p:nvSpPr>
          <p:spPr>
            <a:xfrm flipH="1" flipV="1">
              <a:off x="-1" y="56247"/>
              <a:ext cx="859977" cy="5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Connector 23"/>
            <p:cNvSpPr/>
            <p:nvPr/>
          </p:nvSpPr>
          <p:spPr>
            <a:xfrm flipH="1">
              <a:off x="1268" y="-1"/>
              <a:ext cx="5" cy="109956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3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6946" y="5282212"/>
            <a:ext cx="2678112" cy="98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ight Triangle 7"/>
          <p:cNvSpPr/>
          <p:nvPr/>
        </p:nvSpPr>
        <p:spPr>
          <a:xfrm rot="10800000">
            <a:off x="9321799" y="-1"/>
            <a:ext cx="2870201" cy="2870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9A66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Group 8"/>
          <p:cNvSpPr txBox="1"/>
          <p:nvPr/>
        </p:nvSpPr>
        <p:spPr>
          <a:xfrm>
            <a:off x="2929689" y="877902"/>
            <a:ext cx="6332621" cy="777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400">
                <a:solidFill>
                  <a:srgbClr val="C9A66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YES, WITH LIMITATIONS</a:t>
            </a:r>
          </a:p>
        </p:txBody>
      </p:sp>
      <p:sp>
        <p:nvSpPr>
          <p:cNvPr id="242" name="Right Triangle 11"/>
          <p:cNvSpPr/>
          <p:nvPr/>
        </p:nvSpPr>
        <p:spPr>
          <a:xfrm>
            <a:off x="0" y="3987800"/>
            <a:ext cx="2870201" cy="287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2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5" name="Group 22"/>
          <p:cNvGrpSpPr/>
          <p:nvPr/>
        </p:nvGrpSpPr>
        <p:grpSpPr>
          <a:xfrm>
            <a:off x="3405720" y="4"/>
            <a:ext cx="109956" cy="993487"/>
            <a:chOff x="0" y="0"/>
            <a:chExt cx="109955" cy="993485"/>
          </a:xfrm>
        </p:grpSpPr>
        <p:sp>
          <p:nvSpPr>
            <p:cNvPr id="243" name="Straight Connector 23"/>
            <p:cNvSpPr/>
            <p:nvPr/>
          </p:nvSpPr>
          <p:spPr>
            <a:xfrm flipH="1">
              <a:off x="54342" y="0"/>
              <a:ext cx="5" cy="99348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Connector 24"/>
            <p:cNvSpPr/>
            <p:nvPr/>
          </p:nvSpPr>
          <p:spPr>
            <a:xfrm>
              <a:off x="-1" y="992850"/>
              <a:ext cx="109956" cy="5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8" name="Group 25"/>
          <p:cNvGrpSpPr/>
          <p:nvPr/>
        </p:nvGrpSpPr>
        <p:grpSpPr>
          <a:xfrm>
            <a:off x="8673251" y="5864516"/>
            <a:ext cx="109956" cy="993493"/>
            <a:chOff x="-1" y="0"/>
            <a:chExt cx="109955" cy="993491"/>
          </a:xfrm>
        </p:grpSpPr>
        <p:sp>
          <p:nvSpPr>
            <p:cNvPr id="246" name="Straight Connector 26"/>
            <p:cNvSpPr/>
            <p:nvPr/>
          </p:nvSpPr>
          <p:spPr>
            <a:xfrm flipV="1">
              <a:off x="55606" y="0"/>
              <a:ext cx="5" cy="993493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7" name="Straight Connector 27"/>
            <p:cNvSpPr/>
            <p:nvPr/>
          </p:nvSpPr>
          <p:spPr>
            <a:xfrm flipH="1" flipV="1">
              <a:off x="-2" y="633"/>
              <a:ext cx="109956" cy="6"/>
            </a:xfrm>
            <a:prstGeom prst="line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4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983" y="6160037"/>
            <a:ext cx="1098670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here are only two cases in which financing with FHA is available:"/>
          <p:cNvSpPr txBox="1"/>
          <p:nvPr/>
        </p:nvSpPr>
        <p:spPr>
          <a:xfrm>
            <a:off x="1790154" y="1986282"/>
            <a:ext cx="861169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300"/>
            </a:lvl1pPr>
          </a:lstStyle>
          <a:p>
            <a:pPr/>
            <a:r>
              <a:t>There are only two cases in which financing with FHA is available:</a:t>
            </a:r>
          </a:p>
        </p:txBody>
      </p:sp>
      <p:sp>
        <p:nvSpPr>
          <p:cNvPr id="251" name="If it is on an FHA approved list…"/>
          <p:cNvSpPr txBox="1"/>
          <p:nvPr/>
        </p:nvSpPr>
        <p:spPr>
          <a:xfrm>
            <a:off x="3649907" y="3053082"/>
            <a:ext cx="4116663" cy="75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00789" indent="-300789">
              <a:buSzPct val="100000"/>
              <a:buAutoNum type="arabicParenR" startAt="1"/>
              <a:defRPr sz="2200"/>
            </a:pPr>
            <a:r>
              <a:t>If it is on an FHA approved list</a:t>
            </a:r>
          </a:p>
          <a:p>
            <a:pPr marL="300789" indent="-300789">
              <a:buSzPct val="100000"/>
              <a:buAutoNum type="arabicParenR" startAt="1"/>
              <a:defRPr sz="2200"/>
            </a:pPr>
            <a:r>
              <a:t>If it is a Lot/Block Townhouse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5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56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5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FHA/VA APPROVED CONDOS"/>
          <p:cNvSpPr txBox="1"/>
          <p:nvPr/>
        </p:nvSpPr>
        <p:spPr>
          <a:xfrm>
            <a:off x="3459407" y="601982"/>
            <a:ext cx="665015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7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FHA/VA APPROVED CONDOS</a:t>
            </a:r>
          </a:p>
        </p:txBody>
      </p:sp>
      <p:sp>
        <p:nvSpPr>
          <p:cNvPr id="261" name="A list of FHA/VA Approved Condominiums are available on this website: https://entp.hud.gov/idapp/html/condlook.cfm…"/>
          <p:cNvSpPr txBox="1"/>
          <p:nvPr/>
        </p:nvSpPr>
        <p:spPr>
          <a:xfrm>
            <a:off x="2065892" y="2341882"/>
            <a:ext cx="9029546" cy="189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 (Body)"/>
                <a:ea typeface="Arial Narrow (Body)"/>
                <a:cs typeface="Arial Narrow (Body)"/>
                <a:sym typeface="Arial Narrow (Body)"/>
              </a:defRPr>
            </a:pPr>
            <a:r>
              <a:t>A list of FHA/VA Approved Condominiums are available on this website: </a:t>
            </a:r>
            <a:r>
              <a:rPr u="sng">
                <a:uFill>
                  <a:solidFill>
                    <a:srgbClr val="646464"/>
                  </a:solidFill>
                </a:uFill>
                <a:hlinkClick r:id="rId3" invalidUrl="" action="" tgtFrame="" tooltip="" history="1" highlightClick="0" endSnd="0"/>
              </a:rPr>
              <a:t>https://entp.hud.gov/idapp/html/</a:t>
            </a:r>
            <a:r>
              <a:rPr u="sng">
                <a:uFill>
                  <a:solidFill>
                    <a:srgbClr val="646464"/>
                  </a:solidFill>
                </a:uFill>
                <a:hlinkClick r:id="rId3" invalidUrl="" action="" tgtFrame="" tooltip="" history="1" highlightClick="0" endSnd="0"/>
              </a:rPr>
              <a:t>condlook.cfm</a:t>
            </a:r>
            <a:endParaRPr spc="30"/>
          </a:p>
          <a:p>
            <a:pPr indent="118871">
              <a:spcBef>
                <a:spcPts val="600"/>
              </a:spcBef>
              <a:buClr>
                <a:srgbClr val="DC9E1F"/>
              </a:buClr>
              <a:buFont typeface="Arial"/>
              <a:defRPr spc="30" sz="2200">
                <a:solidFill>
                  <a:srgbClr val="000000"/>
                </a:solidFill>
                <a:latin typeface="Arial Narrow (Body)"/>
                <a:ea typeface="Arial Narrow (Body)"/>
                <a:cs typeface="Arial Narrow (Body)"/>
                <a:sym typeface="Arial Narrow (Body)"/>
              </a:defRPr>
            </a:pP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 Narrow (Body)"/>
                <a:ea typeface="Arial Narrow (Body)"/>
                <a:cs typeface="Arial Narrow (Body)"/>
                <a:sym typeface="Arial Narrow (Body)"/>
              </a:defRPr>
            </a:pPr>
            <a:r>
              <a:rPr>
                <a:solidFill>
                  <a:srgbClr val="000000"/>
                </a:solidFill>
              </a:rPr>
              <a:t>Please keep in mind that the building MU</a:t>
            </a:r>
            <a:r>
              <a:t>ST be state approved and NOT be expired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6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8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66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7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6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OT/BLOCK TOWNHOUSES"/>
          <p:cNvSpPr txBox="1"/>
          <p:nvPr/>
        </p:nvSpPr>
        <p:spPr>
          <a:xfrm>
            <a:off x="3548307" y="538482"/>
            <a:ext cx="594188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5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LOT/BLOCK TOWNHOUSES</a:t>
            </a:r>
          </a:p>
        </p:txBody>
      </p:sp>
      <p:sp>
        <p:nvSpPr>
          <p:cNvPr id="271" name="Regarding Lot Block Townhouses, property MUST have Lot/Block in their legal description AND have a homeowners association…"/>
          <p:cNvSpPr txBox="1"/>
          <p:nvPr/>
        </p:nvSpPr>
        <p:spPr>
          <a:xfrm>
            <a:off x="2906659" y="2252982"/>
            <a:ext cx="7540285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Regarding Lot Block Townhouses, property MUST have Lot/Block in their legal description AND have a homeowners association</a:t>
            </a:r>
          </a:p>
          <a:p>
            <a:pPr marL="342900" indent="-342900">
              <a:spcBef>
                <a:spcPts val="600"/>
              </a:spcBef>
              <a:buClr>
                <a:srgbClr val="DC9E1F"/>
              </a:buClr>
              <a:buSzPct val="100000"/>
              <a:buFont typeface="Arial"/>
              <a:buChar char="•"/>
              <a:defRPr sz="2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Please refer to the example on the following slide: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7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8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76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7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7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LOT/BLOCK TOWNHOUSES"/>
          <p:cNvSpPr txBox="1"/>
          <p:nvPr/>
        </p:nvSpPr>
        <p:spPr>
          <a:xfrm>
            <a:off x="3205407" y="1059181"/>
            <a:ext cx="6442268" cy="675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8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LOT/BLOCK TOWNHOUSES</a:t>
            </a:r>
          </a:p>
        </p:txBody>
      </p:sp>
      <p:pic>
        <p:nvPicPr>
          <p:cNvPr id="281" name="Content Placeholder 3" descr="Content Placeholder 3"/>
          <p:cNvPicPr>
            <a:picLocks noChangeAspect="1"/>
          </p:cNvPicPr>
          <p:nvPr/>
        </p:nvPicPr>
        <p:blipFill>
          <a:blip r:embed="rId3">
            <a:extLst/>
          </a:blip>
          <a:srcRect l="20230" t="0" r="20230" b="0"/>
          <a:stretch>
            <a:fillRect/>
          </a:stretch>
        </p:blipFill>
        <p:spPr>
          <a:xfrm>
            <a:off x="3791854" y="2484647"/>
            <a:ext cx="5042952" cy="2384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9"/>
          <p:cNvGrpSpPr/>
          <p:nvPr/>
        </p:nvGrpSpPr>
        <p:grpSpPr>
          <a:xfrm>
            <a:off x="-21" y="-17"/>
            <a:ext cx="3429010" cy="6858005"/>
            <a:chOff x="-10" y="-8"/>
            <a:chExt cx="3429008" cy="6858004"/>
          </a:xfrm>
        </p:grpSpPr>
        <p:sp>
          <p:nvSpPr>
            <p:cNvPr id="283" name="Right Triangle 10"/>
            <p:cNvSpPr/>
            <p:nvPr/>
          </p:nvSpPr>
          <p:spPr>
            <a:xfrm rot="5400000">
              <a:off x="-9" y="-11"/>
              <a:ext cx="3429005" cy="342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Right Triangle 11"/>
            <p:cNvSpPr/>
            <p:nvPr/>
          </p:nvSpPr>
          <p:spPr>
            <a:xfrm>
              <a:off x="-9" y="3428990"/>
              <a:ext cx="3429008" cy="342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A66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88" name="Group 30"/>
          <p:cNvGrpSpPr/>
          <p:nvPr/>
        </p:nvGrpSpPr>
        <p:grpSpPr>
          <a:xfrm>
            <a:off x="9883297" y="5134939"/>
            <a:ext cx="2308708" cy="109957"/>
            <a:chOff x="-1" y="0"/>
            <a:chExt cx="2308706" cy="109956"/>
          </a:xfrm>
        </p:grpSpPr>
        <p:sp>
          <p:nvSpPr>
            <p:cNvPr id="286" name="Straight Connector 16"/>
            <p:cNvSpPr/>
            <p:nvPr/>
          </p:nvSpPr>
          <p:spPr>
            <a:xfrm flipH="1" flipV="1">
              <a:off x="-2" y="54974"/>
              <a:ext cx="2308708" cy="6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7" name="Straight Connector 28"/>
            <p:cNvSpPr/>
            <p:nvPr/>
          </p:nvSpPr>
          <p:spPr>
            <a:xfrm flipV="1">
              <a:off x="1266" y="-1"/>
              <a:ext cx="5" cy="109957"/>
            </a:xfrm>
            <a:prstGeom prst="line">
              <a:avLst/>
            </a:prstGeom>
            <a:noFill/>
            <a:ln w="9525" cap="flat">
              <a:solidFill>
                <a:srgbClr val="C9A66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89" name="Graphic 32" descr="Graphic 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962" y="5989120"/>
            <a:ext cx="1098669" cy="40244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ps for Searching on MLS"/>
          <p:cNvSpPr txBox="1"/>
          <p:nvPr/>
        </p:nvSpPr>
        <p:spPr>
          <a:xfrm>
            <a:off x="3662607" y="779782"/>
            <a:ext cx="5949789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9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Tips for Searching on MLS</a:t>
            </a:r>
          </a:p>
        </p:txBody>
      </p:sp>
      <p:sp>
        <p:nvSpPr>
          <p:cNvPr id="291" name="Filter results by adding field “legal description” + “does not contain” Condo, Undiv…"/>
          <p:cNvSpPr txBox="1"/>
          <p:nvPr/>
        </p:nvSpPr>
        <p:spPr>
          <a:xfrm>
            <a:off x="1841474" y="1846582"/>
            <a:ext cx="9119526" cy="100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633222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arenR" startAt="1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Filter results by adding field “legal description” + “does not contain” Condo, Undiv</a:t>
            </a:r>
            <a:endParaRPr spc="27"/>
          </a:p>
          <a:p>
            <a:pPr marL="633222" indent="-514350">
              <a:spcBef>
                <a:spcPts val="600"/>
              </a:spcBef>
              <a:buClr>
                <a:srgbClr val="DC9E1F"/>
              </a:buClr>
              <a:buSzPct val="100000"/>
              <a:buAutoNum type="arabicParenR" startAt="1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Disregard the terms considered</a:t>
            </a:r>
          </a:p>
        </p:txBody>
      </p:sp>
      <p:pic>
        <p:nvPicPr>
          <p:cNvPr id="29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4235" y="3782335"/>
            <a:ext cx="6003557" cy="1265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bhaya Libre"/>
        <a:ea typeface="Abhaya Libre"/>
        <a:cs typeface="Abhaya Libr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B19686"/>
      </a:accent1>
      <a:accent2>
        <a:srgbClr val="496356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bhaya Libre"/>
        <a:ea typeface="Abhaya Libre"/>
        <a:cs typeface="Abhaya Libr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n-lt"/>
            <a:ea typeface="+mn-ea"/>
            <a:cs typeface="+mn-cs"/>
            <a:sym typeface="Abhaya Libr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