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CD8"/>
          </a:solidFill>
        </a:fill>
      </a:tcStyle>
    </a:wholeTbl>
    <a:band2H>
      <a:tcTxStyle b="def" i="def"/>
      <a:tcStyle>
        <a:tcBdr/>
        <a:fill>
          <a:solidFill>
            <a:srgbClr val="F2EE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FEE"/>
          </a:solidFill>
        </a:fill>
      </a:tcStyle>
    </a:wholeTbl>
    <a:band2H>
      <a:tcTxStyle b="def" i="def"/>
      <a:tcStyle>
        <a:tcBdr/>
        <a:fill>
          <a:solidFill>
            <a:srgbClr val="E8F0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7F0"/>
          </a:solidFill>
        </a:fill>
      </a:tcStyle>
    </a:wholeTbl>
    <a:band2H>
      <a:tcTxStyle b="def" i="def"/>
      <a:tcStyle>
        <a:tcBdr/>
        <a:fill>
          <a:solidFill>
            <a:srgbClr val="E7EC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B2B2B"/>
        </a:fontRef>
        <a:srgbClr val="2B2B2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B2B2B"/>
              </a:solidFill>
              <a:prstDash val="solid"/>
              <a:round/>
            </a:ln>
          </a:top>
          <a:bottom>
            <a:ln w="254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B2B2B"/>
              </a:solidFill>
              <a:prstDash val="solid"/>
              <a:round/>
            </a:ln>
          </a:top>
          <a:bottom>
            <a:ln w="254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2B2B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2B2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2B2B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rgbClr val="2B2B2B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rgbClr val="2B2B2B">
              <a:alpha val="20000"/>
            </a:srgbClr>
          </a:solidFill>
        </a:fill>
      </a:tcStyle>
    </a:firstCol>
    <a:lastRow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508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254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1pPr>
    <a:lvl2pPr indent="2286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2pPr>
    <a:lvl3pPr indent="4572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3pPr>
    <a:lvl4pPr indent="6858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4pPr>
    <a:lvl5pPr indent="9144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5pPr>
    <a:lvl6pPr indent="11430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6pPr>
    <a:lvl7pPr indent="13716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7pPr>
    <a:lvl8pPr indent="16002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8pPr>
    <a:lvl9pPr indent="18288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15"/>
          <p:cNvSpPr/>
          <p:nvPr>
            <p:ph type="pic" sz="half" idx="21"/>
          </p:nvPr>
        </p:nvSpPr>
        <p:spPr>
          <a:xfrm>
            <a:off x="-1297958" y="-2019194"/>
            <a:ext cx="5444838" cy="544483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5" name="Picture Placeholder 16"/>
          <p:cNvSpPr/>
          <p:nvPr>
            <p:ph type="pic" sz="quarter" idx="22"/>
          </p:nvPr>
        </p:nvSpPr>
        <p:spPr>
          <a:xfrm>
            <a:off x="4385073" y="1674027"/>
            <a:ext cx="1751623" cy="175162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6" name="Picture Placeholder 17"/>
          <p:cNvSpPr/>
          <p:nvPr>
            <p:ph type="pic" sz="quarter" idx="23"/>
          </p:nvPr>
        </p:nvSpPr>
        <p:spPr>
          <a:xfrm>
            <a:off x="6845989" y="1680735"/>
            <a:ext cx="1751626" cy="175162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7" name="Picture Placeholder 14"/>
          <p:cNvSpPr/>
          <p:nvPr>
            <p:ph type="pic" sz="quarter" idx="24"/>
          </p:nvPr>
        </p:nvSpPr>
        <p:spPr>
          <a:xfrm>
            <a:off x="9306904" y="1674023"/>
            <a:ext cx="1751621" cy="17516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icture Placeholder 10"/>
          <p:cNvSpPr/>
          <p:nvPr>
            <p:ph type="pic" sz="quarter" idx="21"/>
          </p:nvPr>
        </p:nvSpPr>
        <p:spPr>
          <a:xfrm>
            <a:off x="838200" y="3858428"/>
            <a:ext cx="1695450" cy="169545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Picture Placeholder 9"/>
          <p:cNvSpPr/>
          <p:nvPr>
            <p:ph type="pic" sz="half" idx="22"/>
          </p:nvPr>
        </p:nvSpPr>
        <p:spPr>
          <a:xfrm>
            <a:off x="3409950" y="2020104"/>
            <a:ext cx="5372100" cy="537209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7" name="Picture Placeholder 8"/>
          <p:cNvSpPr/>
          <p:nvPr>
            <p:ph type="pic" sz="quarter" idx="23"/>
          </p:nvPr>
        </p:nvSpPr>
        <p:spPr>
          <a:xfrm>
            <a:off x="9658350" y="3840181"/>
            <a:ext cx="1695450" cy="169545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icture Placeholder 9"/>
          <p:cNvSpPr/>
          <p:nvPr>
            <p:ph type="pic" sz="quarter" idx="21"/>
          </p:nvPr>
        </p:nvSpPr>
        <p:spPr>
          <a:xfrm>
            <a:off x="5633885" y="-1993152"/>
            <a:ext cx="4022937" cy="402293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6" name="Picture Placeholder 10"/>
          <p:cNvSpPr/>
          <p:nvPr>
            <p:ph type="pic" sz="quarter" idx="22"/>
          </p:nvPr>
        </p:nvSpPr>
        <p:spPr>
          <a:xfrm>
            <a:off x="7911424" y="268830"/>
            <a:ext cx="4022934" cy="402293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7" name="Picture Placeholder 8"/>
          <p:cNvSpPr/>
          <p:nvPr>
            <p:ph type="pic" sz="quarter" idx="23"/>
          </p:nvPr>
        </p:nvSpPr>
        <p:spPr>
          <a:xfrm>
            <a:off x="10157024" y="2498873"/>
            <a:ext cx="4022936" cy="402293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9"/>
          <p:cNvSpPr/>
          <p:nvPr>
            <p:ph type="pic" sz="half" idx="21"/>
          </p:nvPr>
        </p:nvSpPr>
        <p:spPr>
          <a:xfrm>
            <a:off x="-3" y="0"/>
            <a:ext cx="3451129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6" name="Picture Placeholder 8"/>
          <p:cNvSpPr/>
          <p:nvPr>
            <p:ph type="pic" sz="quarter" idx="22"/>
          </p:nvPr>
        </p:nvSpPr>
        <p:spPr>
          <a:xfrm>
            <a:off x="2549942" y="2209943"/>
            <a:ext cx="1793459" cy="179345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7" name="Picture Placeholder 7"/>
          <p:cNvSpPr/>
          <p:nvPr>
            <p:ph type="pic" sz="quarter" idx="23"/>
          </p:nvPr>
        </p:nvSpPr>
        <p:spPr>
          <a:xfrm>
            <a:off x="2549942" y="4548001"/>
            <a:ext cx="1793459" cy="179346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9"/>
          <p:cNvSpPr/>
          <p:nvPr>
            <p:ph type="pic" sz="quarter" idx="21"/>
          </p:nvPr>
        </p:nvSpPr>
        <p:spPr>
          <a:xfrm>
            <a:off x="4391523" y="842207"/>
            <a:ext cx="3408954" cy="340895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6" name="Picture Placeholder 10"/>
          <p:cNvSpPr/>
          <p:nvPr>
            <p:ph type="pic" sz="quarter" idx="22"/>
          </p:nvPr>
        </p:nvSpPr>
        <p:spPr>
          <a:xfrm>
            <a:off x="8857945" y="5214785"/>
            <a:ext cx="2266955" cy="94849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7" name="Picture Placeholder 8"/>
          <p:cNvSpPr/>
          <p:nvPr>
            <p:ph type="pic" sz="quarter" idx="23"/>
          </p:nvPr>
        </p:nvSpPr>
        <p:spPr>
          <a:xfrm>
            <a:off x="1067105" y="5214785"/>
            <a:ext cx="2266951" cy="94849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icture Placeholder 10"/>
          <p:cNvSpPr/>
          <p:nvPr>
            <p:ph type="pic" sz="quarter" idx="21"/>
          </p:nvPr>
        </p:nvSpPr>
        <p:spPr>
          <a:xfrm>
            <a:off x="1146608" y="2219256"/>
            <a:ext cx="2471442" cy="24714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6" name="Picture Placeholder 9"/>
          <p:cNvSpPr/>
          <p:nvPr>
            <p:ph type="pic" sz="quarter" idx="22"/>
          </p:nvPr>
        </p:nvSpPr>
        <p:spPr>
          <a:xfrm>
            <a:off x="4811764" y="2219256"/>
            <a:ext cx="2471443" cy="24714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7" name="Picture Placeholder 8"/>
          <p:cNvSpPr/>
          <p:nvPr>
            <p:ph type="pic" sz="quarter" idx="23"/>
          </p:nvPr>
        </p:nvSpPr>
        <p:spPr>
          <a:xfrm>
            <a:off x="8450242" y="2219256"/>
            <a:ext cx="2471444" cy="24714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icture Placeholder 10"/>
          <p:cNvSpPr/>
          <p:nvPr>
            <p:ph type="pic" sz="quarter" idx="21"/>
          </p:nvPr>
        </p:nvSpPr>
        <p:spPr>
          <a:xfrm>
            <a:off x="1596513" y="4054885"/>
            <a:ext cx="2041114" cy="204111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6" name="Picture Placeholder 9"/>
          <p:cNvSpPr/>
          <p:nvPr>
            <p:ph type="pic" sz="quarter" idx="22"/>
          </p:nvPr>
        </p:nvSpPr>
        <p:spPr>
          <a:xfrm>
            <a:off x="7223486" y="1181100"/>
            <a:ext cx="2041119" cy="204111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7" name="Picture Placeholder 8"/>
          <p:cNvSpPr/>
          <p:nvPr>
            <p:ph type="pic" sz="quarter" idx="23"/>
          </p:nvPr>
        </p:nvSpPr>
        <p:spPr>
          <a:xfrm>
            <a:off x="7223486" y="4054885"/>
            <a:ext cx="2041119" cy="204111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icture Placeholder 4"/>
          <p:cNvSpPr/>
          <p:nvPr>
            <p:ph type="pic" idx="21"/>
          </p:nvPr>
        </p:nvSpPr>
        <p:spPr>
          <a:xfrm>
            <a:off x="9282892" y="-3"/>
            <a:ext cx="5818221" cy="58182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icture Placeholder 9"/>
          <p:cNvSpPr/>
          <p:nvPr>
            <p:ph type="pic" sz="quarter" idx="21"/>
          </p:nvPr>
        </p:nvSpPr>
        <p:spPr>
          <a:xfrm>
            <a:off x="5351352" y="854645"/>
            <a:ext cx="2757935" cy="275793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4" name="Picture Placeholder 10"/>
          <p:cNvSpPr/>
          <p:nvPr>
            <p:ph type="pic" sz="quarter" idx="22"/>
          </p:nvPr>
        </p:nvSpPr>
        <p:spPr>
          <a:xfrm>
            <a:off x="8653350" y="854645"/>
            <a:ext cx="2757936" cy="275793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5" name="Picture Placeholder 8"/>
          <p:cNvSpPr/>
          <p:nvPr>
            <p:ph type="pic" sz="quarter" idx="23"/>
          </p:nvPr>
        </p:nvSpPr>
        <p:spPr>
          <a:xfrm>
            <a:off x="7002350" y="3245422"/>
            <a:ext cx="2757936" cy="275793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icture Placeholder 7"/>
          <p:cNvSpPr/>
          <p:nvPr>
            <p:ph type="pic" sz="quarter" idx="21"/>
          </p:nvPr>
        </p:nvSpPr>
        <p:spPr>
          <a:xfrm>
            <a:off x="1615843" y="1584780"/>
            <a:ext cx="3688442" cy="368844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4" name="Picture Placeholder 6"/>
          <p:cNvSpPr/>
          <p:nvPr>
            <p:ph type="pic" sz="quarter" idx="22"/>
          </p:nvPr>
        </p:nvSpPr>
        <p:spPr>
          <a:xfrm>
            <a:off x="6883372" y="1584780"/>
            <a:ext cx="3688444" cy="368843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icture Placeholder 8"/>
          <p:cNvSpPr/>
          <p:nvPr>
            <p:ph type="pic" sz="quarter" idx="21"/>
          </p:nvPr>
        </p:nvSpPr>
        <p:spPr>
          <a:xfrm>
            <a:off x="1871603" y="2720281"/>
            <a:ext cx="4658806" cy="304285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3" name="Picture Placeholder 7"/>
          <p:cNvSpPr/>
          <p:nvPr>
            <p:ph type="pic" sz="half" idx="22"/>
          </p:nvPr>
        </p:nvSpPr>
        <p:spPr>
          <a:xfrm>
            <a:off x="9006351" y="0"/>
            <a:ext cx="3185655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icture Placeholder 7"/>
          <p:cNvSpPr/>
          <p:nvPr>
            <p:ph type="pic" sz="quarter" idx="21"/>
          </p:nvPr>
        </p:nvSpPr>
        <p:spPr>
          <a:xfrm>
            <a:off x="6208174" y="1165283"/>
            <a:ext cx="2263371" cy="48725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2" name="Picture Placeholder 6"/>
          <p:cNvSpPr/>
          <p:nvPr>
            <p:ph type="pic" sz="quarter" idx="22"/>
          </p:nvPr>
        </p:nvSpPr>
        <p:spPr>
          <a:xfrm>
            <a:off x="9194868" y="1148012"/>
            <a:ext cx="2263372" cy="487254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icture Placeholder 4"/>
          <p:cNvSpPr/>
          <p:nvPr>
            <p:ph type="pic" sz="quarter" idx="21"/>
          </p:nvPr>
        </p:nvSpPr>
        <p:spPr>
          <a:xfrm>
            <a:off x="7492586" y="1323974"/>
            <a:ext cx="3280191" cy="427672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icture Placeholder 4"/>
          <p:cNvSpPr/>
          <p:nvPr>
            <p:ph type="pic" sz="quarter" idx="21"/>
          </p:nvPr>
        </p:nvSpPr>
        <p:spPr>
          <a:xfrm>
            <a:off x="1619250" y="971550"/>
            <a:ext cx="4476750" cy="284797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icture Placeholder 4"/>
          <p:cNvSpPr/>
          <p:nvPr>
            <p:ph type="pic" sz="half" idx="21"/>
          </p:nvPr>
        </p:nvSpPr>
        <p:spPr>
          <a:xfrm>
            <a:off x="1212846" y="1140279"/>
            <a:ext cx="4432309" cy="443230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4"/>
          <p:cNvSpPr/>
          <p:nvPr>
            <p:ph type="pic" sz="half" idx="21"/>
          </p:nvPr>
        </p:nvSpPr>
        <p:spPr>
          <a:xfrm>
            <a:off x="1475186" y="1212849"/>
            <a:ext cx="4432306" cy="443230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4"/>
          <p:cNvSpPr/>
          <p:nvPr>
            <p:ph type="pic" idx="21"/>
          </p:nvPr>
        </p:nvSpPr>
        <p:spPr>
          <a:xfrm>
            <a:off x="4840516" y="-580573"/>
            <a:ext cx="6770915" cy="677091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7"/>
          <p:cNvSpPr/>
          <p:nvPr>
            <p:ph type="pic" sz="half" idx="21"/>
          </p:nvPr>
        </p:nvSpPr>
        <p:spPr>
          <a:xfrm>
            <a:off x="590771" y="1205143"/>
            <a:ext cx="4773389" cy="477338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3" name="Picture Placeholder 6"/>
          <p:cNvSpPr/>
          <p:nvPr>
            <p:ph type="pic" sz="quarter" idx="22"/>
          </p:nvPr>
        </p:nvSpPr>
        <p:spPr>
          <a:xfrm>
            <a:off x="4381696" y="3753848"/>
            <a:ext cx="2224683" cy="222467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4"/>
          <p:cNvSpPr/>
          <p:nvPr>
            <p:ph type="pic" sz="half" idx="21"/>
          </p:nvPr>
        </p:nvSpPr>
        <p:spPr>
          <a:xfrm>
            <a:off x="3430815" y="700315"/>
            <a:ext cx="5457370" cy="545737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4"/>
          <p:cNvSpPr/>
          <p:nvPr>
            <p:ph type="pic" sz="half" idx="21"/>
          </p:nvPr>
        </p:nvSpPr>
        <p:spPr>
          <a:xfrm>
            <a:off x="6192758" y="1059542"/>
            <a:ext cx="5116287" cy="511628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icture Placeholder 4"/>
          <p:cNvSpPr/>
          <p:nvPr>
            <p:ph type="pic" sz="half" idx="21"/>
          </p:nvPr>
        </p:nvSpPr>
        <p:spPr>
          <a:xfrm>
            <a:off x="0" y="1819087"/>
            <a:ext cx="12192000" cy="241989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"/>
          <p:cNvSpPr/>
          <p:nvPr>
            <p:ph type="pic" sz="half" idx="21"/>
          </p:nvPr>
        </p:nvSpPr>
        <p:spPr>
          <a:xfrm>
            <a:off x="768610" y="2577923"/>
            <a:ext cx="4263458" cy="426345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6" name="Picture Placeholder 6"/>
          <p:cNvSpPr/>
          <p:nvPr>
            <p:ph type="pic" sz="half" idx="22"/>
          </p:nvPr>
        </p:nvSpPr>
        <p:spPr>
          <a:xfrm>
            <a:off x="5205007" y="-2163773"/>
            <a:ext cx="4263457" cy="426345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63950" y="6221732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bmp"/><Relationship Id="rId3" Type="http://schemas.openxmlformats.org/officeDocument/2006/relationships/image" Target="../media/image1.jpeg"/><Relationship Id="rId4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Picture Placeholder 8"/>
          <p:cNvGrpSpPr/>
          <p:nvPr/>
        </p:nvGrpSpPr>
        <p:grpSpPr>
          <a:xfrm>
            <a:off x="0" y="-11"/>
            <a:ext cx="12192000" cy="6858007"/>
            <a:chOff x="0" y="-5"/>
            <a:chExt cx="12192000" cy="6858006"/>
          </a:xfrm>
        </p:grpSpPr>
        <p:sp>
          <p:nvSpPr>
            <p:cNvPr id="226" name="Rectangle"/>
            <p:cNvSpPr/>
            <p:nvPr/>
          </p:nvSpPr>
          <p:spPr>
            <a:xfrm>
              <a:off x="0" y="-5"/>
              <a:ext cx="12192000" cy="6858004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pic>
          <p:nvPicPr>
            <p:cNvPr id="227" name="image1.jpeg" descr="image1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869" r="0" b="7868"/>
            <a:stretch>
              <a:fillRect/>
            </a:stretch>
          </p:blipFill>
          <p:spPr>
            <a:xfrm>
              <a:off x="0" y="-6"/>
              <a:ext cx="12192000" cy="68580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9" name="Rectangle 4"/>
          <p:cNvSpPr/>
          <p:nvPr/>
        </p:nvSpPr>
        <p:spPr>
          <a:xfrm>
            <a:off x="-5" y="0"/>
            <a:ext cx="12192007" cy="6858000"/>
          </a:xfrm>
          <a:prstGeom prst="rect">
            <a:avLst/>
          </a:prstGeom>
          <a:solidFill>
            <a:srgbClr val="C9A668">
              <a:alpha val="8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0" name="Rectangle 11"/>
          <p:cNvSpPr/>
          <p:nvPr/>
        </p:nvSpPr>
        <p:spPr>
          <a:xfrm>
            <a:off x="1719943" y="2293258"/>
            <a:ext cx="8752115" cy="2452918"/>
          </a:xfrm>
          <a:prstGeom prst="rect">
            <a:avLst/>
          </a:prstGeom>
          <a:solidFill>
            <a:srgbClr val="020000">
              <a:alpha val="7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Group 16"/>
          <p:cNvSpPr txBox="1"/>
          <p:nvPr/>
        </p:nvSpPr>
        <p:spPr>
          <a:xfrm>
            <a:off x="1719941" y="2361663"/>
            <a:ext cx="8752125" cy="2423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b="1" spc="495" sz="4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FORECLOSURES &amp; SHORT SALES EXPLAINED</a:t>
            </a:r>
          </a:p>
        </p:txBody>
      </p:sp>
      <p:grpSp>
        <p:nvGrpSpPr>
          <p:cNvPr id="234" name="Group 17"/>
          <p:cNvGrpSpPr/>
          <p:nvPr/>
        </p:nvGrpSpPr>
        <p:grpSpPr>
          <a:xfrm>
            <a:off x="-2" y="3374025"/>
            <a:ext cx="859980" cy="109956"/>
            <a:chOff x="-1" y="0"/>
            <a:chExt cx="859978" cy="109955"/>
          </a:xfrm>
        </p:grpSpPr>
        <p:sp>
          <p:nvSpPr>
            <p:cNvPr id="232" name="Straight Connector 18"/>
            <p:cNvSpPr/>
            <p:nvPr/>
          </p:nvSpPr>
          <p:spPr>
            <a:xfrm>
              <a:off x="-2" y="54974"/>
              <a:ext cx="859979" cy="5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" name="Straight Connector 19"/>
            <p:cNvSpPr/>
            <p:nvPr/>
          </p:nvSpPr>
          <p:spPr>
            <a:xfrm flipV="1">
              <a:off x="859973" y="0"/>
              <a:ext cx="5" cy="109956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7" name="Group 21"/>
          <p:cNvGrpSpPr/>
          <p:nvPr/>
        </p:nvGrpSpPr>
        <p:grpSpPr>
          <a:xfrm>
            <a:off x="11332030" y="3374020"/>
            <a:ext cx="859977" cy="109956"/>
            <a:chOff x="0" y="0"/>
            <a:chExt cx="859975" cy="109955"/>
          </a:xfrm>
        </p:grpSpPr>
        <p:sp>
          <p:nvSpPr>
            <p:cNvPr id="235" name="Straight Connector 22"/>
            <p:cNvSpPr/>
            <p:nvPr/>
          </p:nvSpPr>
          <p:spPr>
            <a:xfrm flipH="1" flipV="1">
              <a:off x="-1" y="56247"/>
              <a:ext cx="859977" cy="5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6" name="Straight Connector 23"/>
            <p:cNvSpPr/>
            <p:nvPr/>
          </p:nvSpPr>
          <p:spPr>
            <a:xfrm flipH="1">
              <a:off x="1268" y="-1"/>
              <a:ext cx="5" cy="109956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38" name="Graphic 24" descr="Graphic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56946" y="5282212"/>
            <a:ext cx="2678112" cy="980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ros &amp; Cons to Short Sales"/>
          <p:cNvSpPr txBox="1"/>
          <p:nvPr/>
        </p:nvSpPr>
        <p:spPr>
          <a:xfrm>
            <a:off x="2383005" y="297182"/>
            <a:ext cx="6140605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cap="all" sz="3600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Pros &amp; Cons to Short Sales </a:t>
            </a:r>
          </a:p>
        </p:txBody>
      </p:sp>
      <p:sp>
        <p:nvSpPr>
          <p:cNvPr id="311" name="Right Triangle 11"/>
          <p:cNvSpPr/>
          <p:nvPr/>
        </p:nvSpPr>
        <p:spPr>
          <a:xfrm>
            <a:off x="0" y="3987800"/>
            <a:ext cx="2870201" cy="287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2" name="Right Triangle 7"/>
          <p:cNvSpPr/>
          <p:nvPr/>
        </p:nvSpPr>
        <p:spPr>
          <a:xfrm rot="10800000">
            <a:off x="9321799" y="-1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9A6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3" name="Pros"/>
          <p:cNvSpPr txBox="1"/>
          <p:nvPr/>
        </p:nvSpPr>
        <p:spPr>
          <a:xfrm>
            <a:off x="2188139" y="1224282"/>
            <a:ext cx="10185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spcBef>
                <a:spcPts val="800"/>
              </a:spcBef>
              <a:defRPr sz="3600">
                <a:solidFill>
                  <a:srgbClr val="92D05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Pros 	</a:t>
            </a:r>
          </a:p>
        </p:txBody>
      </p:sp>
      <p:sp>
        <p:nvSpPr>
          <p:cNvPr id="314" name="Cons"/>
          <p:cNvSpPr txBox="1"/>
          <p:nvPr/>
        </p:nvSpPr>
        <p:spPr>
          <a:xfrm>
            <a:off x="7275084" y="1224282"/>
            <a:ext cx="97924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800"/>
              </a:spcBef>
              <a:defRPr sz="36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Cons</a:t>
            </a:r>
          </a:p>
        </p:txBody>
      </p:sp>
      <p:sp>
        <p:nvSpPr>
          <p:cNvPr id="315" name="Seller has control of moving…"/>
          <p:cNvSpPr txBox="1"/>
          <p:nvPr/>
        </p:nvSpPr>
        <p:spPr>
          <a:xfrm>
            <a:off x="1056180" y="1948182"/>
            <a:ext cx="4526887" cy="3192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Seller has control of moving </a:t>
            </a:r>
            <a:endParaRPr spc="30" sz="1700"/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Not as bad as a foreclosure on their credit </a:t>
            </a:r>
            <a:endParaRPr spc="30" sz="1700"/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Can get financial incentive to move </a:t>
            </a:r>
            <a:endParaRPr spc="30" sz="1700"/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Typically released from liability from lender </a:t>
            </a:r>
          </a:p>
        </p:txBody>
      </p:sp>
      <p:sp>
        <p:nvSpPr>
          <p:cNvPr id="316" name="Can have tax liability with IRS…"/>
          <p:cNvSpPr txBox="1"/>
          <p:nvPr/>
        </p:nvSpPr>
        <p:spPr>
          <a:xfrm>
            <a:off x="6104133" y="1993394"/>
            <a:ext cx="5224171" cy="287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Can have tax liability with IRS 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Bank does not have to agree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Time consuming to negotiate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Commission can be reduced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>
                <a:solidFill>
                  <a:srgbClr val="000000"/>
                </a:solidFill>
              </a:rPr>
              <a:t>Sometimes it is better for a bank to foreclosure</a:t>
            </a:r>
          </a:p>
        </p:txBody>
      </p:sp>
      <p:pic>
        <p:nvPicPr>
          <p:cNvPr id="31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737208">
            <a:off x="8006432" y="5118998"/>
            <a:ext cx="1165250" cy="1210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750063">
            <a:off x="2558299" y="5118998"/>
            <a:ext cx="1261402" cy="1210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Graphic 32" descr="Graphic 3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762" y="6052620"/>
            <a:ext cx="1098669" cy="402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ourt House Auctions - An Overview"/>
          <p:cNvSpPr txBox="1"/>
          <p:nvPr/>
        </p:nvSpPr>
        <p:spPr>
          <a:xfrm>
            <a:off x="2844793" y="817881"/>
            <a:ext cx="7833228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cap="all" sz="3600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Court House Auctions - An Overview</a:t>
            </a:r>
          </a:p>
        </p:txBody>
      </p:sp>
      <p:grpSp>
        <p:nvGrpSpPr>
          <p:cNvPr id="324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22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25" name="Must have 5% of bid price in account with county prior to bidding…"/>
          <p:cNvSpPr txBox="1"/>
          <p:nvPr/>
        </p:nvSpPr>
        <p:spPr>
          <a:xfrm>
            <a:off x="3129207" y="1859282"/>
            <a:ext cx="7044997" cy="286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Must have 5% of bid price in account with county prior to bidding 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Cash Only Purchase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No warranties as to title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Typically no viewings or inspections prior to auction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You may have to evict occupants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Owners can contest and tie up property even after auction date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Can be purchasing HOA or 2</a:t>
            </a:r>
            <a:r>
              <a:rPr baseline="30000"/>
              <a:t>nd</a:t>
            </a:r>
            <a:r>
              <a:t> mortgage lien</a:t>
            </a:r>
          </a:p>
        </p:txBody>
      </p:sp>
      <p:pic>
        <p:nvPicPr>
          <p:cNvPr id="326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762" y="6052620"/>
            <a:ext cx="1098669" cy="402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eal Foreclosure Website for Court Auctions"/>
          <p:cNvSpPr txBox="1"/>
          <p:nvPr/>
        </p:nvSpPr>
        <p:spPr>
          <a:xfrm>
            <a:off x="1434076" y="424182"/>
            <a:ext cx="8222414" cy="115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cap="all" sz="3600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Real Foreclosure Website for Court Auctions</a:t>
            </a:r>
          </a:p>
        </p:txBody>
      </p:sp>
      <p:pic>
        <p:nvPicPr>
          <p:cNvPr id="329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0" t="23143" r="0" b="23143"/>
          <a:stretch>
            <a:fillRect/>
          </a:stretch>
        </p:blipFill>
        <p:spPr>
          <a:xfrm>
            <a:off x="698500" y="1708639"/>
            <a:ext cx="10566400" cy="4114801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Right Triangle 11"/>
          <p:cNvSpPr/>
          <p:nvPr/>
        </p:nvSpPr>
        <p:spPr>
          <a:xfrm>
            <a:off x="-25400" y="4009059"/>
            <a:ext cx="2870201" cy="287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8A5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1" name="Right Triangle 7"/>
          <p:cNvSpPr/>
          <p:nvPr/>
        </p:nvSpPr>
        <p:spPr>
          <a:xfrm rot="10800000">
            <a:off x="9321799" y="12699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32" name="Graphic 32" descr="Graphic 3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762" y="6052620"/>
            <a:ext cx="1098669" cy="402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34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37" name="Foreclosures – An Overview"/>
          <p:cNvSpPr txBox="1"/>
          <p:nvPr/>
        </p:nvSpPr>
        <p:spPr>
          <a:xfrm>
            <a:off x="3271571" y="347982"/>
            <a:ext cx="6243073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cap="all" sz="3600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Foreclosures </a:t>
            </a:r>
            <a:r>
              <a:t>–</a:t>
            </a:r>
            <a:r>
              <a:t> An Overview</a:t>
            </a:r>
          </a:p>
        </p:txBody>
      </p:sp>
      <p:sp>
        <p:nvSpPr>
          <p:cNvPr id="338" name="Foreclosure is any property already owned by the bank on their “books”…"/>
          <p:cNvSpPr txBox="1"/>
          <p:nvPr/>
        </p:nvSpPr>
        <p:spPr>
          <a:xfrm>
            <a:off x="2545007" y="1440181"/>
            <a:ext cx="8043078" cy="326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Foreclosure is any property already owned by the bank on their “books”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Also known as REO </a:t>
            </a:r>
            <a:r>
              <a:t>–</a:t>
            </a:r>
            <a:r>
              <a:t> Real Estate Owned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The property does not have to be listed </a:t>
            </a:r>
            <a:r>
              <a:t>–</a:t>
            </a:r>
            <a:r>
              <a:t> for example can be sold in a pool</a:t>
            </a:r>
            <a:endParaRPr spc="30"/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Typically “AS-IS” condition with no warranties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Can be financed if property is in good condition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Beware of CU’s in Unincorporated Dade County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Typically Contingent Upon Clear Title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Some banks have different processes </a:t>
            </a:r>
            <a:r>
              <a:t>–</a:t>
            </a:r>
            <a:r>
              <a:t> HUD properties</a:t>
            </a:r>
          </a:p>
        </p:txBody>
      </p:sp>
      <p:pic>
        <p:nvPicPr>
          <p:cNvPr id="339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762" y="6052620"/>
            <a:ext cx="1098669" cy="402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etting your REO offer accepted"/>
          <p:cNvSpPr txBox="1"/>
          <p:nvPr/>
        </p:nvSpPr>
        <p:spPr>
          <a:xfrm>
            <a:off x="1852197" y="576582"/>
            <a:ext cx="736732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cap="all" sz="3600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Getting your REO offer accepted</a:t>
            </a:r>
          </a:p>
        </p:txBody>
      </p:sp>
      <p:sp>
        <p:nvSpPr>
          <p:cNvPr id="342" name="Right Triangle 11"/>
          <p:cNvSpPr/>
          <p:nvPr/>
        </p:nvSpPr>
        <p:spPr>
          <a:xfrm>
            <a:off x="0" y="3987800"/>
            <a:ext cx="2870201" cy="287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3" name="Right Triangle 7"/>
          <p:cNvSpPr/>
          <p:nvPr/>
        </p:nvSpPr>
        <p:spPr>
          <a:xfrm rot="10800000">
            <a:off x="9321799" y="-1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9A6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4" name="Follow Instructions!…"/>
          <p:cNvSpPr txBox="1"/>
          <p:nvPr/>
        </p:nvSpPr>
        <p:spPr>
          <a:xfrm>
            <a:off x="2178465" y="1846582"/>
            <a:ext cx="6917985" cy="164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Follow Instructions!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Make a strong offer in inspection, financing, closing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Don</a:t>
            </a:r>
            <a:r>
              <a:t>’</a:t>
            </a:r>
            <a:r>
              <a:t>t waste time trying to get agent on the phone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>
                <a:solidFill>
                  <a:srgbClr val="000000"/>
                </a:solidFill>
              </a:rPr>
              <a:t>If you do try to find out of waste of time or get them on your side</a:t>
            </a:r>
          </a:p>
        </p:txBody>
      </p:sp>
      <p:pic>
        <p:nvPicPr>
          <p:cNvPr id="345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762" y="6052620"/>
            <a:ext cx="1098669" cy="402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Right Triangle 11"/>
          <p:cNvSpPr/>
          <p:nvPr/>
        </p:nvSpPr>
        <p:spPr>
          <a:xfrm>
            <a:off x="-25400" y="4009059"/>
            <a:ext cx="2870201" cy="287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8A5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8" name="Right Triangle 7"/>
          <p:cNvSpPr/>
          <p:nvPr/>
        </p:nvSpPr>
        <p:spPr>
          <a:xfrm rot="10800000">
            <a:off x="9321799" y="12699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9" name="How to Become REO Listing Agent"/>
          <p:cNvSpPr txBox="1"/>
          <p:nvPr/>
        </p:nvSpPr>
        <p:spPr>
          <a:xfrm>
            <a:off x="1929131" y="716282"/>
            <a:ext cx="83337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cap="all" sz="3600" u="sng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>
                <a:solidFill>
                  <a:srgbClr val="000000"/>
                </a:solidFill>
              </a:rPr>
              <a:t>How to Become REO Listing Agent 	</a:t>
            </a:r>
            <a:r>
              <a:rPr u="none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350" name="Get REO certified…"/>
          <p:cNvSpPr txBox="1"/>
          <p:nvPr/>
        </p:nvSpPr>
        <p:spPr>
          <a:xfrm>
            <a:off x="2341807" y="2189482"/>
            <a:ext cx="6662323" cy="2047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Get REO certified 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Go to conferences 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Fill out applications for all lenders who have REO department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Be prepared to have a good amount of working capital, team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Partner up with someone who has experience</a:t>
            </a:r>
          </a:p>
        </p:txBody>
      </p:sp>
      <p:pic>
        <p:nvPicPr>
          <p:cNvPr id="351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762" y="6052620"/>
            <a:ext cx="1098669" cy="402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53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4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56" name="Hubzu, Home Search, and Auction.com"/>
          <p:cNvSpPr txBox="1"/>
          <p:nvPr/>
        </p:nvSpPr>
        <p:spPr>
          <a:xfrm>
            <a:off x="2621207" y="817881"/>
            <a:ext cx="8122773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cap="all" sz="3600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Hubzu, Home Search, and Auction.com</a:t>
            </a:r>
          </a:p>
        </p:txBody>
      </p:sp>
      <p:sp>
        <p:nvSpPr>
          <p:cNvPr id="357" name="Not the same as court house auctions…"/>
          <p:cNvSpPr txBox="1"/>
          <p:nvPr/>
        </p:nvSpPr>
        <p:spPr>
          <a:xfrm>
            <a:off x="2570407" y="1935482"/>
            <a:ext cx="4382785" cy="2453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Not the same as court house auctions 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Can be financed in certain cases 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Already “REOs” 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House bidders fees 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Contingent on clear title in most cases 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Sometimes they sell them occupied</a:t>
            </a:r>
          </a:p>
        </p:txBody>
      </p:sp>
      <p:pic>
        <p:nvPicPr>
          <p:cNvPr id="358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762" y="6052620"/>
            <a:ext cx="1098669" cy="402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Right Triangle 11"/>
          <p:cNvSpPr/>
          <p:nvPr/>
        </p:nvSpPr>
        <p:spPr>
          <a:xfrm>
            <a:off x="0" y="3987800"/>
            <a:ext cx="2870201" cy="287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1" name="Right Triangle 7"/>
          <p:cNvSpPr/>
          <p:nvPr/>
        </p:nvSpPr>
        <p:spPr>
          <a:xfrm rot="10800000">
            <a:off x="9321799" y="-1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9A6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2" name="How to Find REOs, Short Sales, and Pre Foreclosures"/>
          <p:cNvSpPr txBox="1"/>
          <p:nvPr/>
        </p:nvSpPr>
        <p:spPr>
          <a:xfrm>
            <a:off x="1577758" y="436882"/>
            <a:ext cx="8222289" cy="115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cap="all" sz="3600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How to Find REOs, Short Sales, and Pre Foreclosures </a:t>
            </a:r>
          </a:p>
        </p:txBody>
      </p:sp>
      <p:sp>
        <p:nvSpPr>
          <p:cNvPr id="363" name="IMAPP for pre foreclosures…"/>
          <p:cNvSpPr txBox="1"/>
          <p:nvPr/>
        </p:nvSpPr>
        <p:spPr>
          <a:xfrm>
            <a:off x="2240207" y="1971040"/>
            <a:ext cx="4522485" cy="164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IMAPP for pre foreclosures 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Search fields REO &amp; short sale on MLS 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Abandoned Houses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Attorneys</a:t>
            </a:r>
          </a:p>
        </p:txBody>
      </p:sp>
      <p:pic>
        <p:nvPicPr>
          <p:cNvPr id="364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762" y="6052620"/>
            <a:ext cx="1098669" cy="402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ight Triangle 7"/>
          <p:cNvSpPr/>
          <p:nvPr/>
        </p:nvSpPr>
        <p:spPr>
          <a:xfrm rot="10800000">
            <a:off x="9321799" y="12699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1" name="Group 8"/>
          <p:cNvSpPr txBox="1"/>
          <p:nvPr/>
        </p:nvSpPr>
        <p:spPr>
          <a:xfrm>
            <a:off x="2929689" y="877902"/>
            <a:ext cx="6332621" cy="777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4400">
                <a:solidFill>
                  <a:srgbClr val="C9A66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IT ALL BEGINS WITH…</a:t>
            </a:r>
          </a:p>
        </p:txBody>
      </p:sp>
      <p:sp>
        <p:nvSpPr>
          <p:cNvPr id="242" name="Right Triangle 11"/>
          <p:cNvSpPr/>
          <p:nvPr/>
        </p:nvSpPr>
        <p:spPr>
          <a:xfrm>
            <a:off x="-25400" y="4009059"/>
            <a:ext cx="2870201" cy="287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8A5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45" name="Group 22"/>
          <p:cNvGrpSpPr/>
          <p:nvPr/>
        </p:nvGrpSpPr>
        <p:grpSpPr>
          <a:xfrm>
            <a:off x="3405720" y="4"/>
            <a:ext cx="109956" cy="993487"/>
            <a:chOff x="0" y="0"/>
            <a:chExt cx="109955" cy="993485"/>
          </a:xfrm>
        </p:grpSpPr>
        <p:sp>
          <p:nvSpPr>
            <p:cNvPr id="243" name="Straight Connector 23"/>
            <p:cNvSpPr/>
            <p:nvPr/>
          </p:nvSpPr>
          <p:spPr>
            <a:xfrm flipH="1">
              <a:off x="54342" y="0"/>
              <a:ext cx="5" cy="993486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" name="Straight Connector 24"/>
            <p:cNvSpPr/>
            <p:nvPr/>
          </p:nvSpPr>
          <p:spPr>
            <a:xfrm>
              <a:off x="-1" y="992850"/>
              <a:ext cx="109956" cy="5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8" name="Group 25"/>
          <p:cNvGrpSpPr/>
          <p:nvPr/>
        </p:nvGrpSpPr>
        <p:grpSpPr>
          <a:xfrm>
            <a:off x="8673251" y="5864516"/>
            <a:ext cx="109956" cy="993493"/>
            <a:chOff x="-1" y="0"/>
            <a:chExt cx="109955" cy="993491"/>
          </a:xfrm>
        </p:grpSpPr>
        <p:sp>
          <p:nvSpPr>
            <p:cNvPr id="246" name="Straight Connector 26"/>
            <p:cNvSpPr/>
            <p:nvPr/>
          </p:nvSpPr>
          <p:spPr>
            <a:xfrm flipV="1">
              <a:off x="55606" y="0"/>
              <a:ext cx="5" cy="993493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7" name="Straight Connector 27"/>
            <p:cNvSpPr/>
            <p:nvPr/>
          </p:nvSpPr>
          <p:spPr>
            <a:xfrm flipH="1" flipV="1">
              <a:off x="-2" y="633"/>
              <a:ext cx="109956" cy="6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49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8983" y="6160037"/>
            <a:ext cx="1098670" cy="402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Graphic 32" descr="Graphic 3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262" y="60145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What Happens When Someone Stops Paying Their Mortgage?"/>
          <p:cNvSpPr txBox="1"/>
          <p:nvPr/>
        </p:nvSpPr>
        <p:spPr>
          <a:xfrm>
            <a:off x="762344" y="2976882"/>
            <a:ext cx="10667312" cy="136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buClr>
                <a:srgbClr val="DC9E1F"/>
              </a:buClr>
              <a:buFont typeface="Arial"/>
              <a:defRPr sz="4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What Happens When Someone Stops Paying Their Mortgage?</a:t>
            </a:r>
          </a:p>
        </p:txBody>
      </p:sp>
      <p:sp>
        <p:nvSpPr>
          <p:cNvPr id="252" name="Right Triangle 11"/>
          <p:cNvSpPr/>
          <p:nvPr/>
        </p:nvSpPr>
        <p:spPr>
          <a:xfrm>
            <a:off x="101600" y="4136059"/>
            <a:ext cx="2870201" cy="287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8A5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ight Triangle 11"/>
          <p:cNvSpPr/>
          <p:nvPr/>
        </p:nvSpPr>
        <p:spPr>
          <a:xfrm>
            <a:off x="0" y="3987800"/>
            <a:ext cx="2870201" cy="287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5" name="Right Triangle 7"/>
          <p:cNvSpPr/>
          <p:nvPr/>
        </p:nvSpPr>
        <p:spPr>
          <a:xfrm rot="10800000">
            <a:off x="9321799" y="-1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9A6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6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762" y="6052620"/>
            <a:ext cx="1098669" cy="402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Content Placeholder 3" descr="Content Placeholder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7143" y="179695"/>
            <a:ext cx="5021568" cy="6498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9"/>
          <p:cNvGrpSpPr/>
          <p:nvPr/>
        </p:nvGrpSpPr>
        <p:grpSpPr>
          <a:xfrm>
            <a:off x="12679" y="-2"/>
            <a:ext cx="3429010" cy="6858004"/>
            <a:chOff x="-10" y="-8"/>
            <a:chExt cx="3429008" cy="6858004"/>
          </a:xfrm>
        </p:grpSpPr>
        <p:sp>
          <p:nvSpPr>
            <p:cNvPr id="259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64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62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3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65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ort Sales – An Overview"/>
          <p:cNvSpPr txBox="1"/>
          <p:nvPr/>
        </p:nvSpPr>
        <p:spPr>
          <a:xfrm>
            <a:off x="3776907" y="703582"/>
            <a:ext cx="4860026" cy="535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900">
                <a:solidFill>
                  <a:srgbClr val="000000"/>
                </a:solidFill>
              </a:defRPr>
            </a:pPr>
            <a:r>
              <a:t>Short Sales </a:t>
            </a:r>
            <a:r>
              <a:t>–</a:t>
            </a:r>
            <a:r>
              <a:t> An Overview </a:t>
            </a:r>
          </a:p>
        </p:txBody>
      </p:sp>
      <p:sp>
        <p:nvSpPr>
          <p:cNvPr id="267" name="A short pay off to the lender typically due to financial hardship…"/>
          <p:cNvSpPr txBox="1"/>
          <p:nvPr/>
        </p:nvSpPr>
        <p:spPr>
          <a:xfrm>
            <a:off x="2185820" y="1998982"/>
            <a:ext cx="6993565" cy="326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 short pay off to the lender typically due to </a:t>
            </a:r>
            <a:r>
              <a:rPr b="1" i="1" u="sng"/>
              <a:t>financial hardship</a:t>
            </a:r>
            <a:endParaRPr b="1" i="1" u="sng"/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File is assigned to Loss Mitigation Department”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The seller must cooperate with lenders request for docs, access 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Short sales can delay but not stop foreclosure proceedings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Can be as quick as 45 days or up to YEARS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Remember - Bank is not a party to contract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Your commission can be reduced by the lender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Cannot be sold to someone you “Know”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ight Triangle 11"/>
          <p:cNvSpPr/>
          <p:nvPr/>
        </p:nvSpPr>
        <p:spPr>
          <a:xfrm>
            <a:off x="0" y="3987800"/>
            <a:ext cx="2870201" cy="287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8A5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0" name="Right Triangle 7"/>
          <p:cNvSpPr/>
          <p:nvPr/>
        </p:nvSpPr>
        <p:spPr>
          <a:xfrm rot="10800000">
            <a:off x="9321799" y="12699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71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162" y="59637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Prequalifying Short Sales"/>
          <p:cNvSpPr txBox="1"/>
          <p:nvPr/>
        </p:nvSpPr>
        <p:spPr>
          <a:xfrm>
            <a:off x="2989507" y="322582"/>
            <a:ext cx="4104265" cy="48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600"/>
            </a:lvl1pPr>
          </a:lstStyle>
          <a:p>
            <a:pPr/>
            <a:r>
              <a:t>Prequalifying Short Sales</a:t>
            </a:r>
          </a:p>
        </p:txBody>
      </p:sp>
      <p:sp>
        <p:nvSpPr>
          <p:cNvPr id="273" name="Check current status of foreclosure…"/>
          <p:cNvSpPr txBox="1"/>
          <p:nvPr/>
        </p:nvSpPr>
        <p:spPr>
          <a:xfrm>
            <a:off x="1212834" y="1465581"/>
            <a:ext cx="10037633" cy="2453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Check current status of foreclosure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Find out if the property has more than one mortgage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Check for any secondary liens or violations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Refer to an attorney to file a notice of appearance to delay proceedings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Find Out what type of loan the borrower has to know process. Example </a:t>
            </a:r>
            <a:r>
              <a:t>–</a:t>
            </a:r>
            <a:r>
              <a:t> FHA vs Conventional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>
                <a:solidFill>
                  <a:srgbClr val="000000"/>
                </a:solidFill>
              </a:rPr>
              <a:t>Make sure buyers are serious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75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80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78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9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81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Docket Search Example"/>
          <p:cNvSpPr txBox="1"/>
          <p:nvPr/>
        </p:nvSpPr>
        <p:spPr>
          <a:xfrm>
            <a:off x="4606661" y="1097281"/>
            <a:ext cx="3848231" cy="48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600">
                <a:solidFill>
                  <a:srgbClr val="000000"/>
                </a:solidFill>
              </a:defRPr>
            </a:lvl1pPr>
          </a:lstStyle>
          <a:p>
            <a:pPr/>
            <a:r>
              <a:t>Docket Search Example</a:t>
            </a:r>
          </a:p>
        </p:txBody>
      </p:sp>
      <p:pic>
        <p:nvPicPr>
          <p:cNvPr id="283" name="Content Placeholder 4" descr="Content Placeholder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2318" y="1742619"/>
            <a:ext cx="7115011" cy="4654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85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6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90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88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9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91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IMAPP Search For Mortgages"/>
          <p:cNvSpPr txBox="1"/>
          <p:nvPr/>
        </p:nvSpPr>
        <p:spPr>
          <a:xfrm>
            <a:off x="3665137" y="678182"/>
            <a:ext cx="4722100" cy="48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600">
                <a:solidFill>
                  <a:srgbClr val="000000"/>
                </a:solidFill>
              </a:defRPr>
            </a:lvl1pPr>
          </a:lstStyle>
          <a:p>
            <a:pPr/>
            <a:r>
              <a:t>IMAPP Search For Mortgages</a:t>
            </a:r>
          </a:p>
        </p:txBody>
      </p:sp>
      <p:pic>
        <p:nvPicPr>
          <p:cNvPr id="293" name="Content Placeholder 7" descr="Content Placeholder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8337" y="1314000"/>
            <a:ext cx="7243146" cy="4600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95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6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98" name="How to Process Short Sales"/>
          <p:cNvSpPr txBox="1"/>
          <p:nvPr/>
        </p:nvSpPr>
        <p:spPr>
          <a:xfrm>
            <a:off x="3032912" y="436882"/>
            <a:ext cx="63901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cap="all" sz="3600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How to Process Short Sales </a:t>
            </a:r>
          </a:p>
        </p:txBody>
      </p:sp>
      <p:sp>
        <p:nvSpPr>
          <p:cNvPr id="299" name="Bank orders BPO upon receipt to verify that the offer is in line with market value…"/>
          <p:cNvSpPr txBox="1"/>
          <p:nvPr/>
        </p:nvSpPr>
        <p:spPr>
          <a:xfrm>
            <a:off x="2481951" y="1376682"/>
            <a:ext cx="7492114" cy="115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 (Body)"/>
                <a:ea typeface="Arial Narrow (Body)"/>
                <a:cs typeface="Arial Narrow (Body)"/>
                <a:sym typeface="Arial Narrow (Body)"/>
              </a:defRPr>
            </a:pPr>
            <a:r>
              <a:t>Bank orders BPO upon receipt to verify that the offer is in line with market value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 (Body)"/>
                <a:ea typeface="Arial Narrow (Body)"/>
                <a:cs typeface="Arial Narrow (Body)"/>
                <a:sym typeface="Arial Narrow (Body)"/>
              </a:defRPr>
            </a:pPr>
            <a:r>
              <a:t>Seller may not be fully released from Liability</a:t>
            </a:r>
          </a:p>
        </p:txBody>
      </p:sp>
      <p:pic>
        <p:nvPicPr>
          <p:cNvPr id="30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1970" y="2941796"/>
            <a:ext cx="5427898" cy="3166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Graphic 32" descr="Graphic 3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762" y="6052620"/>
            <a:ext cx="1098669" cy="402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ight Triangle 11"/>
          <p:cNvSpPr/>
          <p:nvPr/>
        </p:nvSpPr>
        <p:spPr>
          <a:xfrm>
            <a:off x="-25400" y="4009059"/>
            <a:ext cx="2870201" cy="287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8A5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4" name="Right Triangle 7"/>
          <p:cNvSpPr/>
          <p:nvPr/>
        </p:nvSpPr>
        <p:spPr>
          <a:xfrm rot="10800000">
            <a:off x="9321799" y="12699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5" name="List of Documents for Short Sale"/>
          <p:cNvSpPr txBox="1"/>
          <p:nvPr/>
        </p:nvSpPr>
        <p:spPr>
          <a:xfrm>
            <a:off x="1677720" y="246382"/>
            <a:ext cx="7500374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cap="all" sz="3600" u="sng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>
                <a:solidFill>
                  <a:srgbClr val="000000"/>
                </a:solidFill>
              </a:rPr>
              <a:t>List of Documents for Short Sale</a:t>
            </a:r>
            <a:r>
              <a:t> </a:t>
            </a:r>
          </a:p>
        </p:txBody>
      </p:sp>
      <p:sp>
        <p:nvSpPr>
          <p:cNvPr id="306" name="Uniform Borrower Assistance Form / Form 710…"/>
          <p:cNvSpPr txBox="1"/>
          <p:nvPr/>
        </p:nvSpPr>
        <p:spPr>
          <a:xfrm>
            <a:off x="1900184" y="1516382"/>
            <a:ext cx="7747999" cy="449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Uniform Borrower Assistance Form / Form 710 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4506T 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Proof of income (seller is wage earner: last 60 days of pay stubs, seller is self employed: profit &amp; loss statement- year  to date, seller receives unemployment: unemployment award letter, seller is retired: social security award letter)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All pages of 2 most recent bank statements for all accounts (checking, savings, IRA etc) 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Last 2 years tax return signed/dated w/ all schedules &amp; w2s, 1099s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Proof of occupancy: utility bill or copy of the lease agreement if the property is rented 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Hardship letter: signed and dated 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Current HOA statement w/ balance, Secondary, third lien information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Preliminary HUD showing bank net proceeds</a:t>
            </a:r>
          </a:p>
        </p:txBody>
      </p:sp>
      <p:sp>
        <p:nvSpPr>
          <p:cNvPr id="307" name="*Please note these documents vary from lender to lender*"/>
          <p:cNvSpPr txBox="1"/>
          <p:nvPr/>
        </p:nvSpPr>
        <p:spPr>
          <a:xfrm>
            <a:off x="2706855" y="944882"/>
            <a:ext cx="5442105" cy="75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spcBef>
                <a:spcPts val="600"/>
              </a:spcBef>
              <a:buClr>
                <a:srgbClr val="DC9E1F"/>
              </a:buClr>
              <a:buFont typeface="Arial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*Please note these documents vary from lender to lender*</a:t>
            </a:r>
          </a:p>
        </p:txBody>
      </p:sp>
      <p:pic>
        <p:nvPicPr>
          <p:cNvPr id="308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762" y="6052620"/>
            <a:ext cx="1098669" cy="402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2B2B2B"/>
      </a:dk1>
      <a:lt1>
        <a:srgbClr val="FFFFFF"/>
      </a:lt1>
      <a:dk2>
        <a:srgbClr val="A7A7A7"/>
      </a:dk2>
      <a:lt2>
        <a:srgbClr val="535353"/>
      </a:lt2>
      <a:accent1>
        <a:srgbClr val="B19686"/>
      </a:accent1>
      <a:accent2>
        <a:srgbClr val="496356"/>
      </a:accent2>
      <a:accent3>
        <a:srgbClr val="3DA1D2"/>
      </a:accent3>
      <a:accent4>
        <a:srgbClr val="3B96D3"/>
      </a:accent4>
      <a:accent5>
        <a:srgbClr val="398BD5"/>
      </a:accent5>
      <a:accent6>
        <a:srgbClr val="3780D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bhaya Libre"/>
        <a:ea typeface="Abhaya Libre"/>
        <a:cs typeface="Abhaya Libr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n-lt"/>
            <a:ea typeface="+mn-ea"/>
            <a:cs typeface="+mn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n-lt"/>
            <a:ea typeface="+mn-ea"/>
            <a:cs typeface="+mn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2B2B2B"/>
      </a:dk1>
      <a:lt1>
        <a:srgbClr val="FFFFFF"/>
      </a:lt1>
      <a:dk2>
        <a:srgbClr val="A7A7A7"/>
      </a:dk2>
      <a:lt2>
        <a:srgbClr val="535353"/>
      </a:lt2>
      <a:accent1>
        <a:srgbClr val="B19686"/>
      </a:accent1>
      <a:accent2>
        <a:srgbClr val="496356"/>
      </a:accent2>
      <a:accent3>
        <a:srgbClr val="3DA1D2"/>
      </a:accent3>
      <a:accent4>
        <a:srgbClr val="3B96D3"/>
      </a:accent4>
      <a:accent5>
        <a:srgbClr val="398BD5"/>
      </a:accent5>
      <a:accent6>
        <a:srgbClr val="3780D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bhaya Libre"/>
        <a:ea typeface="Abhaya Libre"/>
        <a:cs typeface="Abhaya Libr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n-lt"/>
            <a:ea typeface="+mn-ea"/>
            <a:cs typeface="+mn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n-lt"/>
            <a:ea typeface="+mn-ea"/>
            <a:cs typeface="+mn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