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B2B2B"/>
        </a:solidFill>
        <a:effectLst/>
        <a:uFillTx/>
        <a:latin typeface="+mj-lt"/>
        <a:ea typeface="+mj-ea"/>
        <a:cs typeface="+mj-cs"/>
        <a:sym typeface="Abhaya Libre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B2B2B"/>
        </a:solidFill>
        <a:effectLst/>
        <a:uFillTx/>
        <a:latin typeface="+mj-lt"/>
        <a:ea typeface="+mj-ea"/>
        <a:cs typeface="+mj-cs"/>
        <a:sym typeface="Abhaya Libre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B2B2B"/>
        </a:solidFill>
        <a:effectLst/>
        <a:uFillTx/>
        <a:latin typeface="+mj-lt"/>
        <a:ea typeface="+mj-ea"/>
        <a:cs typeface="+mj-cs"/>
        <a:sym typeface="Abhaya Libre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B2B2B"/>
        </a:solidFill>
        <a:effectLst/>
        <a:uFillTx/>
        <a:latin typeface="+mj-lt"/>
        <a:ea typeface="+mj-ea"/>
        <a:cs typeface="+mj-cs"/>
        <a:sym typeface="Abhaya Libre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B2B2B"/>
        </a:solidFill>
        <a:effectLst/>
        <a:uFillTx/>
        <a:latin typeface="+mj-lt"/>
        <a:ea typeface="+mj-ea"/>
        <a:cs typeface="+mj-cs"/>
        <a:sym typeface="Abhaya Libre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B2B2B"/>
        </a:solidFill>
        <a:effectLst/>
        <a:uFillTx/>
        <a:latin typeface="+mj-lt"/>
        <a:ea typeface="+mj-ea"/>
        <a:cs typeface="+mj-cs"/>
        <a:sym typeface="Abhaya Libre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B2B2B"/>
        </a:solidFill>
        <a:effectLst/>
        <a:uFillTx/>
        <a:latin typeface="+mj-lt"/>
        <a:ea typeface="+mj-ea"/>
        <a:cs typeface="+mj-cs"/>
        <a:sym typeface="Abhaya Libre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B2B2B"/>
        </a:solidFill>
        <a:effectLst/>
        <a:uFillTx/>
        <a:latin typeface="+mj-lt"/>
        <a:ea typeface="+mj-ea"/>
        <a:cs typeface="+mj-cs"/>
        <a:sym typeface="Abhaya Libre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B2B2B"/>
        </a:solidFill>
        <a:effectLst/>
        <a:uFillTx/>
        <a:latin typeface="+mj-lt"/>
        <a:ea typeface="+mj-ea"/>
        <a:cs typeface="+mj-cs"/>
        <a:sym typeface="Abhaya Libr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2B2B2B"/>
        </a:fontRef>
        <a:srgbClr val="2B2B2B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4DCD8"/>
          </a:solidFill>
        </a:fill>
      </a:tcStyle>
    </a:wholeTbl>
    <a:band2H>
      <a:tcTxStyle b="def" i="def"/>
      <a:tcStyle>
        <a:tcBdr/>
        <a:fill>
          <a:solidFill>
            <a:srgbClr val="F2EEE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2B2B2B"/>
        </a:fontRef>
        <a:srgbClr val="2B2B2B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FEE"/>
          </a:solidFill>
        </a:fill>
      </a:tcStyle>
    </a:wholeTbl>
    <a:band2H>
      <a:tcTxStyle b="def" i="def"/>
      <a:tcStyle>
        <a:tcBdr/>
        <a:fill>
          <a:solidFill>
            <a:srgbClr val="E8F0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2B2B2B"/>
        </a:fontRef>
        <a:srgbClr val="2B2B2B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D7F0"/>
          </a:solidFill>
        </a:fill>
      </a:tcStyle>
    </a:wholeTbl>
    <a:band2H>
      <a:tcTxStyle b="def" i="def"/>
      <a:tcStyle>
        <a:tcBdr/>
        <a:fill>
          <a:solidFill>
            <a:srgbClr val="E7ECF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2B2B2B"/>
        </a:fontRef>
        <a:srgbClr val="2B2B2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2B2B2B"/>
        </a:fontRef>
        <a:srgbClr val="2B2B2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B2B2B"/>
              </a:solidFill>
              <a:prstDash val="solid"/>
              <a:round/>
            </a:ln>
          </a:top>
          <a:bottom>
            <a:ln w="25400" cap="flat">
              <a:solidFill>
                <a:srgbClr val="2B2B2B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B2B2B"/>
              </a:solidFill>
              <a:prstDash val="solid"/>
              <a:round/>
            </a:ln>
          </a:top>
          <a:bottom>
            <a:ln w="25400" cap="flat">
              <a:solidFill>
                <a:srgbClr val="2B2B2B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2B2B2B"/>
        </a:fontRef>
        <a:srgbClr val="2B2B2B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B2B2B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B2B2B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B2B2B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2B2B2B"/>
        </a:fontRef>
        <a:srgbClr val="2B2B2B"/>
      </a:tcTxStyle>
      <a:tcStyle>
        <a:tcBdr>
          <a:left>
            <a:ln w="12700" cap="flat">
              <a:solidFill>
                <a:srgbClr val="2B2B2B"/>
              </a:solidFill>
              <a:prstDash val="solid"/>
              <a:round/>
            </a:ln>
          </a:left>
          <a:right>
            <a:ln w="12700" cap="flat">
              <a:solidFill>
                <a:srgbClr val="2B2B2B"/>
              </a:solidFill>
              <a:prstDash val="solid"/>
              <a:round/>
            </a:ln>
          </a:right>
          <a:top>
            <a:ln w="12700" cap="flat">
              <a:solidFill>
                <a:srgbClr val="2B2B2B"/>
              </a:solidFill>
              <a:prstDash val="solid"/>
              <a:round/>
            </a:ln>
          </a:top>
          <a:bottom>
            <a:ln w="12700" cap="flat">
              <a:solidFill>
                <a:srgbClr val="2B2B2B"/>
              </a:solidFill>
              <a:prstDash val="solid"/>
              <a:round/>
            </a:ln>
          </a:bottom>
          <a:insideH>
            <a:ln w="12700" cap="flat">
              <a:solidFill>
                <a:srgbClr val="2B2B2B"/>
              </a:solidFill>
              <a:prstDash val="solid"/>
              <a:round/>
            </a:ln>
          </a:insideH>
          <a:insideV>
            <a:ln w="12700" cap="flat">
              <a:solidFill>
                <a:srgbClr val="2B2B2B"/>
              </a:solidFill>
              <a:prstDash val="solid"/>
              <a:round/>
            </a:ln>
          </a:insideV>
        </a:tcBdr>
        <a:fill>
          <a:solidFill>
            <a:srgbClr val="2B2B2B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2B2B2B"/>
        </a:fontRef>
        <a:srgbClr val="2B2B2B"/>
      </a:tcTxStyle>
      <a:tcStyle>
        <a:tcBdr>
          <a:left>
            <a:ln w="12700" cap="flat">
              <a:solidFill>
                <a:srgbClr val="2B2B2B"/>
              </a:solidFill>
              <a:prstDash val="solid"/>
              <a:round/>
            </a:ln>
          </a:left>
          <a:right>
            <a:ln w="12700" cap="flat">
              <a:solidFill>
                <a:srgbClr val="2B2B2B"/>
              </a:solidFill>
              <a:prstDash val="solid"/>
              <a:round/>
            </a:ln>
          </a:right>
          <a:top>
            <a:ln w="12700" cap="flat">
              <a:solidFill>
                <a:srgbClr val="2B2B2B"/>
              </a:solidFill>
              <a:prstDash val="solid"/>
              <a:round/>
            </a:ln>
          </a:top>
          <a:bottom>
            <a:ln w="12700" cap="flat">
              <a:solidFill>
                <a:srgbClr val="2B2B2B"/>
              </a:solidFill>
              <a:prstDash val="solid"/>
              <a:round/>
            </a:ln>
          </a:bottom>
          <a:insideH>
            <a:ln w="12700" cap="flat">
              <a:solidFill>
                <a:srgbClr val="2B2B2B"/>
              </a:solidFill>
              <a:prstDash val="solid"/>
              <a:round/>
            </a:ln>
          </a:insideH>
          <a:insideV>
            <a:ln w="12700" cap="flat">
              <a:solidFill>
                <a:srgbClr val="2B2B2B"/>
              </a:solidFill>
              <a:prstDash val="solid"/>
              <a:round/>
            </a:ln>
          </a:insideV>
        </a:tcBdr>
        <a:fill>
          <a:solidFill>
            <a:srgbClr val="2B2B2B">
              <a:alpha val="20000"/>
            </a:srgbClr>
          </a:solidFill>
        </a:fill>
      </a:tcStyle>
    </a:firstCol>
    <a:lastRow>
      <a:tcTxStyle b="on" i="off">
        <a:fontRef idx="major">
          <a:srgbClr val="2B2B2B"/>
        </a:fontRef>
        <a:srgbClr val="2B2B2B"/>
      </a:tcTxStyle>
      <a:tcStyle>
        <a:tcBdr>
          <a:left>
            <a:ln w="12700" cap="flat">
              <a:solidFill>
                <a:srgbClr val="2B2B2B"/>
              </a:solidFill>
              <a:prstDash val="solid"/>
              <a:round/>
            </a:ln>
          </a:left>
          <a:right>
            <a:ln w="12700" cap="flat">
              <a:solidFill>
                <a:srgbClr val="2B2B2B"/>
              </a:solidFill>
              <a:prstDash val="solid"/>
              <a:round/>
            </a:ln>
          </a:right>
          <a:top>
            <a:ln w="50800" cap="flat">
              <a:solidFill>
                <a:srgbClr val="2B2B2B"/>
              </a:solidFill>
              <a:prstDash val="solid"/>
              <a:round/>
            </a:ln>
          </a:top>
          <a:bottom>
            <a:ln w="12700" cap="flat">
              <a:solidFill>
                <a:srgbClr val="2B2B2B"/>
              </a:solidFill>
              <a:prstDash val="solid"/>
              <a:round/>
            </a:ln>
          </a:bottom>
          <a:insideH>
            <a:ln w="12700" cap="flat">
              <a:solidFill>
                <a:srgbClr val="2B2B2B"/>
              </a:solidFill>
              <a:prstDash val="solid"/>
              <a:round/>
            </a:ln>
          </a:insideH>
          <a:insideV>
            <a:ln w="12700" cap="flat">
              <a:solidFill>
                <a:srgbClr val="2B2B2B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2B2B2B"/>
        </a:fontRef>
        <a:srgbClr val="2B2B2B"/>
      </a:tcTxStyle>
      <a:tcStyle>
        <a:tcBdr>
          <a:left>
            <a:ln w="12700" cap="flat">
              <a:solidFill>
                <a:srgbClr val="2B2B2B"/>
              </a:solidFill>
              <a:prstDash val="solid"/>
              <a:round/>
            </a:ln>
          </a:left>
          <a:right>
            <a:ln w="12700" cap="flat">
              <a:solidFill>
                <a:srgbClr val="2B2B2B"/>
              </a:solidFill>
              <a:prstDash val="solid"/>
              <a:round/>
            </a:ln>
          </a:right>
          <a:top>
            <a:ln w="12700" cap="flat">
              <a:solidFill>
                <a:srgbClr val="2B2B2B"/>
              </a:solidFill>
              <a:prstDash val="solid"/>
              <a:round/>
            </a:ln>
          </a:top>
          <a:bottom>
            <a:ln w="25400" cap="flat">
              <a:solidFill>
                <a:srgbClr val="2B2B2B"/>
              </a:solidFill>
              <a:prstDash val="solid"/>
              <a:round/>
            </a:ln>
          </a:bottom>
          <a:insideH>
            <a:ln w="12700" cap="flat">
              <a:solidFill>
                <a:srgbClr val="2B2B2B"/>
              </a:solidFill>
              <a:prstDash val="solid"/>
              <a:round/>
            </a:ln>
          </a:insideH>
          <a:insideV>
            <a:ln w="12700" cap="flat">
              <a:solidFill>
                <a:srgbClr val="2B2B2B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4" name="Shape 22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solidFill>
          <a:srgbClr val="2B2B2B"/>
        </a:solidFill>
        <a:latin typeface="+mj-lt"/>
        <a:ea typeface="+mj-ea"/>
        <a:cs typeface="+mj-cs"/>
        <a:sym typeface="Abhaya Libre"/>
      </a:defRPr>
    </a:lvl1pPr>
    <a:lvl2pPr indent="228600" latinLnBrk="0">
      <a:defRPr sz="1200">
        <a:solidFill>
          <a:srgbClr val="2B2B2B"/>
        </a:solidFill>
        <a:latin typeface="+mj-lt"/>
        <a:ea typeface="+mj-ea"/>
        <a:cs typeface="+mj-cs"/>
        <a:sym typeface="Abhaya Libre"/>
      </a:defRPr>
    </a:lvl2pPr>
    <a:lvl3pPr indent="457200" latinLnBrk="0">
      <a:defRPr sz="1200">
        <a:solidFill>
          <a:srgbClr val="2B2B2B"/>
        </a:solidFill>
        <a:latin typeface="+mj-lt"/>
        <a:ea typeface="+mj-ea"/>
        <a:cs typeface="+mj-cs"/>
        <a:sym typeface="Abhaya Libre"/>
      </a:defRPr>
    </a:lvl3pPr>
    <a:lvl4pPr indent="685800" latinLnBrk="0">
      <a:defRPr sz="1200">
        <a:solidFill>
          <a:srgbClr val="2B2B2B"/>
        </a:solidFill>
        <a:latin typeface="+mj-lt"/>
        <a:ea typeface="+mj-ea"/>
        <a:cs typeface="+mj-cs"/>
        <a:sym typeface="Abhaya Libre"/>
      </a:defRPr>
    </a:lvl4pPr>
    <a:lvl5pPr indent="914400" latinLnBrk="0">
      <a:defRPr sz="1200">
        <a:solidFill>
          <a:srgbClr val="2B2B2B"/>
        </a:solidFill>
        <a:latin typeface="+mj-lt"/>
        <a:ea typeface="+mj-ea"/>
        <a:cs typeface="+mj-cs"/>
        <a:sym typeface="Abhaya Libre"/>
      </a:defRPr>
    </a:lvl5pPr>
    <a:lvl6pPr indent="1143000" latinLnBrk="0">
      <a:defRPr sz="1200">
        <a:solidFill>
          <a:srgbClr val="2B2B2B"/>
        </a:solidFill>
        <a:latin typeface="+mj-lt"/>
        <a:ea typeface="+mj-ea"/>
        <a:cs typeface="+mj-cs"/>
        <a:sym typeface="Abhaya Libre"/>
      </a:defRPr>
    </a:lvl6pPr>
    <a:lvl7pPr indent="1371600" latinLnBrk="0">
      <a:defRPr sz="1200">
        <a:solidFill>
          <a:srgbClr val="2B2B2B"/>
        </a:solidFill>
        <a:latin typeface="+mj-lt"/>
        <a:ea typeface="+mj-ea"/>
        <a:cs typeface="+mj-cs"/>
        <a:sym typeface="Abhaya Libre"/>
      </a:defRPr>
    </a:lvl7pPr>
    <a:lvl8pPr indent="1600200" latinLnBrk="0">
      <a:defRPr sz="1200">
        <a:solidFill>
          <a:srgbClr val="2B2B2B"/>
        </a:solidFill>
        <a:latin typeface="+mj-lt"/>
        <a:ea typeface="+mj-ea"/>
        <a:cs typeface="+mj-cs"/>
        <a:sym typeface="Abhaya Libre"/>
      </a:defRPr>
    </a:lvl8pPr>
    <a:lvl9pPr indent="1828800" latinLnBrk="0">
      <a:defRPr sz="1200">
        <a:solidFill>
          <a:srgbClr val="2B2B2B"/>
        </a:solidFill>
        <a:latin typeface="+mj-lt"/>
        <a:ea typeface="+mj-ea"/>
        <a:cs typeface="+mj-cs"/>
        <a:sym typeface="Abhaya Libr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icture Placeholder 15"/>
          <p:cNvSpPr/>
          <p:nvPr>
            <p:ph type="pic" sz="half" idx="21"/>
          </p:nvPr>
        </p:nvSpPr>
        <p:spPr>
          <a:xfrm>
            <a:off x="-1297958" y="-2019194"/>
            <a:ext cx="5444838" cy="5444839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85" name="Picture Placeholder 16"/>
          <p:cNvSpPr/>
          <p:nvPr>
            <p:ph type="pic" sz="quarter" idx="22"/>
          </p:nvPr>
        </p:nvSpPr>
        <p:spPr>
          <a:xfrm>
            <a:off x="4385073" y="1674027"/>
            <a:ext cx="1751623" cy="1751623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86" name="Picture Placeholder 17"/>
          <p:cNvSpPr/>
          <p:nvPr>
            <p:ph type="pic" sz="quarter" idx="23"/>
          </p:nvPr>
        </p:nvSpPr>
        <p:spPr>
          <a:xfrm>
            <a:off x="6845989" y="1680735"/>
            <a:ext cx="1751626" cy="175162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87" name="Picture Placeholder 14"/>
          <p:cNvSpPr/>
          <p:nvPr>
            <p:ph type="pic" sz="quarter" idx="24"/>
          </p:nvPr>
        </p:nvSpPr>
        <p:spPr>
          <a:xfrm>
            <a:off x="9306904" y="1674023"/>
            <a:ext cx="1751621" cy="1751622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icture Placeholder 10"/>
          <p:cNvSpPr/>
          <p:nvPr>
            <p:ph type="pic" sz="quarter" idx="21"/>
          </p:nvPr>
        </p:nvSpPr>
        <p:spPr>
          <a:xfrm>
            <a:off x="838200" y="3858428"/>
            <a:ext cx="1695450" cy="1695452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6" name="Picture Placeholder 9"/>
          <p:cNvSpPr/>
          <p:nvPr>
            <p:ph type="pic" sz="half" idx="22"/>
          </p:nvPr>
        </p:nvSpPr>
        <p:spPr>
          <a:xfrm>
            <a:off x="3409950" y="2020104"/>
            <a:ext cx="5372100" cy="5372099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7" name="Picture Placeholder 8"/>
          <p:cNvSpPr/>
          <p:nvPr>
            <p:ph type="pic" sz="quarter" idx="23"/>
          </p:nvPr>
        </p:nvSpPr>
        <p:spPr>
          <a:xfrm>
            <a:off x="9658350" y="3840181"/>
            <a:ext cx="1695450" cy="1695454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icture Placeholder 9"/>
          <p:cNvSpPr/>
          <p:nvPr>
            <p:ph type="pic" sz="quarter" idx="21"/>
          </p:nvPr>
        </p:nvSpPr>
        <p:spPr>
          <a:xfrm>
            <a:off x="5633885" y="-1993152"/>
            <a:ext cx="4022937" cy="4022932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06" name="Picture Placeholder 10"/>
          <p:cNvSpPr/>
          <p:nvPr>
            <p:ph type="pic" sz="quarter" idx="22"/>
          </p:nvPr>
        </p:nvSpPr>
        <p:spPr>
          <a:xfrm>
            <a:off x="7911424" y="268830"/>
            <a:ext cx="4022934" cy="4022934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07" name="Picture Placeholder 8"/>
          <p:cNvSpPr/>
          <p:nvPr>
            <p:ph type="pic" sz="quarter" idx="23"/>
          </p:nvPr>
        </p:nvSpPr>
        <p:spPr>
          <a:xfrm>
            <a:off x="10157024" y="2498873"/>
            <a:ext cx="4022936" cy="4022934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icture Placeholder 9"/>
          <p:cNvSpPr/>
          <p:nvPr>
            <p:ph type="pic" sz="half" idx="21"/>
          </p:nvPr>
        </p:nvSpPr>
        <p:spPr>
          <a:xfrm>
            <a:off x="-3" y="0"/>
            <a:ext cx="3451129" cy="68580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16" name="Picture Placeholder 8"/>
          <p:cNvSpPr/>
          <p:nvPr>
            <p:ph type="pic" sz="quarter" idx="22"/>
          </p:nvPr>
        </p:nvSpPr>
        <p:spPr>
          <a:xfrm>
            <a:off x="2549942" y="2209943"/>
            <a:ext cx="1793459" cy="1793459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17" name="Picture Placeholder 7"/>
          <p:cNvSpPr/>
          <p:nvPr>
            <p:ph type="pic" sz="quarter" idx="23"/>
          </p:nvPr>
        </p:nvSpPr>
        <p:spPr>
          <a:xfrm>
            <a:off x="2549942" y="4548001"/>
            <a:ext cx="1793459" cy="179346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icture Placeholder 9"/>
          <p:cNvSpPr/>
          <p:nvPr>
            <p:ph type="pic" sz="quarter" idx="21"/>
          </p:nvPr>
        </p:nvSpPr>
        <p:spPr>
          <a:xfrm>
            <a:off x="4391523" y="842207"/>
            <a:ext cx="3408954" cy="3408954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26" name="Picture Placeholder 10"/>
          <p:cNvSpPr/>
          <p:nvPr>
            <p:ph type="pic" sz="quarter" idx="22"/>
          </p:nvPr>
        </p:nvSpPr>
        <p:spPr>
          <a:xfrm>
            <a:off x="8857945" y="5214785"/>
            <a:ext cx="2266955" cy="948495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27" name="Picture Placeholder 8"/>
          <p:cNvSpPr/>
          <p:nvPr>
            <p:ph type="pic" sz="quarter" idx="23"/>
          </p:nvPr>
        </p:nvSpPr>
        <p:spPr>
          <a:xfrm>
            <a:off x="1067105" y="5214785"/>
            <a:ext cx="2266951" cy="948495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icture Placeholder 10"/>
          <p:cNvSpPr/>
          <p:nvPr>
            <p:ph type="pic" sz="quarter" idx="21"/>
          </p:nvPr>
        </p:nvSpPr>
        <p:spPr>
          <a:xfrm>
            <a:off x="1146608" y="2219256"/>
            <a:ext cx="2471442" cy="2471438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36" name="Picture Placeholder 9"/>
          <p:cNvSpPr/>
          <p:nvPr>
            <p:ph type="pic" sz="quarter" idx="22"/>
          </p:nvPr>
        </p:nvSpPr>
        <p:spPr>
          <a:xfrm>
            <a:off x="4811764" y="2219256"/>
            <a:ext cx="2471443" cy="2471438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37" name="Picture Placeholder 8"/>
          <p:cNvSpPr/>
          <p:nvPr>
            <p:ph type="pic" sz="quarter" idx="23"/>
          </p:nvPr>
        </p:nvSpPr>
        <p:spPr>
          <a:xfrm>
            <a:off x="8450242" y="2219256"/>
            <a:ext cx="2471444" cy="2471438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icture Placeholder 10"/>
          <p:cNvSpPr/>
          <p:nvPr>
            <p:ph type="pic" sz="quarter" idx="21"/>
          </p:nvPr>
        </p:nvSpPr>
        <p:spPr>
          <a:xfrm>
            <a:off x="1596513" y="4054885"/>
            <a:ext cx="2041114" cy="2041115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46" name="Picture Placeholder 9"/>
          <p:cNvSpPr/>
          <p:nvPr>
            <p:ph type="pic" sz="quarter" idx="22"/>
          </p:nvPr>
        </p:nvSpPr>
        <p:spPr>
          <a:xfrm>
            <a:off x="7223486" y="1181100"/>
            <a:ext cx="2041119" cy="2041114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47" name="Picture Placeholder 8"/>
          <p:cNvSpPr/>
          <p:nvPr>
            <p:ph type="pic" sz="quarter" idx="23"/>
          </p:nvPr>
        </p:nvSpPr>
        <p:spPr>
          <a:xfrm>
            <a:off x="7223486" y="4054885"/>
            <a:ext cx="2041119" cy="2041115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icture Placeholder 4"/>
          <p:cNvSpPr/>
          <p:nvPr>
            <p:ph type="pic" idx="21"/>
          </p:nvPr>
        </p:nvSpPr>
        <p:spPr>
          <a:xfrm>
            <a:off x="9282892" y="-3"/>
            <a:ext cx="5818221" cy="5818222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icture Placeholder 9"/>
          <p:cNvSpPr/>
          <p:nvPr>
            <p:ph type="pic" sz="quarter" idx="21"/>
          </p:nvPr>
        </p:nvSpPr>
        <p:spPr>
          <a:xfrm>
            <a:off x="5351352" y="854645"/>
            <a:ext cx="2757935" cy="2757935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64" name="Picture Placeholder 10"/>
          <p:cNvSpPr/>
          <p:nvPr>
            <p:ph type="pic" sz="quarter" idx="22"/>
          </p:nvPr>
        </p:nvSpPr>
        <p:spPr>
          <a:xfrm>
            <a:off x="8653350" y="854645"/>
            <a:ext cx="2757936" cy="2757935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65" name="Picture Placeholder 8"/>
          <p:cNvSpPr/>
          <p:nvPr>
            <p:ph type="pic" sz="quarter" idx="23"/>
          </p:nvPr>
        </p:nvSpPr>
        <p:spPr>
          <a:xfrm>
            <a:off x="7002350" y="3245422"/>
            <a:ext cx="2757936" cy="275793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icture Placeholder 7"/>
          <p:cNvSpPr/>
          <p:nvPr>
            <p:ph type="pic" sz="quarter" idx="21"/>
          </p:nvPr>
        </p:nvSpPr>
        <p:spPr>
          <a:xfrm>
            <a:off x="1615843" y="1584780"/>
            <a:ext cx="3688442" cy="368844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74" name="Picture Placeholder 6"/>
          <p:cNvSpPr/>
          <p:nvPr>
            <p:ph type="pic" sz="quarter" idx="22"/>
          </p:nvPr>
        </p:nvSpPr>
        <p:spPr>
          <a:xfrm>
            <a:off x="6883372" y="1584780"/>
            <a:ext cx="3688444" cy="3688439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/>
          <p:cNvSpPr/>
          <p:nvPr>
            <p:ph type="pic" idx="2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icture Placeholder 8"/>
          <p:cNvSpPr/>
          <p:nvPr>
            <p:ph type="pic" sz="quarter" idx="21"/>
          </p:nvPr>
        </p:nvSpPr>
        <p:spPr>
          <a:xfrm>
            <a:off x="1871603" y="2720281"/>
            <a:ext cx="4658806" cy="3042855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83" name="Picture Placeholder 7"/>
          <p:cNvSpPr/>
          <p:nvPr>
            <p:ph type="pic" sz="half" idx="22"/>
          </p:nvPr>
        </p:nvSpPr>
        <p:spPr>
          <a:xfrm>
            <a:off x="9006351" y="0"/>
            <a:ext cx="3185655" cy="68580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icture Placeholder 7"/>
          <p:cNvSpPr/>
          <p:nvPr>
            <p:ph type="pic" sz="quarter" idx="21"/>
          </p:nvPr>
        </p:nvSpPr>
        <p:spPr>
          <a:xfrm>
            <a:off x="6208174" y="1165283"/>
            <a:ext cx="2263371" cy="4872538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92" name="Picture Placeholder 6"/>
          <p:cNvSpPr/>
          <p:nvPr>
            <p:ph type="pic" sz="quarter" idx="22"/>
          </p:nvPr>
        </p:nvSpPr>
        <p:spPr>
          <a:xfrm>
            <a:off x="9194868" y="1148012"/>
            <a:ext cx="2263372" cy="487254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icture Placeholder 4"/>
          <p:cNvSpPr/>
          <p:nvPr>
            <p:ph type="pic" sz="quarter" idx="21"/>
          </p:nvPr>
        </p:nvSpPr>
        <p:spPr>
          <a:xfrm>
            <a:off x="7492586" y="1323974"/>
            <a:ext cx="3280191" cy="4276729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2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icture Placeholder 4"/>
          <p:cNvSpPr/>
          <p:nvPr>
            <p:ph type="pic" sz="quarter" idx="21"/>
          </p:nvPr>
        </p:nvSpPr>
        <p:spPr>
          <a:xfrm>
            <a:off x="1619250" y="971550"/>
            <a:ext cx="4476750" cy="2847976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2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icture Placeholder 4"/>
          <p:cNvSpPr/>
          <p:nvPr>
            <p:ph type="pic" sz="half" idx="21"/>
          </p:nvPr>
        </p:nvSpPr>
        <p:spPr>
          <a:xfrm>
            <a:off x="1212846" y="1140279"/>
            <a:ext cx="4432309" cy="4432306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2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4"/>
          <p:cNvSpPr/>
          <p:nvPr>
            <p:ph type="pic" sz="half" idx="21"/>
          </p:nvPr>
        </p:nvSpPr>
        <p:spPr>
          <a:xfrm>
            <a:off x="1475186" y="1212849"/>
            <a:ext cx="4432306" cy="4432306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4"/>
          <p:cNvSpPr/>
          <p:nvPr>
            <p:ph type="pic" idx="21"/>
          </p:nvPr>
        </p:nvSpPr>
        <p:spPr>
          <a:xfrm>
            <a:off x="4840516" y="-580573"/>
            <a:ext cx="6770915" cy="6770915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7"/>
          <p:cNvSpPr/>
          <p:nvPr>
            <p:ph type="pic" sz="half" idx="21"/>
          </p:nvPr>
        </p:nvSpPr>
        <p:spPr>
          <a:xfrm>
            <a:off x="590771" y="1205143"/>
            <a:ext cx="4773389" cy="4773387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43" name="Picture Placeholder 6"/>
          <p:cNvSpPr/>
          <p:nvPr>
            <p:ph type="pic" sz="quarter" idx="22"/>
          </p:nvPr>
        </p:nvSpPr>
        <p:spPr>
          <a:xfrm>
            <a:off x="4381696" y="3753848"/>
            <a:ext cx="2224683" cy="2224678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4"/>
          <p:cNvSpPr/>
          <p:nvPr>
            <p:ph type="pic" sz="half" idx="21"/>
          </p:nvPr>
        </p:nvSpPr>
        <p:spPr>
          <a:xfrm>
            <a:off x="3430815" y="700315"/>
            <a:ext cx="5457370" cy="545737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icture Placeholder 4"/>
          <p:cNvSpPr/>
          <p:nvPr>
            <p:ph type="pic" sz="half" idx="21"/>
          </p:nvPr>
        </p:nvSpPr>
        <p:spPr>
          <a:xfrm>
            <a:off x="6192758" y="1059542"/>
            <a:ext cx="5116287" cy="5116287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icture Placeholder 4"/>
          <p:cNvSpPr/>
          <p:nvPr>
            <p:ph type="pic" sz="half" idx="21"/>
          </p:nvPr>
        </p:nvSpPr>
        <p:spPr>
          <a:xfrm>
            <a:off x="0" y="1819087"/>
            <a:ext cx="12192000" cy="2419895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icture Placeholder 7"/>
          <p:cNvSpPr/>
          <p:nvPr>
            <p:ph type="pic" sz="half" idx="21"/>
          </p:nvPr>
        </p:nvSpPr>
        <p:spPr>
          <a:xfrm>
            <a:off x="768610" y="2577923"/>
            <a:ext cx="4263458" cy="4263457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76" name="Picture Placeholder 6"/>
          <p:cNvSpPr/>
          <p:nvPr>
            <p:ph type="pic" sz="half" idx="22"/>
          </p:nvPr>
        </p:nvSpPr>
        <p:spPr>
          <a:xfrm>
            <a:off x="5205007" y="-2163773"/>
            <a:ext cx="4263457" cy="4263457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826683" y="769937"/>
            <a:ext cx="9753601" cy="1668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805083" y="2438400"/>
            <a:ext cx="4775201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63950" y="6221732"/>
            <a:ext cx="273652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2B2B2B"/>
          </a:solidFill>
          <a:uFillTx/>
          <a:latin typeface="Playfair Display"/>
          <a:ea typeface="Playfair Display"/>
          <a:cs typeface="Playfair Display"/>
          <a:sym typeface="Playfair Display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2B2B2B"/>
          </a:solidFill>
          <a:uFillTx/>
          <a:latin typeface="Playfair Display"/>
          <a:ea typeface="Playfair Display"/>
          <a:cs typeface="Playfair Display"/>
          <a:sym typeface="Playfair Display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2B2B2B"/>
          </a:solidFill>
          <a:uFillTx/>
          <a:latin typeface="Playfair Display"/>
          <a:ea typeface="Playfair Display"/>
          <a:cs typeface="Playfair Display"/>
          <a:sym typeface="Playfair Display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2B2B2B"/>
          </a:solidFill>
          <a:uFillTx/>
          <a:latin typeface="Playfair Display"/>
          <a:ea typeface="Playfair Display"/>
          <a:cs typeface="Playfair Display"/>
          <a:sym typeface="Playfair Display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2B2B2B"/>
          </a:solidFill>
          <a:uFillTx/>
          <a:latin typeface="Playfair Display"/>
          <a:ea typeface="Playfair Display"/>
          <a:cs typeface="Playfair Display"/>
          <a:sym typeface="Playfair Display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2B2B2B"/>
          </a:solidFill>
          <a:uFillTx/>
          <a:latin typeface="Playfair Display"/>
          <a:ea typeface="Playfair Display"/>
          <a:cs typeface="Playfair Display"/>
          <a:sym typeface="Playfair Display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2B2B2B"/>
          </a:solidFill>
          <a:uFillTx/>
          <a:latin typeface="Playfair Display"/>
          <a:ea typeface="Playfair Display"/>
          <a:cs typeface="Playfair Display"/>
          <a:sym typeface="Playfair Display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2B2B2B"/>
          </a:solidFill>
          <a:uFillTx/>
          <a:latin typeface="Playfair Display"/>
          <a:ea typeface="Playfair Display"/>
          <a:cs typeface="Playfair Display"/>
          <a:sym typeface="Playfair Display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2B2B2B"/>
          </a:solidFill>
          <a:uFillTx/>
          <a:latin typeface="Playfair Display"/>
          <a:ea typeface="Playfair Display"/>
          <a:cs typeface="Playfair Display"/>
          <a:sym typeface="Playfair Display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2B2B2B"/>
          </a:solidFill>
          <a:uFillTx/>
          <a:latin typeface="+mj-lt"/>
          <a:ea typeface="+mj-ea"/>
          <a:cs typeface="+mj-cs"/>
          <a:sym typeface="Abhaya Libre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2B2B2B"/>
          </a:solidFill>
          <a:uFillTx/>
          <a:latin typeface="+mj-lt"/>
          <a:ea typeface="+mj-ea"/>
          <a:cs typeface="+mj-cs"/>
          <a:sym typeface="Abhaya Libre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2B2B2B"/>
          </a:solidFill>
          <a:uFillTx/>
          <a:latin typeface="+mj-lt"/>
          <a:ea typeface="+mj-ea"/>
          <a:cs typeface="+mj-cs"/>
          <a:sym typeface="Abhaya Libre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2B2B2B"/>
          </a:solidFill>
          <a:uFillTx/>
          <a:latin typeface="+mj-lt"/>
          <a:ea typeface="+mj-ea"/>
          <a:cs typeface="+mj-cs"/>
          <a:sym typeface="Abhaya Libre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2B2B2B"/>
          </a:solidFill>
          <a:uFillTx/>
          <a:latin typeface="+mj-lt"/>
          <a:ea typeface="+mj-ea"/>
          <a:cs typeface="+mj-cs"/>
          <a:sym typeface="Abhaya Libre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2B2B2B"/>
          </a:solidFill>
          <a:uFillTx/>
          <a:latin typeface="+mj-lt"/>
          <a:ea typeface="+mj-ea"/>
          <a:cs typeface="+mj-cs"/>
          <a:sym typeface="Abhaya Libre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2B2B2B"/>
          </a:solidFill>
          <a:uFillTx/>
          <a:latin typeface="+mj-lt"/>
          <a:ea typeface="+mj-ea"/>
          <a:cs typeface="+mj-cs"/>
          <a:sym typeface="Abhaya Libre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2B2B2B"/>
          </a:solidFill>
          <a:uFillTx/>
          <a:latin typeface="+mj-lt"/>
          <a:ea typeface="+mj-ea"/>
          <a:cs typeface="+mj-cs"/>
          <a:sym typeface="Abhaya Libre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2B2B2B"/>
          </a:solidFill>
          <a:uFillTx/>
          <a:latin typeface="+mj-lt"/>
          <a:ea typeface="+mj-ea"/>
          <a:cs typeface="+mj-cs"/>
          <a:sym typeface="Abhaya Libre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bhaya Libre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bhaya Libre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bhaya Libre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bhaya Libre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bhaya Libre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bhaya Libre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bhaya Libre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bhaya Libre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bhaya Libr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bmp"/><Relationship Id="rId3" Type="http://schemas.openxmlformats.org/officeDocument/2006/relationships/image" Target="../media/image1.jpeg"/><Relationship Id="rId4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3" Type="http://schemas.openxmlformats.org/officeDocument/2006/relationships/image" Target="../media/image21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inman.com/2014/02/13/listing-presentations-cant-get-you-sellers-without-listing-appointments/" TargetMode="External"/><Relationship Id="rId3" Type="http://schemas.openxmlformats.org/officeDocument/2006/relationships/hyperlink" Target="http://www.inman.com/2012/03/08/6-tips-nail-your-next-listing-appointment/" TargetMode="External"/><Relationship Id="rId4" Type="http://schemas.openxmlformats.org/officeDocument/2006/relationships/hyperlink" Target="http://bestlistingpresentation.com/2015/05/12/helpful-tips-for-listing-presentation-appointments/" TargetMode="External"/><Relationship Id="rId5" Type="http://schemas.openxmlformats.org/officeDocument/2006/relationships/hyperlink" Target="http://curryprograms.com/latest-news/making-the-most-of-your-open-house" TargetMode="External"/><Relationship Id="rId6" Type="http://schemas.openxmlformats.org/officeDocument/2006/relationships/hyperlink" Target="https://www.veteransunited.com/realestate/tips-for-working-with-first-time-sellers-in-a-tough-market/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1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1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1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1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Picture Placeholder 8"/>
          <p:cNvGrpSpPr/>
          <p:nvPr/>
        </p:nvGrpSpPr>
        <p:grpSpPr>
          <a:xfrm>
            <a:off x="0" y="-11"/>
            <a:ext cx="12192000" cy="6858007"/>
            <a:chOff x="0" y="-5"/>
            <a:chExt cx="12192000" cy="6858006"/>
          </a:xfrm>
        </p:grpSpPr>
        <p:sp>
          <p:nvSpPr>
            <p:cNvPr id="226" name="Rectangle"/>
            <p:cNvSpPr/>
            <p:nvPr/>
          </p:nvSpPr>
          <p:spPr>
            <a:xfrm>
              <a:off x="0" y="-5"/>
              <a:ext cx="12192000" cy="6858004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pic>
          <p:nvPicPr>
            <p:cNvPr id="227" name="image1.jpeg" descr="image1.jpe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869" r="0" b="7868"/>
            <a:stretch>
              <a:fillRect/>
            </a:stretch>
          </p:blipFill>
          <p:spPr>
            <a:xfrm>
              <a:off x="0" y="-6"/>
              <a:ext cx="12192000" cy="685800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29" name="Rectangle 4"/>
          <p:cNvSpPr/>
          <p:nvPr/>
        </p:nvSpPr>
        <p:spPr>
          <a:xfrm>
            <a:off x="-5" y="0"/>
            <a:ext cx="12192007" cy="6858000"/>
          </a:xfrm>
          <a:prstGeom prst="rect">
            <a:avLst/>
          </a:prstGeom>
          <a:solidFill>
            <a:srgbClr val="C9A668">
              <a:alpha val="80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0" name="Rectangle 11"/>
          <p:cNvSpPr/>
          <p:nvPr/>
        </p:nvSpPr>
        <p:spPr>
          <a:xfrm>
            <a:off x="1719943" y="2293258"/>
            <a:ext cx="8752115" cy="2452918"/>
          </a:xfrm>
          <a:prstGeom prst="rect">
            <a:avLst/>
          </a:prstGeom>
          <a:solidFill>
            <a:srgbClr val="020000">
              <a:alpha val="70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1" name="Group 16"/>
          <p:cNvSpPr txBox="1"/>
          <p:nvPr/>
        </p:nvSpPr>
        <p:spPr>
          <a:xfrm>
            <a:off x="1719941" y="2361663"/>
            <a:ext cx="8752125" cy="1767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lnSpc>
                <a:spcPct val="120000"/>
              </a:lnSpc>
              <a:defRPr b="1" spc="550" sz="5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</a:lstStyle>
          <a:p>
            <a:pPr/>
            <a:r>
              <a:t>NAILING YOUR LISTING PRESENTATION</a:t>
            </a:r>
          </a:p>
        </p:txBody>
      </p:sp>
      <p:grpSp>
        <p:nvGrpSpPr>
          <p:cNvPr id="234" name="Group 17"/>
          <p:cNvGrpSpPr/>
          <p:nvPr/>
        </p:nvGrpSpPr>
        <p:grpSpPr>
          <a:xfrm>
            <a:off x="-2" y="3374025"/>
            <a:ext cx="859980" cy="109956"/>
            <a:chOff x="-1" y="0"/>
            <a:chExt cx="859978" cy="109955"/>
          </a:xfrm>
        </p:grpSpPr>
        <p:sp>
          <p:nvSpPr>
            <p:cNvPr id="232" name="Straight Connector 18"/>
            <p:cNvSpPr/>
            <p:nvPr/>
          </p:nvSpPr>
          <p:spPr>
            <a:xfrm>
              <a:off x="-2" y="54974"/>
              <a:ext cx="859979" cy="5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33" name="Straight Connector 19"/>
            <p:cNvSpPr/>
            <p:nvPr/>
          </p:nvSpPr>
          <p:spPr>
            <a:xfrm flipV="1">
              <a:off x="859973" y="0"/>
              <a:ext cx="5" cy="109956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37" name="Group 21"/>
          <p:cNvGrpSpPr/>
          <p:nvPr/>
        </p:nvGrpSpPr>
        <p:grpSpPr>
          <a:xfrm>
            <a:off x="11332030" y="3374020"/>
            <a:ext cx="859977" cy="109956"/>
            <a:chOff x="0" y="0"/>
            <a:chExt cx="859975" cy="109955"/>
          </a:xfrm>
        </p:grpSpPr>
        <p:sp>
          <p:nvSpPr>
            <p:cNvPr id="235" name="Straight Connector 22"/>
            <p:cNvSpPr/>
            <p:nvPr/>
          </p:nvSpPr>
          <p:spPr>
            <a:xfrm flipH="1" flipV="1">
              <a:off x="-1" y="56247"/>
              <a:ext cx="859977" cy="5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36" name="Straight Connector 23"/>
            <p:cNvSpPr/>
            <p:nvPr/>
          </p:nvSpPr>
          <p:spPr>
            <a:xfrm flipH="1">
              <a:off x="1268" y="-1"/>
              <a:ext cx="5" cy="109956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pic>
        <p:nvPicPr>
          <p:cNvPr id="238" name="Graphic 24" descr="Graphic 2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56946" y="5282212"/>
            <a:ext cx="2678112" cy="9809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" name="Group 9"/>
          <p:cNvGrpSpPr/>
          <p:nvPr/>
        </p:nvGrpSpPr>
        <p:grpSpPr>
          <a:xfrm>
            <a:off x="-21" y="-17"/>
            <a:ext cx="3429010" cy="6858005"/>
            <a:chOff x="-10" y="-8"/>
            <a:chExt cx="3429008" cy="6858004"/>
          </a:xfrm>
        </p:grpSpPr>
        <p:sp>
          <p:nvSpPr>
            <p:cNvPr id="356" name="Right Triangle 10"/>
            <p:cNvSpPr/>
            <p:nvPr/>
          </p:nvSpPr>
          <p:spPr>
            <a:xfrm rot="5400000">
              <a:off x="-9" y="-11"/>
              <a:ext cx="3429005" cy="3429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7" name="Right Triangle 11"/>
            <p:cNvSpPr/>
            <p:nvPr/>
          </p:nvSpPr>
          <p:spPr>
            <a:xfrm>
              <a:off x="-9" y="3428990"/>
              <a:ext cx="3429008" cy="3429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A66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359" name="EXTRAS QUE TU CLIENTE PUEDE ESTAR ESPERANDO DE TI"/>
          <p:cNvSpPr txBox="1"/>
          <p:nvPr/>
        </p:nvSpPr>
        <p:spPr>
          <a:xfrm>
            <a:off x="2935581" y="525782"/>
            <a:ext cx="7428205" cy="10807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lnSpc>
                <a:spcPct val="90000"/>
              </a:lnSpc>
              <a:defRPr b="1" sz="34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</a:lstStyle>
          <a:p>
            <a:pPr/>
            <a:r>
              <a:t>EXTRAS QUE TU CLIENTE PUEDE ESTAR ESPERANDO DE TI</a:t>
            </a:r>
          </a:p>
        </p:txBody>
      </p:sp>
      <p:sp>
        <p:nvSpPr>
          <p:cNvPr id="360" name="Presentacion de la propiedad en iPad…"/>
          <p:cNvSpPr txBox="1"/>
          <p:nvPr/>
        </p:nvSpPr>
        <p:spPr>
          <a:xfrm>
            <a:off x="2007930" y="2101135"/>
            <a:ext cx="6879180" cy="3316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230605" indent="-230605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2300"/>
            </a:pPr>
            <a:r>
              <a:t>Presentacion de la propiedad en iPad</a:t>
            </a:r>
            <a:r>
              <a:rPr>
                <a:solidFill>
                  <a:srgbClr val="000000">
                    <a:alpha val="84705"/>
                  </a:srgbClr>
                </a:solidFill>
              </a:rPr>
              <a:t> </a:t>
            </a:r>
            <a:br>
              <a:rPr>
                <a:solidFill>
                  <a:srgbClr val="000000">
                    <a:alpha val="84705"/>
                  </a:srgbClr>
                </a:solidFill>
              </a:rPr>
            </a:br>
          </a:p>
          <a:p>
            <a:pPr marL="230605" indent="-230605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2300"/>
            </a:pPr>
            <a:r>
              <a:t>Avaluo antes de poner la propiedad a la venta.</a:t>
            </a:r>
            <a:r>
              <a:rPr>
                <a:solidFill>
                  <a:srgbClr val="000000">
                    <a:alpha val="84705"/>
                  </a:srgbClr>
                </a:solidFill>
              </a:rPr>
              <a:t> </a:t>
            </a:r>
            <a:br>
              <a:rPr>
                <a:solidFill>
                  <a:srgbClr val="000000">
                    <a:alpha val="84705"/>
                  </a:srgbClr>
                </a:solidFill>
              </a:rPr>
            </a:br>
          </a:p>
          <a:p>
            <a:pPr marL="230605" indent="-230605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2300"/>
            </a:pPr>
            <a:r>
              <a:t>Inspeccion antes de poner la propiedad a la venta</a:t>
            </a:r>
            <a:r>
              <a:rPr>
                <a:solidFill>
                  <a:srgbClr val="000000">
                    <a:alpha val="84705"/>
                  </a:srgbClr>
                </a:solidFill>
              </a:rPr>
              <a:t> </a:t>
            </a:r>
            <a:br>
              <a:rPr>
                <a:solidFill>
                  <a:srgbClr val="000000">
                    <a:alpha val="84705"/>
                  </a:srgbClr>
                </a:solidFill>
              </a:rPr>
            </a:br>
          </a:p>
          <a:p>
            <a:pPr marL="230605" indent="-230605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2800"/>
            </a:pPr>
            <a:r>
              <a:rPr sz="2300"/>
              <a:t>Video tour en 3D</a:t>
            </a:r>
            <a:br>
              <a:rPr sz="2131">
                <a:solidFill>
                  <a:srgbClr val="000000">
                    <a:alpha val="84705"/>
                  </a:srgbClr>
                </a:solidFill>
              </a:rPr>
            </a:br>
            <a:endParaRPr sz="2131"/>
          </a:p>
        </p:txBody>
      </p:sp>
      <p:pic>
        <p:nvPicPr>
          <p:cNvPr id="361" name="unknown.png" descr="unknow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10900" y="5899150"/>
            <a:ext cx="1117600" cy="927100"/>
          </a:xfrm>
          <a:prstGeom prst="rect">
            <a:avLst/>
          </a:prstGeom>
          <a:ln w="12700">
            <a:miter lim="400000"/>
          </a:ln>
        </p:spPr>
      </p:pic>
      <p:sp>
        <p:nvSpPr>
          <p:cNvPr id="362" name="Text"/>
          <p:cNvSpPr txBox="1"/>
          <p:nvPr/>
        </p:nvSpPr>
        <p:spPr>
          <a:xfrm>
            <a:off x="11010900" y="5899150"/>
            <a:ext cx="142237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 </a:t>
            </a:r>
          </a:p>
        </p:txBody>
      </p:sp>
      <p:pic>
        <p:nvPicPr>
          <p:cNvPr id="363" name="unknown.png" descr="unknow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02850" y="5283200"/>
            <a:ext cx="1155700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364" name="Text"/>
          <p:cNvSpPr txBox="1"/>
          <p:nvPr/>
        </p:nvSpPr>
        <p:spPr>
          <a:xfrm>
            <a:off x="10102850" y="5283200"/>
            <a:ext cx="142237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 </a:t>
            </a:r>
          </a:p>
        </p:txBody>
      </p:sp>
      <p:pic>
        <p:nvPicPr>
          <p:cNvPr id="365" name="unknown.png" descr="unknow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890250" y="4419600"/>
            <a:ext cx="1181100" cy="1092200"/>
          </a:xfrm>
          <a:prstGeom prst="rect">
            <a:avLst/>
          </a:prstGeom>
          <a:ln w="12700">
            <a:miter lim="400000"/>
          </a:ln>
        </p:spPr>
      </p:pic>
      <p:sp>
        <p:nvSpPr>
          <p:cNvPr id="366" name="Text"/>
          <p:cNvSpPr txBox="1"/>
          <p:nvPr/>
        </p:nvSpPr>
        <p:spPr>
          <a:xfrm>
            <a:off x="10890250" y="4419600"/>
            <a:ext cx="142237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 </a:t>
            </a:r>
          </a:p>
        </p:txBody>
      </p:sp>
      <p:pic>
        <p:nvPicPr>
          <p:cNvPr id="367" name="unknown.png" descr="unknown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172700" y="4006850"/>
            <a:ext cx="1016000" cy="876300"/>
          </a:xfrm>
          <a:prstGeom prst="rect">
            <a:avLst/>
          </a:prstGeom>
          <a:ln w="12700">
            <a:miter lim="400000"/>
          </a:ln>
        </p:spPr>
      </p:pic>
      <p:sp>
        <p:nvSpPr>
          <p:cNvPr id="368" name="Text"/>
          <p:cNvSpPr txBox="1"/>
          <p:nvPr/>
        </p:nvSpPr>
        <p:spPr>
          <a:xfrm>
            <a:off x="10172700" y="4006850"/>
            <a:ext cx="142237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 </a:t>
            </a:r>
          </a:p>
        </p:txBody>
      </p:sp>
      <p:pic>
        <p:nvPicPr>
          <p:cNvPr id="369" name="unknown.png" descr="unknown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928350" y="3270250"/>
            <a:ext cx="1104900" cy="977900"/>
          </a:xfrm>
          <a:prstGeom prst="rect">
            <a:avLst/>
          </a:prstGeom>
          <a:ln w="12700">
            <a:miter lim="400000"/>
          </a:ln>
        </p:spPr>
      </p:pic>
      <p:sp>
        <p:nvSpPr>
          <p:cNvPr id="370" name="Text"/>
          <p:cNvSpPr txBox="1"/>
          <p:nvPr/>
        </p:nvSpPr>
        <p:spPr>
          <a:xfrm>
            <a:off x="10928350" y="3270250"/>
            <a:ext cx="142237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 </a:t>
            </a:r>
          </a:p>
        </p:txBody>
      </p:sp>
      <p:pic>
        <p:nvPicPr>
          <p:cNvPr id="371" name="unknown.png" descr="unknown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563100" y="2752086"/>
            <a:ext cx="2489200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372" name="Text"/>
          <p:cNvSpPr txBox="1"/>
          <p:nvPr/>
        </p:nvSpPr>
        <p:spPr>
          <a:xfrm>
            <a:off x="4978400" y="3327400"/>
            <a:ext cx="142237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 </a:t>
            </a:r>
          </a:p>
        </p:txBody>
      </p:sp>
      <p:pic>
        <p:nvPicPr>
          <p:cNvPr id="373" name="unknown.png" descr="unknown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594850" y="1916421"/>
            <a:ext cx="2425700" cy="774701"/>
          </a:xfrm>
          <a:prstGeom prst="rect">
            <a:avLst/>
          </a:prstGeom>
          <a:ln w="12700">
            <a:miter lim="400000"/>
          </a:ln>
        </p:spPr>
      </p:pic>
      <p:sp>
        <p:nvSpPr>
          <p:cNvPr id="374" name="Text"/>
          <p:cNvSpPr txBox="1"/>
          <p:nvPr/>
        </p:nvSpPr>
        <p:spPr>
          <a:xfrm>
            <a:off x="9594850" y="1916421"/>
            <a:ext cx="142237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 </a:t>
            </a:r>
          </a:p>
        </p:txBody>
      </p:sp>
      <p:pic>
        <p:nvPicPr>
          <p:cNvPr id="375" name="unknown.png" descr="unknown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9582150" y="1383941"/>
            <a:ext cx="2197100" cy="469901"/>
          </a:xfrm>
          <a:prstGeom prst="rect">
            <a:avLst/>
          </a:prstGeom>
          <a:ln w="12700">
            <a:miter lim="400000"/>
          </a:ln>
        </p:spPr>
      </p:pic>
      <p:sp>
        <p:nvSpPr>
          <p:cNvPr id="376" name="Text"/>
          <p:cNvSpPr txBox="1"/>
          <p:nvPr/>
        </p:nvSpPr>
        <p:spPr>
          <a:xfrm>
            <a:off x="5124450" y="3321050"/>
            <a:ext cx="142237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Right Triangle 11"/>
          <p:cNvSpPr/>
          <p:nvPr/>
        </p:nvSpPr>
        <p:spPr>
          <a:xfrm>
            <a:off x="0" y="3987800"/>
            <a:ext cx="2870201" cy="2870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2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9" name="Right Triangle 7"/>
          <p:cNvSpPr/>
          <p:nvPr/>
        </p:nvSpPr>
        <p:spPr>
          <a:xfrm rot="10800000">
            <a:off x="9321799" y="-1"/>
            <a:ext cx="2870201" cy="2870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9A668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80" name="QUE HACER"/>
          <p:cNvSpPr txBox="1"/>
          <p:nvPr/>
        </p:nvSpPr>
        <p:spPr>
          <a:xfrm>
            <a:off x="1275007" y="462282"/>
            <a:ext cx="3293524" cy="701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90000"/>
              </a:lnSpc>
              <a:defRPr b="1" sz="40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</a:lstStyle>
          <a:p>
            <a:pPr/>
            <a:r>
              <a:t>QUE HACER </a:t>
            </a:r>
          </a:p>
        </p:txBody>
      </p:sp>
      <p:sp>
        <p:nvSpPr>
          <p:cNvPr id="381" name="QUE NO HACER"/>
          <p:cNvSpPr txBox="1"/>
          <p:nvPr/>
        </p:nvSpPr>
        <p:spPr>
          <a:xfrm>
            <a:off x="6024807" y="601982"/>
            <a:ext cx="4196662" cy="701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90000"/>
              </a:lnSpc>
              <a:defRPr b="1" sz="40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</a:lstStyle>
          <a:p>
            <a:pPr/>
            <a:r>
              <a:t>QUE NO HACER </a:t>
            </a:r>
          </a:p>
        </p:txBody>
      </p:sp>
      <p:sp>
        <p:nvSpPr>
          <p:cNvPr id="382" name="Vistete adecuadamente…"/>
          <p:cNvSpPr txBox="1"/>
          <p:nvPr/>
        </p:nvSpPr>
        <p:spPr>
          <a:xfrm>
            <a:off x="1186107" y="1329243"/>
            <a:ext cx="3750268" cy="4377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280736" indent="-280736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2100"/>
            </a:pPr>
            <a:r>
              <a:t>Vistete adecuadamente </a:t>
            </a:r>
            <a:br/>
          </a:p>
          <a:p>
            <a:pPr marL="280736" indent="-280736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2100"/>
            </a:pPr>
            <a:r>
              <a:t>Se puntual </a:t>
            </a:r>
            <a:br/>
          </a:p>
          <a:p>
            <a:pPr marL="280736" indent="-280736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2100"/>
            </a:pPr>
            <a:r>
              <a:t>Apaga tu celular </a:t>
            </a:r>
            <a:br/>
          </a:p>
          <a:p>
            <a:pPr marL="280736" indent="-280736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2100"/>
            </a:pPr>
            <a:r>
              <a:t>Personaliza tu presentacion </a:t>
            </a:r>
            <a:br/>
          </a:p>
          <a:p>
            <a:pPr marL="280736" indent="-280736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2100"/>
            </a:pPr>
            <a:r>
              <a:t>Toma notas </a:t>
            </a:r>
            <a:br/>
          </a:p>
          <a:p>
            <a:pPr marL="210552" indent="-210552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2800"/>
            </a:pPr>
            <a:r>
              <a:rPr sz="2100"/>
              <a:t>Siempre asume el cierre</a:t>
            </a:r>
            <a:br>
              <a:rPr sz="1744"/>
            </a:br>
            <a:endParaRPr sz="1744"/>
          </a:p>
        </p:txBody>
      </p:sp>
      <p:sp>
        <p:nvSpPr>
          <p:cNvPr id="383" name="NO olvides los documentos…"/>
          <p:cNvSpPr txBox="1"/>
          <p:nvPr/>
        </p:nvSpPr>
        <p:spPr>
          <a:xfrm>
            <a:off x="6126407" y="1606762"/>
            <a:ext cx="4517899" cy="3644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220578" indent="-220578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2200"/>
            </a:pPr>
            <a:r>
              <a:t>NO olvides los documentos</a:t>
            </a:r>
            <a:r>
              <a:rPr>
                <a:solidFill>
                  <a:srgbClr val="000000">
                    <a:alpha val="84705"/>
                  </a:srgbClr>
                </a:solidFill>
              </a:rPr>
              <a:t> </a:t>
            </a:r>
            <a:br>
              <a:rPr>
                <a:solidFill>
                  <a:srgbClr val="000000">
                    <a:alpha val="84705"/>
                  </a:srgbClr>
                </a:solidFill>
              </a:rPr>
            </a:br>
          </a:p>
          <a:p>
            <a:pPr marL="220578" indent="-220578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2200"/>
            </a:pPr>
            <a:r>
              <a:t>NO dejes nada para despues</a:t>
            </a:r>
            <a:r>
              <a:rPr>
                <a:solidFill>
                  <a:srgbClr val="000000">
                    <a:alpha val="84705"/>
                  </a:srgbClr>
                </a:solidFill>
              </a:rPr>
              <a:t> </a:t>
            </a:r>
            <a:br>
              <a:rPr>
                <a:solidFill>
                  <a:srgbClr val="000000">
                    <a:alpha val="84705"/>
                  </a:srgbClr>
                </a:solidFill>
              </a:rPr>
            </a:br>
          </a:p>
          <a:p>
            <a:pPr marL="220578" indent="-220578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2200"/>
            </a:pPr>
            <a:r>
              <a:t>NO generalices</a:t>
            </a:r>
            <a:r>
              <a:rPr>
                <a:solidFill>
                  <a:srgbClr val="000000">
                    <a:alpha val="84705"/>
                  </a:srgbClr>
                </a:solidFill>
              </a:rPr>
              <a:t> </a:t>
            </a:r>
            <a:br>
              <a:rPr>
                <a:solidFill>
                  <a:srgbClr val="000000">
                    <a:alpha val="84705"/>
                  </a:srgbClr>
                </a:solidFill>
              </a:rPr>
            </a:br>
          </a:p>
          <a:p>
            <a:pPr marL="220578" indent="-220578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2200"/>
            </a:pPr>
            <a:r>
              <a:t>NO te deseperes</a:t>
            </a:r>
            <a:r>
              <a:rPr>
                <a:solidFill>
                  <a:srgbClr val="000000">
                    <a:alpha val="84705"/>
                  </a:srgbClr>
                </a:solidFill>
              </a:rPr>
              <a:t> </a:t>
            </a:r>
            <a:br>
              <a:rPr>
                <a:solidFill>
                  <a:srgbClr val="000000">
                    <a:alpha val="84705"/>
                  </a:srgbClr>
                </a:solidFill>
              </a:rPr>
            </a:br>
          </a:p>
          <a:p>
            <a:pPr marL="220578" indent="-220578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2200"/>
            </a:pPr>
            <a:r>
              <a:t>NO hables mal de la competencia</a:t>
            </a:r>
            <a:br>
              <a:rPr>
                <a:solidFill>
                  <a:srgbClr val="000000">
                    <a:alpha val="84705"/>
                  </a:srgbClr>
                </a:solidFill>
              </a:rPr>
            </a:br>
          </a:p>
        </p:txBody>
      </p:sp>
      <p:pic>
        <p:nvPicPr>
          <p:cNvPr id="384" name="unknown.png" descr="unknow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27600" y="5111750"/>
            <a:ext cx="1879600" cy="1866900"/>
          </a:xfrm>
          <a:prstGeom prst="rect">
            <a:avLst/>
          </a:prstGeom>
          <a:ln w="12700">
            <a:miter lim="400000"/>
          </a:ln>
        </p:spPr>
      </p:pic>
      <p:sp>
        <p:nvSpPr>
          <p:cNvPr id="385" name="Text"/>
          <p:cNvSpPr txBox="1"/>
          <p:nvPr/>
        </p:nvSpPr>
        <p:spPr>
          <a:xfrm>
            <a:off x="4927600" y="5111750"/>
            <a:ext cx="142237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roup 9"/>
          <p:cNvGrpSpPr/>
          <p:nvPr/>
        </p:nvGrpSpPr>
        <p:grpSpPr>
          <a:xfrm>
            <a:off x="-21" y="-17"/>
            <a:ext cx="3429010" cy="6858005"/>
            <a:chOff x="-10" y="-8"/>
            <a:chExt cx="3429008" cy="6858004"/>
          </a:xfrm>
        </p:grpSpPr>
        <p:sp>
          <p:nvSpPr>
            <p:cNvPr id="387" name="Right Triangle 10"/>
            <p:cNvSpPr/>
            <p:nvPr/>
          </p:nvSpPr>
          <p:spPr>
            <a:xfrm rot="5400000">
              <a:off x="-9" y="-11"/>
              <a:ext cx="3429005" cy="3429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88" name="Right Triangle 11"/>
            <p:cNvSpPr/>
            <p:nvPr/>
          </p:nvSpPr>
          <p:spPr>
            <a:xfrm>
              <a:off x="-9" y="3428990"/>
              <a:ext cx="3429008" cy="3429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A66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390" name="LA CITA PARA LISTAR LA PROPIEDAD"/>
          <p:cNvSpPr txBox="1"/>
          <p:nvPr/>
        </p:nvSpPr>
        <p:spPr>
          <a:xfrm>
            <a:off x="2545007" y="678182"/>
            <a:ext cx="8988879" cy="675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90000"/>
              </a:lnSpc>
              <a:defRPr b="1" sz="38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</a:lstStyle>
          <a:p>
            <a:pPr/>
            <a:r>
              <a:t>LA CITA PARA LISTAR LA PROPIEDAD</a:t>
            </a:r>
          </a:p>
        </p:txBody>
      </p:sp>
      <p:sp>
        <p:nvSpPr>
          <p:cNvPr id="391" name="Siempre empieza dando un tour de la propiedad…"/>
          <p:cNvSpPr txBox="1"/>
          <p:nvPr/>
        </p:nvSpPr>
        <p:spPr>
          <a:xfrm>
            <a:off x="1894487" y="1613277"/>
            <a:ext cx="8606226" cy="39108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160421" indent="-160421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600"/>
            </a:pPr>
            <a:r>
              <a:t>Siempre empieza dando un tour de la propiedad</a:t>
            </a:r>
            <a:r>
              <a:rPr>
                <a:solidFill>
                  <a:srgbClr val="000000">
                    <a:alpha val="84705"/>
                  </a:srgbClr>
                </a:solidFill>
              </a:rPr>
              <a:t> </a:t>
            </a:r>
            <a:br>
              <a:rPr>
                <a:solidFill>
                  <a:srgbClr val="000000">
                    <a:alpha val="84705"/>
                  </a:srgbClr>
                </a:solidFill>
              </a:rPr>
            </a:br>
          </a:p>
          <a:p>
            <a:pPr marL="160421" indent="-160421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600"/>
            </a:pPr>
            <a:r>
              <a:t>No solo te ganes la venta, ganate al dueno.</a:t>
            </a:r>
            <a:r>
              <a:rPr>
                <a:solidFill>
                  <a:srgbClr val="000000">
                    <a:alpha val="84705"/>
                  </a:srgbClr>
                </a:solidFill>
              </a:rPr>
              <a:t> </a:t>
            </a:r>
            <a:br>
              <a:rPr>
                <a:solidFill>
                  <a:srgbClr val="000000">
                    <a:alpha val="84705"/>
                  </a:srgbClr>
                </a:solidFill>
              </a:rPr>
            </a:br>
          </a:p>
          <a:p>
            <a:pPr marL="160421" indent="-160421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600"/>
            </a:pPr>
            <a:r>
              <a:t>Enfocate en escuchar mas que en listar</a:t>
            </a:r>
            <a:r>
              <a:rPr>
                <a:solidFill>
                  <a:srgbClr val="000000">
                    <a:alpha val="84705"/>
                  </a:srgbClr>
                </a:solidFill>
              </a:rPr>
              <a:t> </a:t>
            </a:r>
            <a:br>
              <a:rPr>
                <a:solidFill>
                  <a:srgbClr val="000000">
                    <a:alpha val="84705"/>
                  </a:srgbClr>
                </a:solidFill>
              </a:rPr>
            </a:br>
          </a:p>
          <a:p>
            <a:pPr marL="160421" indent="-160421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600"/>
            </a:pPr>
            <a:r>
              <a:t>Llega preparado con numeros y hechos. Conoce el mercado.</a:t>
            </a:r>
            <a:r>
              <a:rPr>
                <a:solidFill>
                  <a:srgbClr val="000000">
                    <a:alpha val="84705"/>
                  </a:srgbClr>
                </a:solidFill>
              </a:rPr>
              <a:t> </a:t>
            </a:r>
            <a:br>
              <a:rPr>
                <a:solidFill>
                  <a:srgbClr val="000000">
                    <a:alpha val="84705"/>
                  </a:srgbClr>
                </a:solidFill>
              </a:rPr>
            </a:br>
          </a:p>
          <a:p>
            <a:pPr marL="160421" indent="-160421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600"/>
            </a:pPr>
            <a:r>
              <a:t>Proporciona un listado de servicios que puedas recomendar (bancos, prestamistas, companias de titulo, inspectores, etc.)</a:t>
            </a:r>
            <a:r>
              <a:rPr>
                <a:solidFill>
                  <a:srgbClr val="000000">
                    <a:alpha val="84705"/>
                  </a:srgbClr>
                </a:solidFill>
              </a:rPr>
              <a:t> </a:t>
            </a:r>
            <a:br>
              <a:rPr>
                <a:solidFill>
                  <a:srgbClr val="000000">
                    <a:alpha val="84705"/>
                  </a:srgbClr>
                </a:solidFill>
              </a:rPr>
            </a:br>
          </a:p>
          <a:p>
            <a:pPr marL="160421" indent="-160421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2800"/>
            </a:pPr>
            <a:r>
              <a:rPr sz="1600"/>
              <a:t>Sacale provecho a tu marca.</a:t>
            </a:r>
            <a:br>
              <a:rPr sz="1937">
                <a:solidFill>
                  <a:srgbClr val="000000">
                    <a:alpha val="84705"/>
                  </a:srgbClr>
                </a:solidFill>
              </a:rPr>
            </a:br>
            <a:endParaRPr sz="1937"/>
          </a:p>
        </p:txBody>
      </p:sp>
      <p:pic>
        <p:nvPicPr>
          <p:cNvPr id="392" name="unknown.png" descr="unknow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17050" y="4184650"/>
            <a:ext cx="2882900" cy="2882900"/>
          </a:xfrm>
          <a:prstGeom prst="rect">
            <a:avLst/>
          </a:prstGeom>
          <a:ln w="12700">
            <a:miter lim="400000"/>
          </a:ln>
        </p:spPr>
      </p:pic>
      <p:sp>
        <p:nvSpPr>
          <p:cNvPr id="393" name="Text"/>
          <p:cNvSpPr txBox="1"/>
          <p:nvPr/>
        </p:nvSpPr>
        <p:spPr>
          <a:xfrm>
            <a:off x="4781550" y="2114550"/>
            <a:ext cx="142237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7" name="Group 9"/>
          <p:cNvGrpSpPr/>
          <p:nvPr/>
        </p:nvGrpSpPr>
        <p:grpSpPr>
          <a:xfrm>
            <a:off x="-21" y="-17"/>
            <a:ext cx="3429010" cy="6858005"/>
            <a:chOff x="-10" y="-8"/>
            <a:chExt cx="3429008" cy="6858004"/>
          </a:xfrm>
        </p:grpSpPr>
        <p:sp>
          <p:nvSpPr>
            <p:cNvPr id="395" name="Right Triangle 10"/>
            <p:cNvSpPr/>
            <p:nvPr/>
          </p:nvSpPr>
          <p:spPr>
            <a:xfrm rot="5400000">
              <a:off x="-9" y="-11"/>
              <a:ext cx="3429005" cy="3429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6" name="Right Triangle 11"/>
            <p:cNvSpPr/>
            <p:nvPr/>
          </p:nvSpPr>
          <p:spPr>
            <a:xfrm>
              <a:off x="-9" y="3428990"/>
              <a:ext cx="3429008" cy="3429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A66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398" name="EXPLICA TODO EL PROCESO DE VENTA"/>
          <p:cNvSpPr txBox="1"/>
          <p:nvPr/>
        </p:nvSpPr>
        <p:spPr>
          <a:xfrm>
            <a:off x="2571597" y="449582"/>
            <a:ext cx="8247355" cy="1153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lnSpc>
                <a:spcPct val="90000"/>
              </a:lnSpc>
              <a:defRPr b="1" sz="37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</a:lstStyle>
          <a:p>
            <a:pPr/>
            <a:r>
              <a:t>EXPLICA TODO EL PROCESO DE VENTA </a:t>
            </a:r>
          </a:p>
        </p:txBody>
      </p:sp>
      <p:sp>
        <p:nvSpPr>
          <p:cNvPr id="399" name="Para ser un buen oyente en el negocio de Bienes Raices debes tener la habilidad de enfocarte en las necesidades y temores de tu clientey resolver cualquier tipo de asunto que tengan.…"/>
          <p:cNvSpPr txBox="1"/>
          <p:nvPr/>
        </p:nvSpPr>
        <p:spPr>
          <a:xfrm>
            <a:off x="1738755" y="1819839"/>
            <a:ext cx="7497621" cy="3218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10552" indent="-210552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2100">
                <a:solidFill>
                  <a:srgbClr val="000000"/>
                </a:solidFill>
              </a:defRPr>
            </a:pPr>
            <a:r>
              <a:t>Para ser un buen oyente en el negocio de Bienes Raices debes tener la habilidad de enfocarte en las necesidades y temores de tu clientey resolver cualquier tipo de asunto que tengan.  </a:t>
            </a:r>
            <a:br/>
          </a:p>
          <a:p>
            <a:pPr marL="210552" indent="-210552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2100">
                <a:solidFill>
                  <a:srgbClr val="000000"/>
                </a:solidFill>
              </a:defRPr>
            </a:pPr>
            <a:r>
              <a:t>Resuelve todas sus inquietudes en cada paso. </a:t>
            </a:r>
            <a:br/>
          </a:p>
          <a:p>
            <a:pPr marL="210552" indent="-210552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2100">
                <a:solidFill>
                  <a:srgbClr val="000000"/>
                </a:solidFill>
              </a:defRPr>
            </a:pPr>
            <a:r>
              <a:t>Asegurate que tu cliente este comodo contigo y con tu explicacion del proceso.</a:t>
            </a:r>
            <a:br/>
          </a:p>
        </p:txBody>
      </p:sp>
      <p:pic>
        <p:nvPicPr>
          <p:cNvPr id="400" name="unknown.png" descr="unknow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32850" y="3994150"/>
            <a:ext cx="2832100" cy="2832100"/>
          </a:xfrm>
          <a:prstGeom prst="rect">
            <a:avLst/>
          </a:prstGeom>
          <a:ln w="12700">
            <a:miter lim="400000"/>
          </a:ln>
        </p:spPr>
      </p:pic>
      <p:sp>
        <p:nvSpPr>
          <p:cNvPr id="401" name="Text"/>
          <p:cNvSpPr txBox="1"/>
          <p:nvPr/>
        </p:nvSpPr>
        <p:spPr>
          <a:xfrm>
            <a:off x="8832850" y="3994150"/>
            <a:ext cx="142237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5" name="Group 9"/>
          <p:cNvGrpSpPr/>
          <p:nvPr/>
        </p:nvGrpSpPr>
        <p:grpSpPr>
          <a:xfrm>
            <a:off x="-21" y="-17"/>
            <a:ext cx="3429010" cy="6858005"/>
            <a:chOff x="-10" y="-8"/>
            <a:chExt cx="3429008" cy="6858004"/>
          </a:xfrm>
        </p:grpSpPr>
        <p:sp>
          <p:nvSpPr>
            <p:cNvPr id="403" name="Right Triangle 10"/>
            <p:cNvSpPr/>
            <p:nvPr/>
          </p:nvSpPr>
          <p:spPr>
            <a:xfrm rot="5400000">
              <a:off x="-9" y="-11"/>
              <a:ext cx="3429005" cy="3429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4" name="Right Triangle 11"/>
            <p:cNvSpPr/>
            <p:nvPr/>
          </p:nvSpPr>
          <p:spPr>
            <a:xfrm>
              <a:off x="-9" y="3428990"/>
              <a:ext cx="3429008" cy="3429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A66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406" name="HABLANDO ACERCA DEL PRECIO"/>
          <p:cNvSpPr txBox="1"/>
          <p:nvPr/>
        </p:nvSpPr>
        <p:spPr>
          <a:xfrm>
            <a:off x="2875207" y="563882"/>
            <a:ext cx="8023834" cy="650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90000"/>
              </a:lnSpc>
              <a:defRPr b="1" sz="37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</a:lstStyle>
          <a:p>
            <a:pPr/>
            <a:r>
              <a:t>HABLANDO ACERCA DEL PRECIO </a:t>
            </a:r>
          </a:p>
        </p:txBody>
      </p:sp>
      <p:sp>
        <p:nvSpPr>
          <p:cNvPr id="407" name="No tomes listados que estan por arriba del precio correcto.…"/>
          <p:cNvSpPr txBox="1"/>
          <p:nvPr/>
        </p:nvSpPr>
        <p:spPr>
          <a:xfrm>
            <a:off x="1918097" y="1376682"/>
            <a:ext cx="8023833" cy="4764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180473" indent="-180473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t>No tomes listados que estan por arriba del precio correcto. </a:t>
            </a:r>
            <a:br/>
          </a:p>
          <a:p>
            <a:pPr marL="180473" indent="-180473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t>Los vendedores casi siempre quieren poner el precio por arriba de lo dicta el mercado. </a:t>
            </a:r>
            <a:br/>
          </a:p>
          <a:p>
            <a:pPr marL="180473" indent="-180473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t>Usa los capmarables para que tu cliente entienda la realidad del precio. </a:t>
            </a:r>
            <a:br/>
          </a:p>
          <a:p>
            <a:pPr marL="180473" indent="-180473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t>Mientras mas lejos esta la propiedad del valor correcto mas tiempo estara en el  mercado. </a:t>
            </a:r>
            <a:br/>
          </a:p>
          <a:p>
            <a:pPr marL="180473" indent="-180473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t>Estrategia de 90 dias. </a:t>
            </a:r>
            <a:br/>
          </a:p>
          <a:p>
            <a:pPr marL="180473" indent="-180473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2800"/>
            </a:pPr>
            <a:r>
              <a:rPr sz="1800">
                <a:solidFill>
                  <a:srgbClr val="000000"/>
                </a:solidFill>
              </a:rPr>
              <a:t>Muestrales un calendario de reduccion de precio para que vean que estas dispuesto a trabajar con ellos en maximizar el valor de la propiedad.</a:t>
            </a:r>
            <a:br>
              <a:rPr sz="1792">
                <a:solidFill>
                  <a:srgbClr val="000000">
                    <a:alpha val="84705"/>
                  </a:srgbClr>
                </a:solidFill>
              </a:rPr>
            </a:br>
            <a:endParaRPr sz="1792"/>
          </a:p>
        </p:txBody>
      </p:sp>
      <p:pic>
        <p:nvPicPr>
          <p:cNvPr id="408" name="unknown.png" descr="unknow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45650" y="4449525"/>
            <a:ext cx="2394722" cy="2497220"/>
          </a:xfrm>
          <a:prstGeom prst="rect">
            <a:avLst/>
          </a:prstGeom>
          <a:ln w="12700">
            <a:miter lim="400000"/>
          </a:ln>
        </p:spPr>
      </p:pic>
      <p:sp>
        <p:nvSpPr>
          <p:cNvPr id="409" name="Text"/>
          <p:cNvSpPr txBox="1"/>
          <p:nvPr/>
        </p:nvSpPr>
        <p:spPr>
          <a:xfrm>
            <a:off x="9645650" y="3543144"/>
            <a:ext cx="142237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Right Triangle 11"/>
          <p:cNvSpPr/>
          <p:nvPr/>
        </p:nvSpPr>
        <p:spPr>
          <a:xfrm>
            <a:off x="0" y="3987800"/>
            <a:ext cx="2870201" cy="2870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2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12" name="Right Triangle 7"/>
          <p:cNvSpPr/>
          <p:nvPr/>
        </p:nvSpPr>
        <p:spPr>
          <a:xfrm rot="10800000">
            <a:off x="9334499" y="-1"/>
            <a:ext cx="2870201" cy="2870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9A668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13" name="SIEMPRE ASUME QUE VAS A CERRAR"/>
          <p:cNvSpPr txBox="1"/>
          <p:nvPr/>
        </p:nvSpPr>
        <p:spPr>
          <a:xfrm>
            <a:off x="1732207" y="487682"/>
            <a:ext cx="8230116" cy="612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90000"/>
              </a:lnSpc>
              <a:defRPr b="1" sz="34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</a:lstStyle>
          <a:p>
            <a:pPr/>
            <a:r>
              <a:t>SIEMPRE ASUME QUE VAS A CERRAR </a:t>
            </a:r>
          </a:p>
        </p:txBody>
      </p:sp>
      <p:sp>
        <p:nvSpPr>
          <p:cNvPr id="414" name="Siepre pide que te den el listado al final de la cita.…"/>
          <p:cNvSpPr txBox="1"/>
          <p:nvPr/>
        </p:nvSpPr>
        <p:spPr>
          <a:xfrm>
            <a:off x="1851344" y="1338582"/>
            <a:ext cx="8489312" cy="48475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00526" indent="-200526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2000"/>
            </a:pPr>
            <a:r>
              <a:t>Siepre pide que te den el listado al final de la cita.</a:t>
            </a:r>
            <a:r>
              <a:rPr>
                <a:solidFill>
                  <a:srgbClr val="000000">
                    <a:alpha val="84705"/>
                  </a:srgbClr>
                </a:solidFill>
              </a:rPr>
              <a:t> </a:t>
            </a:r>
            <a:br>
              <a:rPr>
                <a:solidFill>
                  <a:srgbClr val="000000">
                    <a:alpha val="84705"/>
                  </a:srgbClr>
                </a:solidFill>
              </a:rPr>
            </a:br>
          </a:p>
          <a:p>
            <a:pPr marL="200526" indent="-200526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2000"/>
            </a:pPr>
            <a:r>
              <a:t>Algunas frases que ayudan para cerrar:</a:t>
            </a:r>
            <a:r>
              <a:rPr>
                <a:solidFill>
                  <a:srgbClr val="000000">
                    <a:alpha val="84705"/>
                  </a:srgbClr>
                </a:solidFill>
              </a:rPr>
              <a:t> </a:t>
            </a:r>
            <a:br>
              <a:rPr>
                <a:solidFill>
                  <a:srgbClr val="000000">
                    <a:alpha val="84705"/>
                  </a:srgbClr>
                </a:solidFill>
              </a:rPr>
            </a:br>
          </a:p>
          <a:p>
            <a:pPr marL="200526" indent="-200526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2000"/>
            </a:pPr>
            <a:r>
              <a:t>Cuando puedo empezar?</a:t>
            </a:r>
            <a:r>
              <a:rPr>
                <a:solidFill>
                  <a:srgbClr val="000000">
                    <a:alpha val="84705"/>
                  </a:srgbClr>
                </a:solidFill>
              </a:rPr>
              <a:t> </a:t>
            </a:r>
            <a:br>
              <a:rPr>
                <a:solidFill>
                  <a:srgbClr val="000000">
                    <a:alpha val="84705"/>
                  </a:srgbClr>
                </a:solidFill>
              </a:rPr>
            </a:br>
          </a:p>
          <a:p>
            <a:pPr marL="200526" indent="-200526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2000"/>
            </a:pPr>
            <a:r>
              <a:t>Cuando puedo empezar a promocionar su propiedad a mis compradores?</a:t>
            </a:r>
            <a:r>
              <a:rPr>
                <a:solidFill>
                  <a:srgbClr val="000000">
                    <a:alpha val="84705"/>
                  </a:srgbClr>
                </a:solidFill>
              </a:rPr>
              <a:t> </a:t>
            </a:r>
            <a:br>
              <a:rPr>
                <a:solidFill>
                  <a:srgbClr val="000000">
                    <a:alpha val="84705"/>
                  </a:srgbClr>
                </a:solidFill>
              </a:rPr>
            </a:br>
          </a:p>
          <a:p>
            <a:pPr marL="200526" indent="-200526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2000"/>
            </a:pPr>
            <a:r>
              <a:t>Cuando puedo comentarles a mis compradores y a mis companeros de oficina acerca de su propiedad?</a:t>
            </a:r>
            <a:r>
              <a:rPr>
                <a:solidFill>
                  <a:srgbClr val="000000">
                    <a:alpha val="84705"/>
                  </a:srgbClr>
                </a:solidFill>
              </a:rPr>
              <a:t> </a:t>
            </a:r>
            <a:br>
              <a:rPr>
                <a:solidFill>
                  <a:srgbClr val="000000">
                    <a:alpha val="84705"/>
                  </a:srgbClr>
                </a:solidFill>
              </a:rPr>
            </a:br>
          </a:p>
          <a:p>
            <a:pPr marL="200526" indent="-200526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2000"/>
            </a:pPr>
            <a:r>
              <a:t>Esta bien por usted si empiezo a mercadear su propiedad hoy o debo esperar hasta (pongan una fecha) </a:t>
            </a:r>
            <a:br>
              <a:rPr>
                <a:solidFill>
                  <a:srgbClr val="000000">
                    <a:alpha val="84705"/>
                  </a:srgbClr>
                </a:solidFill>
              </a:rPr>
            </a:br>
          </a:p>
        </p:txBody>
      </p:sp>
      <p:pic>
        <p:nvPicPr>
          <p:cNvPr id="415" name="unknown.png" descr="unknow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28250" y="4768850"/>
            <a:ext cx="1993900" cy="1993900"/>
          </a:xfrm>
          <a:prstGeom prst="rect">
            <a:avLst/>
          </a:prstGeom>
          <a:ln w="12700">
            <a:miter lim="400000"/>
          </a:ln>
        </p:spPr>
      </p:pic>
      <p:sp>
        <p:nvSpPr>
          <p:cNvPr id="416" name="Text"/>
          <p:cNvSpPr txBox="1"/>
          <p:nvPr/>
        </p:nvSpPr>
        <p:spPr>
          <a:xfrm>
            <a:off x="5099050" y="2432050"/>
            <a:ext cx="142237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Right Triangle 11"/>
          <p:cNvSpPr/>
          <p:nvPr/>
        </p:nvSpPr>
        <p:spPr>
          <a:xfrm>
            <a:off x="0" y="3987800"/>
            <a:ext cx="2870201" cy="2870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2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19" name="Right Triangle 7"/>
          <p:cNvSpPr/>
          <p:nvPr/>
        </p:nvSpPr>
        <p:spPr>
          <a:xfrm rot="10800000">
            <a:off x="9334499" y="-1"/>
            <a:ext cx="2870201" cy="2870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9A668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20" name="SUPERANDO LAS OBJECIONES"/>
          <p:cNvSpPr txBox="1"/>
          <p:nvPr/>
        </p:nvSpPr>
        <p:spPr>
          <a:xfrm>
            <a:off x="1712549" y="806041"/>
            <a:ext cx="8766902" cy="764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90000"/>
              </a:lnSpc>
              <a:defRPr b="1" sz="44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</a:lstStyle>
          <a:p>
            <a:pPr/>
            <a:r>
              <a:t>SUPERANDO LAS OBJECIONES</a:t>
            </a:r>
          </a:p>
        </p:txBody>
      </p:sp>
      <p:sp>
        <p:nvSpPr>
          <p:cNvPr id="421" name="Construye un puente y consigue un SI…"/>
          <p:cNvSpPr txBox="1"/>
          <p:nvPr/>
        </p:nvSpPr>
        <p:spPr>
          <a:xfrm>
            <a:off x="2265607" y="1897382"/>
            <a:ext cx="8046578" cy="406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140368" indent="-140368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900">
                <a:solidFill>
                  <a:srgbClr val="000000"/>
                </a:solidFill>
              </a:defRPr>
            </a:pPr>
            <a:r>
              <a:t>Construye un puente y consigue un SI </a:t>
            </a:r>
          </a:p>
          <a:p>
            <a:pPr marL="140368" indent="-140368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900">
                <a:solidFill>
                  <a:srgbClr val="000000"/>
                </a:solidFill>
              </a:defRPr>
            </a:pPr>
            <a:r>
              <a:t>El proceso de superar las objeciones </a:t>
            </a:r>
          </a:p>
          <a:p>
            <a:pPr marL="140368" indent="-140368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900">
                <a:solidFill>
                  <a:srgbClr val="000000"/>
                </a:solidFill>
              </a:defRPr>
            </a:pPr>
            <a:r>
              <a:t>No lo pelees </a:t>
            </a:r>
          </a:p>
          <a:p>
            <a:pPr marL="140368" indent="-140368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900">
                <a:solidFill>
                  <a:srgbClr val="000000"/>
                </a:solidFill>
              </a:defRPr>
            </a:pPr>
            <a:r>
              <a:t>Cuestionalo </a:t>
            </a:r>
          </a:p>
          <a:p>
            <a:pPr marL="140368" indent="-140368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900">
                <a:solidFill>
                  <a:srgbClr val="000000"/>
                </a:solidFill>
              </a:defRPr>
            </a:pPr>
            <a:r>
              <a:t>Aislalo </a:t>
            </a:r>
          </a:p>
          <a:p>
            <a:pPr marL="140368" indent="-140368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900">
                <a:solidFill>
                  <a:srgbClr val="000000"/>
                </a:solidFill>
              </a:defRPr>
            </a:pPr>
            <a:r>
              <a:t>Compromete </a:t>
            </a:r>
          </a:p>
          <a:p>
            <a:pPr marL="140368" indent="-140368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900">
                <a:solidFill>
                  <a:srgbClr val="000000"/>
                </a:solidFill>
              </a:defRPr>
            </a:pPr>
            <a:r>
              <a:t>Manejalo </a:t>
            </a:r>
          </a:p>
          <a:p>
            <a:pPr marL="140368" indent="-140368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900">
                <a:solidFill>
                  <a:srgbClr val="000000"/>
                </a:solidFill>
              </a:defRPr>
            </a:pPr>
            <a:r>
              <a:t>Cierralo </a:t>
            </a:r>
          </a:p>
          <a:p>
            <a:pPr marL="140368" indent="-140368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900">
                <a:solidFill>
                  <a:srgbClr val="000000"/>
                </a:solidFill>
              </a:defRPr>
            </a:pPr>
            <a:r>
              <a:t>No te des por vencido cuando el cliente te dice que lo quiere pensar.  </a:t>
            </a:r>
          </a:p>
          <a:p>
            <a:pPr marL="190500" indent="-190500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400"/>
            </a:pPr>
            <a:r>
              <a:rPr sz="1900">
                <a:solidFill>
                  <a:srgbClr val="000000"/>
                </a:solidFill>
              </a:rPr>
              <a:t>Averigua cual es su objecion/preocupacion mas importante y resuelvela.</a:t>
            </a:r>
            <a:r>
              <a:rPr sz="1900"/>
              <a:t> </a:t>
            </a:r>
            <a:br>
              <a:rPr>
                <a:solidFill>
                  <a:srgbClr val="000000">
                    <a:alpha val="84705"/>
                  </a:srgbClr>
                </a:solidFill>
              </a:rPr>
            </a:br>
          </a:p>
        </p:txBody>
      </p:sp>
      <p:pic>
        <p:nvPicPr>
          <p:cNvPr id="422" name="unknown.png" descr="unknow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99550" y="2254250"/>
            <a:ext cx="2372245" cy="2587016"/>
          </a:xfrm>
          <a:prstGeom prst="rect">
            <a:avLst/>
          </a:prstGeom>
          <a:ln w="12700">
            <a:miter lim="400000"/>
          </a:ln>
        </p:spPr>
      </p:pic>
      <p:sp>
        <p:nvSpPr>
          <p:cNvPr id="423" name="Text"/>
          <p:cNvSpPr txBox="1"/>
          <p:nvPr/>
        </p:nvSpPr>
        <p:spPr>
          <a:xfrm>
            <a:off x="9099550" y="2254250"/>
            <a:ext cx="142237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7" name="Group 9"/>
          <p:cNvGrpSpPr/>
          <p:nvPr/>
        </p:nvGrpSpPr>
        <p:grpSpPr>
          <a:xfrm>
            <a:off x="-21" y="-17"/>
            <a:ext cx="3429010" cy="6858005"/>
            <a:chOff x="-10" y="-8"/>
            <a:chExt cx="3429008" cy="6858004"/>
          </a:xfrm>
        </p:grpSpPr>
        <p:sp>
          <p:nvSpPr>
            <p:cNvPr id="425" name="Right Triangle 10"/>
            <p:cNvSpPr/>
            <p:nvPr/>
          </p:nvSpPr>
          <p:spPr>
            <a:xfrm rot="5400000">
              <a:off x="-9" y="-11"/>
              <a:ext cx="3429005" cy="3429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6" name="Right Triangle 11"/>
            <p:cNvSpPr/>
            <p:nvPr/>
          </p:nvSpPr>
          <p:spPr>
            <a:xfrm>
              <a:off x="-9" y="3428990"/>
              <a:ext cx="3429008" cy="3429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A66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428" name="EL SEGUIMIENTO DESPUES DE LA CITA"/>
          <p:cNvSpPr txBox="1"/>
          <p:nvPr/>
        </p:nvSpPr>
        <p:spPr>
          <a:xfrm>
            <a:off x="2887907" y="449582"/>
            <a:ext cx="7546486" cy="1153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lnSpc>
                <a:spcPct val="90000"/>
              </a:lnSpc>
              <a:defRPr b="1" sz="37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</a:lstStyle>
          <a:p>
            <a:pPr/>
            <a:r>
              <a:t>EL SEGUIMIENTO DESPUES DE LA CITA </a:t>
            </a:r>
          </a:p>
        </p:txBody>
      </p:sp>
      <p:sp>
        <p:nvSpPr>
          <p:cNvPr id="429" name="Incluye a tu vendedor en tus campanas de mercadeo.…"/>
          <p:cNvSpPr txBox="1"/>
          <p:nvPr/>
        </p:nvSpPr>
        <p:spPr>
          <a:xfrm>
            <a:off x="1959592" y="1846582"/>
            <a:ext cx="8714585" cy="38652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80736" indent="-280736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2800"/>
            </a:pPr>
            <a:r>
              <a:t>Incluye a tu vendedor en tus campanas de mercadeo.</a:t>
            </a:r>
            <a:r>
              <a:rPr>
                <a:solidFill>
                  <a:srgbClr val="000000">
                    <a:alpha val="84705"/>
                  </a:srgbClr>
                </a:solidFill>
              </a:rPr>
              <a:t> </a:t>
            </a:r>
            <a:br>
              <a:rPr sz="2712">
                <a:solidFill>
                  <a:srgbClr val="000000">
                    <a:alpha val="84705"/>
                  </a:srgbClr>
                </a:solidFill>
              </a:rPr>
            </a:br>
            <a:endParaRPr sz="2712"/>
          </a:p>
          <a:p>
            <a:pPr marL="280736" indent="-280736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2800"/>
            </a:pPr>
            <a:r>
              <a:t>Envia una recapitulacion de la presentacion via correo electronico como seguimiento.</a:t>
            </a:r>
            <a:r>
              <a:rPr>
                <a:solidFill>
                  <a:srgbClr val="000000">
                    <a:alpha val="84705"/>
                  </a:srgbClr>
                </a:solidFill>
              </a:rPr>
              <a:t> </a:t>
            </a:r>
            <a:br>
              <a:rPr sz="2712">
                <a:solidFill>
                  <a:srgbClr val="000000">
                    <a:alpha val="84705"/>
                  </a:srgbClr>
                </a:solidFill>
              </a:rPr>
            </a:br>
            <a:endParaRPr sz="2712"/>
          </a:p>
          <a:p>
            <a:pPr marL="280736" indent="-280736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2800"/>
            </a:pPr>
            <a:r>
              <a:t>Continua llamandolo al menos dos veces a la semana para segurar que te de la venta a ti en caso de que este entrevistando otros agentes.</a:t>
            </a:r>
          </a:p>
        </p:txBody>
      </p:sp>
      <p:pic>
        <p:nvPicPr>
          <p:cNvPr id="430" name="unknown.png" descr="unknow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56408" y="4474465"/>
            <a:ext cx="2597493" cy="2999485"/>
          </a:xfrm>
          <a:prstGeom prst="rect">
            <a:avLst/>
          </a:prstGeom>
          <a:ln w="12700">
            <a:miter lim="400000"/>
          </a:ln>
        </p:spPr>
      </p:pic>
      <p:sp>
        <p:nvSpPr>
          <p:cNvPr id="431" name="Text"/>
          <p:cNvSpPr txBox="1"/>
          <p:nvPr/>
        </p:nvSpPr>
        <p:spPr>
          <a:xfrm>
            <a:off x="4622800" y="1708150"/>
            <a:ext cx="142237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5" name="Group 9"/>
          <p:cNvGrpSpPr/>
          <p:nvPr/>
        </p:nvGrpSpPr>
        <p:grpSpPr>
          <a:xfrm>
            <a:off x="-21" y="-17"/>
            <a:ext cx="3429010" cy="6858005"/>
            <a:chOff x="-10" y="-8"/>
            <a:chExt cx="3429008" cy="6858004"/>
          </a:xfrm>
        </p:grpSpPr>
        <p:sp>
          <p:nvSpPr>
            <p:cNvPr id="433" name="Right Triangle 10"/>
            <p:cNvSpPr/>
            <p:nvPr/>
          </p:nvSpPr>
          <p:spPr>
            <a:xfrm rot="5400000">
              <a:off x="-9" y="-11"/>
              <a:ext cx="3429005" cy="3429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4" name="Right Triangle 11"/>
            <p:cNvSpPr/>
            <p:nvPr/>
          </p:nvSpPr>
          <p:spPr>
            <a:xfrm>
              <a:off x="-9" y="3428990"/>
              <a:ext cx="3429008" cy="3429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A66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436" name="RESOURCES"/>
          <p:cNvSpPr txBox="1"/>
          <p:nvPr/>
        </p:nvSpPr>
        <p:spPr>
          <a:xfrm>
            <a:off x="4678607" y="284482"/>
            <a:ext cx="3799093" cy="764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lnSpc>
                <a:spcPct val="90000"/>
              </a:lnSpc>
              <a:defRPr sz="4400">
                <a:latin typeface="Playfair Display"/>
                <a:ea typeface="Playfair Display"/>
                <a:cs typeface="Playfair Display"/>
                <a:sym typeface="Playfair Display"/>
              </a:defRPr>
            </a:pPr>
            <a:r>
              <a:rPr b="1">
                <a:solidFill>
                  <a:srgbClr val="000000"/>
                </a:solidFill>
              </a:rPr>
              <a:t>RESOURCES</a:t>
            </a:r>
            <a:r>
              <a:rPr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437" name="http://www.inman.com/2014/02/13/listing-presentations-cant-get-you-sellers-without-listing-appointments/…"/>
          <p:cNvSpPr txBox="1"/>
          <p:nvPr/>
        </p:nvSpPr>
        <p:spPr>
          <a:xfrm>
            <a:off x="2110776" y="1249681"/>
            <a:ext cx="9145429" cy="5412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91431" indent="-291431" defTabSz="457200">
              <a:buSzPct val="100000"/>
              <a:buChar char="•"/>
              <a:defRPr baseline="5985" sz="2500" u="sng">
                <a:solidFill>
                  <a:srgbClr val="646464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http://www.inman.com/2014/02/13/listing-presentations-cant-get-you-sellers-without-listing-appointments/</a:t>
            </a:r>
            <a:r>
              <a:rPr u="none">
                <a:solidFill>
                  <a:srgbClr val="000000">
                    <a:alpha val="84705"/>
                  </a:srgbClr>
                </a:solidFill>
              </a:rPr>
              <a:t> </a:t>
            </a:r>
            <a:br>
              <a:rPr u="none">
                <a:solidFill>
                  <a:srgbClr val="000000">
                    <a:alpha val="84705"/>
                  </a:srgbClr>
                </a:solidFill>
                <a:latin typeface="Arial"/>
                <a:ea typeface="Arial"/>
                <a:cs typeface="Arial"/>
                <a:sym typeface="Arial"/>
              </a:rPr>
            </a:br>
            <a:endParaRPr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1431" indent="-291431" defTabSz="457200">
              <a:buSzPct val="100000"/>
              <a:buChar char="•"/>
              <a:defRPr baseline="5985" sz="2500" u="sng">
                <a:solidFill>
                  <a:srgbClr val="646464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http://www.inman.com/2012/03/08/6-tips-nail-your-next-listing-appointment/</a:t>
            </a:r>
            <a:r>
              <a:rPr u="none">
                <a:solidFill>
                  <a:srgbClr val="000000">
                    <a:alpha val="84705"/>
                  </a:srgbClr>
                </a:solidFill>
              </a:rPr>
              <a:t> </a:t>
            </a:r>
            <a:br>
              <a:rPr u="none">
                <a:solidFill>
                  <a:srgbClr val="000000">
                    <a:alpha val="84705"/>
                  </a:srgbClr>
                </a:solidFill>
                <a:latin typeface="Arial"/>
                <a:ea typeface="Arial"/>
                <a:cs typeface="Arial"/>
                <a:sym typeface="Arial"/>
              </a:rPr>
            </a:br>
            <a:endParaRPr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1431" indent="-291431" defTabSz="457200">
              <a:buSzPct val="100000"/>
              <a:buChar char="•"/>
              <a:defRPr baseline="5985" sz="2500" u="sng">
                <a:solidFill>
                  <a:srgbClr val="646464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http://bestlistingpresentation.com/2015/05/12/helpful-tips-for-listing-presentation-appointments/</a:t>
            </a:r>
            <a:r>
              <a:rPr u="none">
                <a:solidFill>
                  <a:srgbClr val="000000">
                    <a:alpha val="84705"/>
                  </a:srgbClr>
                </a:solidFill>
              </a:rPr>
              <a:t> </a:t>
            </a:r>
            <a:br>
              <a:rPr u="none">
                <a:solidFill>
                  <a:srgbClr val="000000">
                    <a:alpha val="84705"/>
                  </a:srgbClr>
                </a:solidFill>
                <a:latin typeface="Arial"/>
                <a:ea typeface="Arial"/>
                <a:cs typeface="Arial"/>
                <a:sym typeface="Arial"/>
              </a:rPr>
            </a:br>
            <a:endParaRPr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1431" indent="-291431" defTabSz="457200">
              <a:buSzPct val="100000"/>
              <a:buChar char="•"/>
              <a:defRPr baseline="5985" sz="2500" u="sng">
                <a:solidFill>
                  <a:srgbClr val="646464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http://curryprograms.com/latest-news/making-the-most-of-your-open-house</a:t>
            </a:r>
            <a:r>
              <a:rPr u="none">
                <a:solidFill>
                  <a:srgbClr val="000000">
                    <a:alpha val="84705"/>
                  </a:srgbClr>
                </a:solidFill>
              </a:rPr>
              <a:t> </a:t>
            </a:r>
            <a:br>
              <a:rPr u="none">
                <a:solidFill>
                  <a:srgbClr val="000000">
                    <a:alpha val="84705"/>
                  </a:srgbClr>
                </a:solidFill>
                <a:latin typeface="Arial"/>
                <a:ea typeface="Arial"/>
                <a:cs typeface="Arial"/>
                <a:sym typeface="Arial"/>
              </a:rPr>
            </a:br>
            <a:endParaRPr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0657" indent="-250657" defTabSz="457200">
              <a:buSzPct val="100000"/>
              <a:buChar char="•"/>
              <a:defRPr baseline="5148" sz="2906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baseline="5985" sz="25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6" invalidUrl="" action="" tgtFrame="" tooltip="" history="1" highlightClick="0" endSnd="0"/>
              </a:rPr>
              <a:t>https://www.veteransunited.com/realestate/tips-for-working-with-first-time-sellers-in-a-tough-market/</a:t>
            </a:r>
            <a:r>
              <a:rPr baseline="5985" sz="2500"/>
              <a:t> </a:t>
            </a:r>
            <a:br>
              <a:rPr baseline="6418" sz="2331">
                <a:solidFill>
                  <a:srgbClr val="000000">
                    <a:alpha val="84705"/>
                  </a:srgbClr>
                </a:solidFill>
                <a:latin typeface="Arial"/>
                <a:ea typeface="Arial"/>
                <a:cs typeface="Arial"/>
                <a:sym typeface="Arial"/>
              </a:rPr>
            </a:br>
            <a:endParaRPr baseline="6418" sz="233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Right Triangle 7"/>
          <p:cNvSpPr/>
          <p:nvPr/>
        </p:nvSpPr>
        <p:spPr>
          <a:xfrm rot="10800000">
            <a:off x="9321799" y="-1"/>
            <a:ext cx="2870201" cy="2870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9A668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1" name="Group 8"/>
          <p:cNvSpPr txBox="1"/>
          <p:nvPr/>
        </p:nvSpPr>
        <p:spPr>
          <a:xfrm>
            <a:off x="2205789" y="242902"/>
            <a:ext cx="6906303" cy="1463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b="1" sz="4400">
                <a:solidFill>
                  <a:srgbClr val="C9A66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ENTENDIENDO ALGUNOS PRINCIPIOS</a:t>
            </a:r>
            <a:r>
              <a:rPr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242" name="Right Triangle 11"/>
          <p:cNvSpPr/>
          <p:nvPr/>
        </p:nvSpPr>
        <p:spPr>
          <a:xfrm>
            <a:off x="0" y="3987800"/>
            <a:ext cx="2870201" cy="2870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2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245" name="Group 22"/>
          <p:cNvGrpSpPr/>
          <p:nvPr/>
        </p:nvGrpSpPr>
        <p:grpSpPr>
          <a:xfrm>
            <a:off x="2059520" y="-25395"/>
            <a:ext cx="109956" cy="993486"/>
            <a:chOff x="0" y="0"/>
            <a:chExt cx="109955" cy="993485"/>
          </a:xfrm>
        </p:grpSpPr>
        <p:sp>
          <p:nvSpPr>
            <p:cNvPr id="243" name="Straight Connector 23"/>
            <p:cNvSpPr/>
            <p:nvPr/>
          </p:nvSpPr>
          <p:spPr>
            <a:xfrm flipH="1">
              <a:off x="54342" y="0"/>
              <a:ext cx="5" cy="993486"/>
            </a:xfrm>
            <a:prstGeom prst="line">
              <a:avLst/>
            </a:prstGeom>
            <a:noFill/>
            <a:ln w="9525" cap="flat">
              <a:solidFill>
                <a:srgbClr val="CACACA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44" name="Straight Connector 24"/>
            <p:cNvSpPr/>
            <p:nvPr/>
          </p:nvSpPr>
          <p:spPr>
            <a:xfrm>
              <a:off x="-1" y="992850"/>
              <a:ext cx="109956" cy="5"/>
            </a:xfrm>
            <a:prstGeom prst="line">
              <a:avLst/>
            </a:prstGeom>
            <a:noFill/>
            <a:ln w="9525" cap="flat">
              <a:solidFill>
                <a:srgbClr val="CACACA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48" name="Group 25"/>
          <p:cNvGrpSpPr/>
          <p:nvPr/>
        </p:nvGrpSpPr>
        <p:grpSpPr>
          <a:xfrm>
            <a:off x="8673251" y="5864516"/>
            <a:ext cx="109956" cy="993493"/>
            <a:chOff x="-1" y="0"/>
            <a:chExt cx="109955" cy="993491"/>
          </a:xfrm>
        </p:grpSpPr>
        <p:sp>
          <p:nvSpPr>
            <p:cNvPr id="246" name="Straight Connector 26"/>
            <p:cNvSpPr/>
            <p:nvPr/>
          </p:nvSpPr>
          <p:spPr>
            <a:xfrm flipV="1">
              <a:off x="55606" y="0"/>
              <a:ext cx="5" cy="993493"/>
            </a:xfrm>
            <a:prstGeom prst="line">
              <a:avLst/>
            </a:prstGeom>
            <a:noFill/>
            <a:ln w="9525" cap="flat">
              <a:solidFill>
                <a:srgbClr val="CACACA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47" name="Straight Connector 27"/>
            <p:cNvSpPr/>
            <p:nvPr/>
          </p:nvSpPr>
          <p:spPr>
            <a:xfrm flipH="1" flipV="1">
              <a:off x="-2" y="633"/>
              <a:ext cx="109956" cy="6"/>
            </a:xfrm>
            <a:prstGeom prst="line">
              <a:avLst/>
            </a:prstGeom>
            <a:noFill/>
            <a:ln w="9525" cap="flat">
              <a:solidFill>
                <a:srgbClr val="CACACA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pic>
        <p:nvPicPr>
          <p:cNvPr id="249" name="Graphic 32" descr="Graphic 3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89183" y="445037"/>
            <a:ext cx="1098670" cy="402446"/>
          </a:xfrm>
          <a:prstGeom prst="rect">
            <a:avLst/>
          </a:prstGeom>
          <a:ln w="12700">
            <a:miter lim="400000"/>
          </a:ln>
        </p:spPr>
      </p:pic>
      <p:sp>
        <p:nvSpPr>
          <p:cNvPr id="250" name="No es acerca de la comision.…"/>
          <p:cNvSpPr txBox="1"/>
          <p:nvPr/>
        </p:nvSpPr>
        <p:spPr>
          <a:xfrm>
            <a:off x="1922707" y="1529082"/>
            <a:ext cx="7672453" cy="4878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20578" indent="-220578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2200">
                <a:solidFill>
                  <a:srgbClr val="000000"/>
                </a:solidFill>
              </a:defRPr>
            </a:pPr>
            <a:r>
              <a:t>No es acerca de la comision. </a:t>
            </a:r>
          </a:p>
          <a:p>
            <a:pPr marL="220578" indent="-220578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2200">
                <a:solidFill>
                  <a:srgbClr val="000000"/>
                </a:solidFill>
              </a:defRPr>
            </a:pPr>
            <a:r>
              <a:t>Los Bienes Raices se tratan de mantener relaciones a largo plazo con tus clientes.  </a:t>
            </a:r>
            <a:br/>
          </a:p>
          <a:p>
            <a:pPr marL="220578" indent="-220578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2200"/>
            </a:pPr>
            <a:r>
              <a:t>La mudanza puede ser un momento de transicion extremadamente estresante.  </a:t>
            </a:r>
            <a:br/>
          </a:p>
          <a:p>
            <a:pPr marL="220578" indent="-220578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2200"/>
            </a:pPr>
            <a:r>
              <a:t>Una transaccion de BInenes Raices potencialmente puede sera la compra/venta mas grande que tenga uno de tus clientes. </a:t>
            </a:r>
            <a:br/>
          </a:p>
          <a:p>
            <a:pPr marL="220578" indent="-220578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2800"/>
            </a:pPr>
            <a:r>
              <a:rPr sz="2200"/>
              <a:t>Compromiso, Integridad y Empeatia. </a:t>
            </a:r>
            <a:br>
              <a:rPr sz="1937"/>
            </a:br>
            <a:endParaRPr sz="1937"/>
          </a:p>
        </p:txBody>
      </p:sp>
      <p:pic>
        <p:nvPicPr>
          <p:cNvPr id="251" name="unknown.png" descr="unknow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093200" y="5054600"/>
            <a:ext cx="2870200" cy="1552732"/>
          </a:xfrm>
          <a:prstGeom prst="rect">
            <a:avLst/>
          </a:prstGeom>
          <a:ln w="12700">
            <a:miter lim="400000"/>
          </a:ln>
        </p:spPr>
      </p:pic>
      <p:sp>
        <p:nvSpPr>
          <p:cNvPr id="252" name="Text"/>
          <p:cNvSpPr txBox="1"/>
          <p:nvPr/>
        </p:nvSpPr>
        <p:spPr>
          <a:xfrm>
            <a:off x="9093200" y="5054600"/>
            <a:ext cx="142237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Group 9"/>
          <p:cNvGrpSpPr/>
          <p:nvPr/>
        </p:nvGrpSpPr>
        <p:grpSpPr>
          <a:xfrm>
            <a:off x="-21" y="-17"/>
            <a:ext cx="3429010" cy="6858005"/>
            <a:chOff x="-10" y="-8"/>
            <a:chExt cx="3429008" cy="6858004"/>
          </a:xfrm>
        </p:grpSpPr>
        <p:sp>
          <p:nvSpPr>
            <p:cNvPr id="254" name="Right Triangle 10"/>
            <p:cNvSpPr/>
            <p:nvPr/>
          </p:nvSpPr>
          <p:spPr>
            <a:xfrm rot="5400000">
              <a:off x="-9" y="-11"/>
              <a:ext cx="3429005" cy="3429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5" name="Right Triangle 11"/>
            <p:cNvSpPr/>
            <p:nvPr/>
          </p:nvSpPr>
          <p:spPr>
            <a:xfrm>
              <a:off x="-9" y="3428990"/>
              <a:ext cx="3429008" cy="3429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A66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59" name="Group 30"/>
          <p:cNvGrpSpPr/>
          <p:nvPr/>
        </p:nvGrpSpPr>
        <p:grpSpPr>
          <a:xfrm>
            <a:off x="9883297" y="5134939"/>
            <a:ext cx="2308708" cy="109957"/>
            <a:chOff x="-1" y="0"/>
            <a:chExt cx="2308706" cy="109956"/>
          </a:xfrm>
        </p:grpSpPr>
        <p:sp>
          <p:nvSpPr>
            <p:cNvPr id="257" name="Straight Connector 16"/>
            <p:cNvSpPr/>
            <p:nvPr/>
          </p:nvSpPr>
          <p:spPr>
            <a:xfrm flipH="1" flipV="1">
              <a:off x="-2" y="54974"/>
              <a:ext cx="2308708" cy="6"/>
            </a:xfrm>
            <a:prstGeom prst="line">
              <a:avLst/>
            </a:prstGeom>
            <a:noFill/>
            <a:ln w="9525" cap="flat">
              <a:solidFill>
                <a:srgbClr val="C9A668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58" name="Straight Connector 28"/>
            <p:cNvSpPr/>
            <p:nvPr/>
          </p:nvSpPr>
          <p:spPr>
            <a:xfrm flipV="1">
              <a:off x="1266" y="-1"/>
              <a:ext cx="5" cy="109957"/>
            </a:xfrm>
            <a:prstGeom prst="line">
              <a:avLst/>
            </a:prstGeom>
            <a:noFill/>
            <a:ln w="9525" cap="flat">
              <a:solidFill>
                <a:srgbClr val="C9A668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pic>
        <p:nvPicPr>
          <p:cNvPr id="260" name="Graphic 32" descr="Graphic 3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3962" y="5989120"/>
            <a:ext cx="1098669" cy="402446"/>
          </a:xfrm>
          <a:prstGeom prst="rect">
            <a:avLst/>
          </a:prstGeom>
          <a:ln w="12700">
            <a:miter lim="400000"/>
          </a:ln>
        </p:spPr>
      </p:pic>
      <p:sp>
        <p:nvSpPr>
          <p:cNvPr id="261" name="QUE  VAS  A APRENDER"/>
          <p:cNvSpPr txBox="1"/>
          <p:nvPr/>
        </p:nvSpPr>
        <p:spPr>
          <a:xfrm>
            <a:off x="2874562" y="1541782"/>
            <a:ext cx="7430394" cy="853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90000"/>
              </a:lnSpc>
              <a:defRPr b="1" sz="50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pPr>
            <a:r>
              <a:t>QUE​</a:t>
            </a:r>
            <a:r>
              <a:t> </a:t>
            </a:r>
            <a:r>
              <a:t>VAS​</a:t>
            </a:r>
            <a:r>
              <a:t> </a:t>
            </a:r>
            <a:r>
              <a:t>A APRENDER </a:t>
            </a:r>
          </a:p>
        </p:txBody>
      </p:sp>
      <p:pic>
        <p:nvPicPr>
          <p:cNvPr id="262" name="unknown.png" descr="unknow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925212" y="5022850"/>
            <a:ext cx="1752601" cy="1790700"/>
          </a:xfrm>
          <a:prstGeom prst="rect">
            <a:avLst/>
          </a:prstGeom>
          <a:ln w="12700">
            <a:miter lim="400000"/>
          </a:ln>
        </p:spPr>
      </p:pic>
      <p:sp>
        <p:nvSpPr>
          <p:cNvPr id="263" name="Text"/>
          <p:cNvSpPr txBox="1"/>
          <p:nvPr/>
        </p:nvSpPr>
        <p:spPr>
          <a:xfrm>
            <a:off x="2971800" y="4552950"/>
            <a:ext cx="142237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 </a:t>
            </a:r>
          </a:p>
        </p:txBody>
      </p:sp>
      <p:pic>
        <p:nvPicPr>
          <p:cNvPr id="264" name="unknown.png" descr="unknow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40250" y="3747768"/>
            <a:ext cx="1943100" cy="1879601"/>
          </a:xfrm>
          <a:prstGeom prst="rect">
            <a:avLst/>
          </a:prstGeom>
          <a:ln w="12700">
            <a:miter lim="400000"/>
          </a:ln>
        </p:spPr>
      </p:pic>
      <p:sp>
        <p:nvSpPr>
          <p:cNvPr id="265" name="Text"/>
          <p:cNvSpPr txBox="1"/>
          <p:nvPr/>
        </p:nvSpPr>
        <p:spPr>
          <a:xfrm>
            <a:off x="4540250" y="3747768"/>
            <a:ext cx="142237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 </a:t>
            </a:r>
          </a:p>
        </p:txBody>
      </p:sp>
      <p:pic>
        <p:nvPicPr>
          <p:cNvPr id="266" name="unknown.png" descr="unknown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698750" y="2557459"/>
            <a:ext cx="2120900" cy="2120901"/>
          </a:xfrm>
          <a:prstGeom prst="rect">
            <a:avLst/>
          </a:prstGeom>
          <a:ln w="12700">
            <a:miter lim="400000"/>
          </a:ln>
        </p:spPr>
      </p:pic>
      <p:sp>
        <p:nvSpPr>
          <p:cNvPr id="267" name="Text"/>
          <p:cNvSpPr txBox="1"/>
          <p:nvPr/>
        </p:nvSpPr>
        <p:spPr>
          <a:xfrm>
            <a:off x="2686050" y="2413634"/>
            <a:ext cx="142237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 </a:t>
            </a:r>
          </a:p>
        </p:txBody>
      </p:sp>
      <p:pic>
        <p:nvPicPr>
          <p:cNvPr id="268" name="unknown.png" descr="unknown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440249" y="3397250"/>
            <a:ext cx="1727201" cy="1790700"/>
          </a:xfrm>
          <a:prstGeom prst="rect">
            <a:avLst/>
          </a:prstGeom>
          <a:ln w="12700">
            <a:miter lim="400000"/>
          </a:ln>
        </p:spPr>
      </p:pic>
      <p:sp>
        <p:nvSpPr>
          <p:cNvPr id="269" name="Text"/>
          <p:cNvSpPr txBox="1"/>
          <p:nvPr/>
        </p:nvSpPr>
        <p:spPr>
          <a:xfrm>
            <a:off x="6440249" y="3397250"/>
            <a:ext cx="142237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 </a:t>
            </a:r>
          </a:p>
        </p:txBody>
      </p:sp>
      <p:pic>
        <p:nvPicPr>
          <p:cNvPr id="270" name="unknown.png" descr="unknown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719648" y="5340350"/>
            <a:ext cx="1168401" cy="1155700"/>
          </a:xfrm>
          <a:prstGeom prst="rect">
            <a:avLst/>
          </a:prstGeom>
          <a:ln w="12700">
            <a:miter lim="400000"/>
          </a:ln>
        </p:spPr>
      </p:pic>
      <p:sp>
        <p:nvSpPr>
          <p:cNvPr id="271" name="Text"/>
          <p:cNvSpPr txBox="1"/>
          <p:nvPr/>
        </p:nvSpPr>
        <p:spPr>
          <a:xfrm>
            <a:off x="6719648" y="5340350"/>
            <a:ext cx="142237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 </a:t>
            </a:r>
          </a:p>
        </p:txBody>
      </p:sp>
      <p:pic>
        <p:nvPicPr>
          <p:cNvPr id="272" name="unknown.png" descr="unknown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909563" y="4643118"/>
            <a:ext cx="1828801" cy="1663701"/>
          </a:xfrm>
          <a:prstGeom prst="rect">
            <a:avLst/>
          </a:prstGeom>
          <a:ln w="12700">
            <a:miter lim="400000"/>
          </a:ln>
        </p:spPr>
      </p:pic>
      <p:sp>
        <p:nvSpPr>
          <p:cNvPr id="273" name="Text"/>
          <p:cNvSpPr txBox="1"/>
          <p:nvPr/>
        </p:nvSpPr>
        <p:spPr>
          <a:xfrm>
            <a:off x="7909563" y="4643118"/>
            <a:ext cx="142237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 </a:t>
            </a:r>
          </a:p>
        </p:txBody>
      </p:sp>
      <p:pic>
        <p:nvPicPr>
          <p:cNvPr id="274" name="unknown.png" descr="unknown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9226550" y="3727450"/>
            <a:ext cx="1282700" cy="1130300"/>
          </a:xfrm>
          <a:prstGeom prst="rect">
            <a:avLst/>
          </a:prstGeom>
          <a:ln w="12700">
            <a:miter lim="400000"/>
          </a:ln>
        </p:spPr>
      </p:pic>
      <p:sp>
        <p:nvSpPr>
          <p:cNvPr id="275" name="Text"/>
          <p:cNvSpPr txBox="1"/>
          <p:nvPr/>
        </p:nvSpPr>
        <p:spPr>
          <a:xfrm>
            <a:off x="9226550" y="3727450"/>
            <a:ext cx="142237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" name="Group 9"/>
          <p:cNvGrpSpPr/>
          <p:nvPr/>
        </p:nvGrpSpPr>
        <p:grpSpPr>
          <a:xfrm>
            <a:off x="-21" y="-17"/>
            <a:ext cx="3429010" cy="6858005"/>
            <a:chOff x="-10" y="-8"/>
            <a:chExt cx="3429008" cy="6858004"/>
          </a:xfrm>
        </p:grpSpPr>
        <p:sp>
          <p:nvSpPr>
            <p:cNvPr id="277" name="Right Triangle 10"/>
            <p:cNvSpPr/>
            <p:nvPr/>
          </p:nvSpPr>
          <p:spPr>
            <a:xfrm rot="5400000">
              <a:off x="-9" y="-11"/>
              <a:ext cx="3429005" cy="3429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8" name="Right Triangle 11"/>
            <p:cNvSpPr/>
            <p:nvPr/>
          </p:nvSpPr>
          <p:spPr>
            <a:xfrm>
              <a:off x="-9" y="3428990"/>
              <a:ext cx="3429008" cy="3429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A66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82" name="Group 30"/>
          <p:cNvGrpSpPr/>
          <p:nvPr/>
        </p:nvGrpSpPr>
        <p:grpSpPr>
          <a:xfrm>
            <a:off x="9883297" y="5134939"/>
            <a:ext cx="2308708" cy="109957"/>
            <a:chOff x="-1" y="0"/>
            <a:chExt cx="2308706" cy="109956"/>
          </a:xfrm>
        </p:grpSpPr>
        <p:sp>
          <p:nvSpPr>
            <p:cNvPr id="280" name="Straight Connector 16"/>
            <p:cNvSpPr/>
            <p:nvPr/>
          </p:nvSpPr>
          <p:spPr>
            <a:xfrm flipH="1" flipV="1">
              <a:off x="-2" y="54974"/>
              <a:ext cx="2308708" cy="6"/>
            </a:xfrm>
            <a:prstGeom prst="line">
              <a:avLst/>
            </a:prstGeom>
            <a:noFill/>
            <a:ln w="9525" cap="flat">
              <a:solidFill>
                <a:srgbClr val="C9A668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81" name="Straight Connector 28"/>
            <p:cNvSpPr/>
            <p:nvPr/>
          </p:nvSpPr>
          <p:spPr>
            <a:xfrm flipV="1">
              <a:off x="1266" y="-1"/>
              <a:ext cx="5" cy="109957"/>
            </a:xfrm>
            <a:prstGeom prst="line">
              <a:avLst/>
            </a:prstGeom>
            <a:noFill/>
            <a:ln w="9525" cap="flat">
              <a:solidFill>
                <a:srgbClr val="C9A668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pic>
        <p:nvPicPr>
          <p:cNvPr id="283" name="Graphic 32" descr="Graphic 3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3962" y="5989120"/>
            <a:ext cx="1098669" cy="402446"/>
          </a:xfrm>
          <a:prstGeom prst="rect">
            <a:avLst/>
          </a:prstGeom>
          <a:ln w="12700">
            <a:miter lim="400000"/>
          </a:ln>
        </p:spPr>
      </p:pic>
      <p:sp>
        <p:nvSpPr>
          <p:cNvPr id="284" name="TEMAS A TOCAR"/>
          <p:cNvSpPr txBox="1"/>
          <p:nvPr/>
        </p:nvSpPr>
        <p:spPr>
          <a:xfrm>
            <a:off x="2989507" y="525782"/>
            <a:ext cx="5687251" cy="802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90000"/>
              </a:lnSpc>
              <a:defRPr b="1" sz="4700">
                <a:latin typeface="Playfair Display"/>
                <a:ea typeface="Playfair Display"/>
                <a:cs typeface="Playfair Display"/>
                <a:sym typeface="Playfair Display"/>
              </a:defRPr>
            </a:lvl1pPr>
          </a:lstStyle>
          <a:p>
            <a:pPr/>
            <a:r>
              <a:t>   TEMAS A TOCAR </a:t>
            </a:r>
          </a:p>
        </p:txBody>
      </p:sp>
      <p:sp>
        <p:nvSpPr>
          <p:cNvPr id="285" name="Las cuatro &quot;R's&quot; en Ventas…"/>
          <p:cNvSpPr txBox="1"/>
          <p:nvPr/>
        </p:nvSpPr>
        <p:spPr>
          <a:xfrm>
            <a:off x="3147253" y="1592581"/>
            <a:ext cx="5897495" cy="4175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/>
            <a:r>
              <a:t>Las cuatro "R's" en Ventas</a:t>
            </a:r>
            <a:r>
              <a:rPr>
                <a:solidFill>
                  <a:srgbClr val="000000">
                    <a:alpha val="84705"/>
                  </a:srgbClr>
                </a:solidFill>
              </a:rPr>
              <a:t> </a:t>
            </a:r>
            <a:endParaRPr sz="1200">
              <a:solidFill>
                <a:srgbClr val="000000">
                  <a:alpha val="84705"/>
                </a:srgbClr>
              </a:solidFill>
            </a:endParaRPr>
          </a:p>
          <a:p>
            <a:pPr algn="ctr"/>
            <a:r>
              <a:t>El contacto inicial con el cliente</a:t>
            </a:r>
            <a:r>
              <a:rPr>
                <a:solidFill>
                  <a:srgbClr val="000000">
                    <a:alpha val="84705"/>
                  </a:srgbClr>
                </a:solidFill>
              </a:rPr>
              <a:t> </a:t>
            </a:r>
            <a:endParaRPr sz="1200">
              <a:solidFill>
                <a:srgbClr val="000000">
                  <a:alpha val="84705"/>
                </a:srgbClr>
              </a:solidFill>
            </a:endParaRPr>
          </a:p>
          <a:p>
            <a:pPr algn="ctr"/>
            <a:r>
              <a:t>Estar preparado es la clave</a:t>
            </a:r>
            <a:r>
              <a:rPr>
                <a:solidFill>
                  <a:srgbClr val="000000">
                    <a:alpha val="84705"/>
                  </a:srgbClr>
                </a:solidFill>
              </a:rPr>
              <a:t> </a:t>
            </a:r>
            <a:endParaRPr sz="1200">
              <a:solidFill>
                <a:srgbClr val="000000">
                  <a:alpha val="84705"/>
                </a:srgbClr>
              </a:solidFill>
            </a:endParaRPr>
          </a:p>
          <a:p>
            <a:pPr algn="ctr"/>
            <a:r>
              <a:t>El CMA (Analisis de Mercado Comparativo) y los precios</a:t>
            </a:r>
            <a:r>
              <a:rPr>
                <a:solidFill>
                  <a:srgbClr val="000000">
                    <a:alpha val="84705"/>
                  </a:srgbClr>
                </a:solidFill>
              </a:rPr>
              <a:t> </a:t>
            </a:r>
            <a:endParaRPr sz="1200">
              <a:solidFill>
                <a:srgbClr val="000000">
                  <a:alpha val="84705"/>
                </a:srgbClr>
              </a:solidFill>
            </a:endParaRPr>
          </a:p>
          <a:p>
            <a:pPr algn="ctr"/>
            <a:r>
              <a:t>Que espera de ti tu cliente en cuanto al mercadeo</a:t>
            </a:r>
            <a:r>
              <a:rPr>
                <a:solidFill>
                  <a:srgbClr val="000000">
                    <a:alpha val="84705"/>
                  </a:srgbClr>
                </a:solidFill>
              </a:rPr>
              <a:t> </a:t>
            </a:r>
            <a:endParaRPr sz="1200">
              <a:solidFill>
                <a:srgbClr val="000000">
                  <a:alpha val="84705"/>
                </a:srgbClr>
              </a:solidFill>
            </a:endParaRPr>
          </a:p>
          <a:p>
            <a:pPr algn="ctr"/>
            <a:r>
              <a:t>Cosas extras que pueden esperar de ti de tu mercadeo</a:t>
            </a:r>
            <a:r>
              <a:rPr>
                <a:solidFill>
                  <a:srgbClr val="000000">
                    <a:alpha val="84705"/>
                  </a:srgbClr>
                </a:solidFill>
              </a:rPr>
              <a:t> </a:t>
            </a:r>
            <a:endParaRPr sz="1200">
              <a:solidFill>
                <a:srgbClr val="000000">
                  <a:alpha val="84705"/>
                </a:srgbClr>
              </a:solidFill>
            </a:endParaRPr>
          </a:p>
          <a:p>
            <a:pPr algn="ctr"/>
            <a:r>
              <a:t>Lo que debes y no debes hacer</a:t>
            </a:r>
            <a:r>
              <a:rPr>
                <a:solidFill>
                  <a:srgbClr val="000000">
                    <a:alpha val="84705"/>
                  </a:srgbClr>
                </a:solidFill>
              </a:rPr>
              <a:t> </a:t>
            </a:r>
            <a:endParaRPr sz="1200">
              <a:solidFill>
                <a:srgbClr val="000000">
                  <a:alpha val="84705"/>
                </a:srgbClr>
              </a:solidFill>
            </a:endParaRPr>
          </a:p>
          <a:p>
            <a:pPr algn="ctr"/>
            <a:r>
              <a:t>Citas para listar propiedades</a:t>
            </a:r>
            <a:r>
              <a:rPr>
                <a:solidFill>
                  <a:srgbClr val="000000">
                    <a:alpha val="84705"/>
                  </a:srgbClr>
                </a:solidFill>
              </a:rPr>
              <a:t> </a:t>
            </a:r>
            <a:endParaRPr sz="1200">
              <a:solidFill>
                <a:srgbClr val="000000">
                  <a:alpha val="84705"/>
                </a:srgbClr>
              </a:solidFill>
            </a:endParaRPr>
          </a:p>
          <a:p>
            <a:pPr algn="ctr"/>
            <a:r>
              <a:t>Explicacion del proceso de venta de una propiedad</a:t>
            </a:r>
            <a:r>
              <a:rPr>
                <a:solidFill>
                  <a:srgbClr val="000000">
                    <a:alpha val="84705"/>
                  </a:srgbClr>
                </a:solidFill>
              </a:rPr>
              <a:t> </a:t>
            </a:r>
            <a:endParaRPr sz="1200">
              <a:solidFill>
                <a:srgbClr val="000000">
                  <a:alpha val="84705"/>
                </a:srgbClr>
              </a:solidFill>
            </a:endParaRPr>
          </a:p>
          <a:p>
            <a:pPr algn="ctr"/>
            <a:r>
              <a:t>La discucion de precio</a:t>
            </a:r>
            <a:r>
              <a:rPr>
                <a:solidFill>
                  <a:srgbClr val="000000">
                    <a:alpha val="84705"/>
                  </a:srgbClr>
                </a:solidFill>
              </a:rPr>
              <a:t> </a:t>
            </a:r>
            <a:endParaRPr sz="1200">
              <a:solidFill>
                <a:srgbClr val="000000">
                  <a:alpha val="84705"/>
                </a:srgbClr>
              </a:solidFill>
            </a:endParaRPr>
          </a:p>
          <a:p>
            <a:pPr algn="ctr"/>
            <a:r>
              <a:t>La espectativa del cierre</a:t>
            </a:r>
            <a:r>
              <a:rPr>
                <a:solidFill>
                  <a:srgbClr val="000000">
                    <a:alpha val="84705"/>
                  </a:srgbClr>
                </a:solidFill>
              </a:rPr>
              <a:t> </a:t>
            </a:r>
            <a:endParaRPr sz="1200">
              <a:solidFill>
                <a:srgbClr val="000000">
                  <a:alpha val="84705"/>
                </a:srgbClr>
              </a:solidFill>
            </a:endParaRPr>
          </a:p>
          <a:p>
            <a:pPr algn="ctr"/>
            <a:r>
              <a:t>Sobrepasar las objeciones</a:t>
            </a:r>
            <a:r>
              <a:rPr>
                <a:solidFill>
                  <a:srgbClr val="000000">
                    <a:alpha val="84705"/>
                  </a:srgbClr>
                </a:solidFill>
              </a:rPr>
              <a:t> </a:t>
            </a:r>
            <a:endParaRPr sz="1200">
              <a:solidFill>
                <a:srgbClr val="000000">
                  <a:alpha val="84705"/>
                </a:srgbClr>
              </a:solidFill>
            </a:endParaRPr>
          </a:p>
          <a:p>
            <a:pPr algn="ctr"/>
            <a:r>
              <a:t>Seguimiento y las citas</a:t>
            </a:r>
            <a:r>
              <a:rPr>
                <a:solidFill>
                  <a:srgbClr val="000000">
                    <a:alpha val="84705"/>
                  </a:srgbClr>
                </a:solidFill>
              </a:rPr>
              <a:t> </a:t>
            </a:r>
            <a:endParaRPr sz="1200">
              <a:solidFill>
                <a:srgbClr val="000000">
                  <a:alpha val="84705"/>
                </a:srgbClr>
              </a:solidFill>
            </a:endParaRPr>
          </a:p>
          <a:p>
            <a:pPr algn="ctr"/>
            <a:r>
              <a:t>Recursos</a:t>
            </a:r>
            <a:endParaRPr sz="1200">
              <a:solidFill>
                <a:srgbClr val="000000">
                  <a:alpha val="84705"/>
                </a:srgb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roup 9"/>
          <p:cNvGrpSpPr/>
          <p:nvPr/>
        </p:nvGrpSpPr>
        <p:grpSpPr>
          <a:xfrm>
            <a:off x="-21" y="-17"/>
            <a:ext cx="3429010" cy="6858005"/>
            <a:chOff x="-10" y="-8"/>
            <a:chExt cx="3429008" cy="6858004"/>
          </a:xfrm>
        </p:grpSpPr>
        <p:sp>
          <p:nvSpPr>
            <p:cNvPr id="287" name="Right Triangle 10"/>
            <p:cNvSpPr/>
            <p:nvPr/>
          </p:nvSpPr>
          <p:spPr>
            <a:xfrm rot="5400000">
              <a:off x="-9" y="-11"/>
              <a:ext cx="3429005" cy="3429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8" name="Right Triangle 11"/>
            <p:cNvSpPr/>
            <p:nvPr/>
          </p:nvSpPr>
          <p:spPr>
            <a:xfrm>
              <a:off x="-9" y="3428990"/>
              <a:ext cx="3429008" cy="3429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A66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92" name="Group 30"/>
          <p:cNvGrpSpPr/>
          <p:nvPr/>
        </p:nvGrpSpPr>
        <p:grpSpPr>
          <a:xfrm>
            <a:off x="9883297" y="5134939"/>
            <a:ext cx="2308708" cy="109957"/>
            <a:chOff x="-1" y="0"/>
            <a:chExt cx="2308706" cy="109956"/>
          </a:xfrm>
        </p:grpSpPr>
        <p:sp>
          <p:nvSpPr>
            <p:cNvPr id="290" name="Straight Connector 16"/>
            <p:cNvSpPr/>
            <p:nvPr/>
          </p:nvSpPr>
          <p:spPr>
            <a:xfrm flipH="1" flipV="1">
              <a:off x="-2" y="54974"/>
              <a:ext cx="2308708" cy="6"/>
            </a:xfrm>
            <a:prstGeom prst="line">
              <a:avLst/>
            </a:prstGeom>
            <a:noFill/>
            <a:ln w="9525" cap="flat">
              <a:solidFill>
                <a:srgbClr val="C9A668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91" name="Straight Connector 28"/>
            <p:cNvSpPr/>
            <p:nvPr/>
          </p:nvSpPr>
          <p:spPr>
            <a:xfrm flipV="1">
              <a:off x="1266" y="-1"/>
              <a:ext cx="5" cy="109957"/>
            </a:xfrm>
            <a:prstGeom prst="line">
              <a:avLst/>
            </a:prstGeom>
            <a:noFill/>
            <a:ln w="9525" cap="flat">
              <a:solidFill>
                <a:srgbClr val="C9A668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pic>
        <p:nvPicPr>
          <p:cNvPr id="293" name="Graphic 32" descr="Graphic 3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3962" y="5989120"/>
            <a:ext cx="1098669" cy="402446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Las cuatro &quot;R's&quot; en Ventas"/>
          <p:cNvSpPr txBox="1"/>
          <p:nvPr/>
        </p:nvSpPr>
        <p:spPr>
          <a:xfrm>
            <a:off x="2905752" y="335282"/>
            <a:ext cx="7226927" cy="764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90000"/>
              </a:lnSpc>
              <a:defRPr b="1" sz="4400">
                <a:latin typeface="Playfair Display"/>
                <a:ea typeface="Playfair Display"/>
                <a:cs typeface="Playfair Display"/>
                <a:sym typeface="Playfair Display"/>
              </a:defRPr>
            </a:lvl1pPr>
          </a:lstStyle>
          <a:p>
            <a:pPr/>
            <a:r>
              <a:t>Las cuatro "R's" en Ventas</a:t>
            </a:r>
          </a:p>
        </p:txBody>
      </p:sp>
      <p:sp>
        <p:nvSpPr>
          <p:cNvPr id="295" name="Estar listo…"/>
          <p:cNvSpPr txBox="1"/>
          <p:nvPr/>
        </p:nvSpPr>
        <p:spPr>
          <a:xfrm>
            <a:off x="3157848" y="1224281"/>
            <a:ext cx="3192135" cy="5294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t>Estar listo </a:t>
            </a:r>
            <a:br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t>BE READY </a:t>
            </a:r>
            <a:br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t>Ser inplacable o incansable </a:t>
            </a:r>
            <a:br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t>BE RELENTLESS </a:t>
            </a:r>
            <a:br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t>Tener la iniciativa </a:t>
            </a:r>
            <a:br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t>BE RESOURCEFUL </a:t>
            </a:r>
            <a:br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t>Ser recordado </a:t>
            </a:r>
            <a:br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2800"/>
            </a:pPr>
            <a:r>
              <a:rPr sz="1800">
                <a:solidFill>
                  <a:srgbClr val="000000"/>
                </a:solidFill>
              </a:rPr>
              <a:t>BE REMEMBERED</a:t>
            </a:r>
            <a:br>
              <a:rPr sz="1937">
                <a:solidFill>
                  <a:srgbClr val="000000">
                    <a:alpha val="84705"/>
                  </a:srgbClr>
                </a:solidFill>
              </a:rPr>
            </a:br>
            <a:endParaRPr sz="1937"/>
          </a:p>
        </p:txBody>
      </p:sp>
      <p:pic>
        <p:nvPicPr>
          <p:cNvPr id="296" name="unknown.png" descr="unknow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00900" y="1528611"/>
            <a:ext cx="3759200" cy="4686301"/>
          </a:xfrm>
          <a:prstGeom prst="rect">
            <a:avLst/>
          </a:prstGeom>
          <a:ln w="12700">
            <a:miter lim="400000"/>
          </a:ln>
        </p:spPr>
      </p:pic>
      <p:sp>
        <p:nvSpPr>
          <p:cNvPr id="297" name="Text"/>
          <p:cNvSpPr txBox="1"/>
          <p:nvPr/>
        </p:nvSpPr>
        <p:spPr>
          <a:xfrm>
            <a:off x="7200900" y="1528611"/>
            <a:ext cx="142237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roup 9"/>
          <p:cNvGrpSpPr/>
          <p:nvPr/>
        </p:nvGrpSpPr>
        <p:grpSpPr>
          <a:xfrm>
            <a:off x="-21" y="-17"/>
            <a:ext cx="3429010" cy="6858005"/>
            <a:chOff x="-10" y="-8"/>
            <a:chExt cx="3429008" cy="6858004"/>
          </a:xfrm>
        </p:grpSpPr>
        <p:sp>
          <p:nvSpPr>
            <p:cNvPr id="299" name="Right Triangle 10"/>
            <p:cNvSpPr/>
            <p:nvPr/>
          </p:nvSpPr>
          <p:spPr>
            <a:xfrm rot="5400000">
              <a:off x="-9" y="-11"/>
              <a:ext cx="3429005" cy="3429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0" name="Right Triangle 11"/>
            <p:cNvSpPr/>
            <p:nvPr/>
          </p:nvSpPr>
          <p:spPr>
            <a:xfrm>
              <a:off x="-9" y="3428990"/>
              <a:ext cx="3429008" cy="3429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A66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04" name="Group 30"/>
          <p:cNvGrpSpPr/>
          <p:nvPr/>
        </p:nvGrpSpPr>
        <p:grpSpPr>
          <a:xfrm>
            <a:off x="9883297" y="5134939"/>
            <a:ext cx="2308708" cy="109957"/>
            <a:chOff x="-1" y="0"/>
            <a:chExt cx="2308706" cy="109956"/>
          </a:xfrm>
        </p:grpSpPr>
        <p:sp>
          <p:nvSpPr>
            <p:cNvPr id="302" name="Straight Connector 16"/>
            <p:cNvSpPr/>
            <p:nvPr/>
          </p:nvSpPr>
          <p:spPr>
            <a:xfrm flipH="1" flipV="1">
              <a:off x="-2" y="54974"/>
              <a:ext cx="2308708" cy="6"/>
            </a:xfrm>
            <a:prstGeom prst="line">
              <a:avLst/>
            </a:prstGeom>
            <a:noFill/>
            <a:ln w="9525" cap="flat">
              <a:solidFill>
                <a:srgbClr val="C9A668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03" name="Straight Connector 28"/>
            <p:cNvSpPr/>
            <p:nvPr/>
          </p:nvSpPr>
          <p:spPr>
            <a:xfrm flipV="1">
              <a:off x="1266" y="-1"/>
              <a:ext cx="5" cy="109957"/>
            </a:xfrm>
            <a:prstGeom prst="line">
              <a:avLst/>
            </a:prstGeom>
            <a:noFill/>
            <a:ln w="9525" cap="flat">
              <a:solidFill>
                <a:srgbClr val="C9A668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pic>
        <p:nvPicPr>
          <p:cNvPr id="305" name="Graphic 32" descr="Graphic 3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3962" y="5989120"/>
            <a:ext cx="1098669" cy="402446"/>
          </a:xfrm>
          <a:prstGeom prst="rect">
            <a:avLst/>
          </a:prstGeom>
          <a:ln w="12700">
            <a:miter lim="400000"/>
          </a:ln>
        </p:spPr>
      </p:pic>
      <p:sp>
        <p:nvSpPr>
          <p:cNvPr id="306" name="TU CONTACTO INICIAL CON EL CLIENTE HACE TODA LA DIFERENCIA"/>
          <p:cNvSpPr txBox="1"/>
          <p:nvPr/>
        </p:nvSpPr>
        <p:spPr>
          <a:xfrm>
            <a:off x="2382535" y="601982"/>
            <a:ext cx="7185714" cy="9601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lnSpc>
                <a:spcPct val="90000"/>
              </a:lnSpc>
              <a:defRPr b="1" sz="3000">
                <a:latin typeface="Playfair Display"/>
                <a:ea typeface="Playfair Display"/>
                <a:cs typeface="Playfair Display"/>
                <a:sym typeface="Playfair Display"/>
              </a:defRPr>
            </a:lvl1pPr>
          </a:lstStyle>
          <a:p>
            <a:pPr/>
            <a:r>
              <a:t>TU CONTACTO INICIAL CON EL CLIENTE HACE TODA LA DIFERENCIA </a:t>
            </a:r>
          </a:p>
        </p:txBody>
      </p:sp>
      <p:sp>
        <p:nvSpPr>
          <p:cNvPr id="307" name="Haz preguntas detalladas y especificas acerca de la propiedad, que actualizaciones le han hecho.…"/>
          <p:cNvSpPr txBox="1"/>
          <p:nvPr/>
        </p:nvSpPr>
        <p:spPr>
          <a:xfrm>
            <a:off x="2830106" y="1846581"/>
            <a:ext cx="7826032" cy="5101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80736" indent="-280736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900"/>
            </a:pPr>
            <a:r>
              <a:t>Haz preguntas detalladas y especificas acerca de la propiedad, que actualizaciones le han hecho. </a:t>
            </a:r>
            <a:br/>
          </a:p>
          <a:p>
            <a:pPr marL="280736" indent="-280736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900"/>
            </a:pPr>
            <a:r>
              <a:t>Averigua el POR QUE </a:t>
            </a:r>
            <a:br/>
          </a:p>
          <a:p>
            <a:pPr marL="280736" indent="-280736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900"/>
            </a:pPr>
            <a:r>
              <a:t>Averigua que tiene en mente el vendedor en cuanto al valor. </a:t>
            </a:r>
            <a:br/>
          </a:p>
          <a:p>
            <a:pPr marL="280736" indent="-280736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900"/>
            </a:pPr>
            <a:r>
              <a:t>Pregunta al vendedor si ya han localizado alguna propiedad a la que piensan mudarse (esto podria convertirse en una segunda venta si necesitan comprar algo) </a:t>
            </a:r>
            <a:br/>
          </a:p>
          <a:p>
            <a:pPr marL="280736" indent="-280736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900"/>
            </a:pPr>
            <a:r>
              <a:t>NUNCA des un precio sin antes ver la propiedad. </a:t>
            </a:r>
            <a:br/>
          </a:p>
          <a:p>
            <a:pPr marL="190500" indent="-190500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2800"/>
            </a:pPr>
            <a:r>
              <a:rPr sz="1900">
                <a:solidFill>
                  <a:srgbClr val="000000"/>
                </a:solidFill>
              </a:rPr>
              <a:t>Siempre agenda tu citas.</a:t>
            </a:r>
            <a:br>
              <a:rPr sz="2325">
                <a:solidFill>
                  <a:srgbClr val="000000">
                    <a:alpha val="84705"/>
                  </a:srgbClr>
                </a:solidFill>
              </a:rPr>
            </a:br>
            <a:endParaRPr sz="2325"/>
          </a:p>
        </p:txBody>
      </p:sp>
      <p:pic>
        <p:nvPicPr>
          <p:cNvPr id="308" name="unknown.png" descr="unknow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883298" y="857250"/>
            <a:ext cx="2308708" cy="2308707"/>
          </a:xfrm>
          <a:prstGeom prst="rect">
            <a:avLst/>
          </a:prstGeom>
          <a:ln w="12700">
            <a:miter lim="400000"/>
          </a:ln>
        </p:spPr>
      </p:pic>
      <p:sp>
        <p:nvSpPr>
          <p:cNvPr id="309" name="Text"/>
          <p:cNvSpPr txBox="1"/>
          <p:nvPr/>
        </p:nvSpPr>
        <p:spPr>
          <a:xfrm>
            <a:off x="9883298" y="857250"/>
            <a:ext cx="142237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" name="Group 9"/>
          <p:cNvGrpSpPr/>
          <p:nvPr/>
        </p:nvGrpSpPr>
        <p:grpSpPr>
          <a:xfrm>
            <a:off x="-21" y="-17"/>
            <a:ext cx="3429010" cy="6858005"/>
            <a:chOff x="-10" y="-8"/>
            <a:chExt cx="3429008" cy="6858004"/>
          </a:xfrm>
        </p:grpSpPr>
        <p:sp>
          <p:nvSpPr>
            <p:cNvPr id="311" name="Right Triangle 10"/>
            <p:cNvSpPr/>
            <p:nvPr/>
          </p:nvSpPr>
          <p:spPr>
            <a:xfrm rot="5400000">
              <a:off x="-9" y="-11"/>
              <a:ext cx="3429005" cy="3429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2" name="Right Triangle 11"/>
            <p:cNvSpPr/>
            <p:nvPr/>
          </p:nvSpPr>
          <p:spPr>
            <a:xfrm>
              <a:off x="-9" y="3428990"/>
              <a:ext cx="3429008" cy="3429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A66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16" name="Group 30"/>
          <p:cNvGrpSpPr/>
          <p:nvPr/>
        </p:nvGrpSpPr>
        <p:grpSpPr>
          <a:xfrm>
            <a:off x="9883297" y="5134939"/>
            <a:ext cx="2308708" cy="109957"/>
            <a:chOff x="-1" y="0"/>
            <a:chExt cx="2308706" cy="109956"/>
          </a:xfrm>
        </p:grpSpPr>
        <p:sp>
          <p:nvSpPr>
            <p:cNvPr id="314" name="Straight Connector 16"/>
            <p:cNvSpPr/>
            <p:nvPr/>
          </p:nvSpPr>
          <p:spPr>
            <a:xfrm flipH="1" flipV="1">
              <a:off x="-2" y="54974"/>
              <a:ext cx="2308708" cy="6"/>
            </a:xfrm>
            <a:prstGeom prst="line">
              <a:avLst/>
            </a:prstGeom>
            <a:noFill/>
            <a:ln w="9525" cap="flat">
              <a:solidFill>
                <a:srgbClr val="C9A668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15" name="Straight Connector 28"/>
            <p:cNvSpPr/>
            <p:nvPr/>
          </p:nvSpPr>
          <p:spPr>
            <a:xfrm flipV="1">
              <a:off x="1266" y="-1"/>
              <a:ext cx="5" cy="109957"/>
            </a:xfrm>
            <a:prstGeom prst="line">
              <a:avLst/>
            </a:prstGeom>
            <a:noFill/>
            <a:ln w="9525" cap="flat">
              <a:solidFill>
                <a:srgbClr val="C9A668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pic>
        <p:nvPicPr>
          <p:cNvPr id="317" name="Graphic 32" descr="Graphic 3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3962" y="5989120"/>
            <a:ext cx="1098669" cy="402446"/>
          </a:xfrm>
          <a:prstGeom prst="rect">
            <a:avLst/>
          </a:prstGeom>
          <a:ln w="12700">
            <a:miter lim="400000"/>
          </a:ln>
        </p:spPr>
      </p:pic>
      <p:sp>
        <p:nvSpPr>
          <p:cNvPr id="318" name="ESTAR PREPARAD@ ES LA CLAVE"/>
          <p:cNvSpPr txBox="1"/>
          <p:nvPr/>
        </p:nvSpPr>
        <p:spPr>
          <a:xfrm>
            <a:off x="2608507" y="652782"/>
            <a:ext cx="7951323" cy="637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90000"/>
              </a:lnSpc>
              <a:defRPr b="1" sz="36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</a:lstStyle>
          <a:p>
            <a:pPr/>
            <a:r>
              <a:t>ESTAR PREPARAD@ ES LA CLAVE </a:t>
            </a:r>
          </a:p>
        </p:txBody>
      </p:sp>
      <p:sp>
        <p:nvSpPr>
          <p:cNvPr id="319" name="Prepara tu presentacion y Analisis Comparativo de Mercado (CMA) por lo menos un dia antes.…"/>
          <p:cNvSpPr txBox="1"/>
          <p:nvPr/>
        </p:nvSpPr>
        <p:spPr>
          <a:xfrm>
            <a:off x="2434155" y="1706882"/>
            <a:ext cx="7323690" cy="47670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180473" indent="-180473">
              <a:lnSpc>
                <a:spcPct val="90000"/>
              </a:lnSpc>
              <a:spcBef>
                <a:spcPts val="1000"/>
              </a:spcBef>
              <a:buSzPct val="100000"/>
              <a:buChar char="•"/>
            </a:pPr>
            <a:r>
              <a:t>Prepara tu presentacion y Analisis Comparativo de Mercado (CMA) por lo menos un dia antes.</a:t>
            </a:r>
            <a:r>
              <a:rPr>
                <a:solidFill>
                  <a:srgbClr val="000000">
                    <a:alpha val="84705"/>
                  </a:srgbClr>
                </a:solidFill>
              </a:rPr>
              <a:t> </a:t>
            </a:r>
            <a:br>
              <a:rPr>
                <a:solidFill>
                  <a:srgbClr val="000000">
                    <a:alpha val="84705"/>
                  </a:srgbClr>
                </a:solidFill>
              </a:rPr>
            </a:br>
          </a:p>
          <a:p>
            <a:pPr marL="180473" indent="-180473">
              <a:lnSpc>
                <a:spcPct val="90000"/>
              </a:lnSpc>
              <a:spcBef>
                <a:spcPts val="1000"/>
              </a:spcBef>
              <a:buSzPct val="100000"/>
              <a:buChar char="•"/>
            </a:pPr>
            <a:r>
              <a:t>Maneja por el area si no te es familiar. </a:t>
            </a:r>
            <a:r>
              <a:rPr>
                <a:solidFill>
                  <a:srgbClr val="000000">
                    <a:alpha val="84705"/>
                  </a:srgbClr>
                </a:solidFill>
              </a:rPr>
              <a:t> </a:t>
            </a:r>
            <a:br>
              <a:rPr>
                <a:solidFill>
                  <a:srgbClr val="000000">
                    <a:alpha val="84705"/>
                  </a:srgbClr>
                </a:solidFill>
              </a:rPr>
            </a:br>
          </a:p>
          <a:p>
            <a:pPr marL="180473" indent="-180473">
              <a:lnSpc>
                <a:spcPct val="90000"/>
              </a:lnSpc>
              <a:spcBef>
                <a:spcPts val="1000"/>
              </a:spcBef>
              <a:buSzPct val="100000"/>
              <a:buChar char="•"/>
            </a:pPr>
            <a:r>
              <a:t>Investiga acerca del area si no te es familiar.</a:t>
            </a:r>
            <a:r>
              <a:rPr>
                <a:solidFill>
                  <a:srgbClr val="000000">
                    <a:alpha val="84705"/>
                  </a:srgbClr>
                </a:solidFill>
              </a:rPr>
              <a:t> </a:t>
            </a:r>
            <a:br>
              <a:rPr>
                <a:solidFill>
                  <a:srgbClr val="000000">
                    <a:alpha val="84705"/>
                  </a:srgbClr>
                </a:solidFill>
              </a:rPr>
            </a:br>
          </a:p>
          <a:p>
            <a:pPr marL="180473" indent="-180473">
              <a:lnSpc>
                <a:spcPct val="90000"/>
              </a:lnSpc>
              <a:spcBef>
                <a:spcPts val="1000"/>
              </a:spcBef>
              <a:buSzPct val="100000"/>
              <a:buChar char="•"/>
            </a:pPr>
            <a:r>
              <a:t>Revisa la historia de la propiedad en el MLS.</a:t>
            </a:r>
            <a:r>
              <a:rPr>
                <a:solidFill>
                  <a:srgbClr val="000000">
                    <a:alpha val="84705"/>
                  </a:srgbClr>
                </a:solidFill>
              </a:rPr>
              <a:t> </a:t>
            </a:r>
            <a:br>
              <a:rPr>
                <a:solidFill>
                  <a:srgbClr val="000000">
                    <a:alpha val="84705"/>
                  </a:srgbClr>
                </a:solidFill>
              </a:rPr>
            </a:br>
          </a:p>
          <a:p>
            <a:pPr marL="180473" indent="-180473">
              <a:lnSpc>
                <a:spcPct val="90000"/>
              </a:lnSpc>
              <a:spcBef>
                <a:spcPts val="1000"/>
              </a:spcBef>
              <a:buSzPct val="100000"/>
              <a:buChar char="•"/>
            </a:pPr>
            <a:r>
              <a:t>Revisa si el vendedor tiene hipoteca o si hay violaciones o permisos abiertos.</a:t>
            </a:r>
            <a:r>
              <a:rPr>
                <a:solidFill>
                  <a:srgbClr val="000000">
                    <a:alpha val="84705"/>
                  </a:srgbClr>
                </a:solidFill>
              </a:rPr>
              <a:t> </a:t>
            </a:r>
            <a:br>
              <a:rPr>
                <a:solidFill>
                  <a:srgbClr val="000000">
                    <a:alpha val="84705"/>
                  </a:srgbClr>
                </a:solidFill>
              </a:rPr>
            </a:br>
          </a:p>
          <a:p>
            <a:pPr marL="180473" indent="-180473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2800"/>
            </a:pPr>
            <a:r>
              <a:rPr sz="1800"/>
              <a:t>Asegurate que todas las personas involucradas en tomar la decision (personas en el titulo) esten presentes el dia de la presentacion.</a:t>
            </a:r>
            <a:br>
              <a:rPr sz="1816">
                <a:solidFill>
                  <a:srgbClr val="000000">
                    <a:alpha val="84705"/>
                  </a:srgbClr>
                </a:solidFill>
              </a:rPr>
            </a:br>
            <a:endParaRPr sz="1816"/>
          </a:p>
        </p:txBody>
      </p:sp>
      <p:pic>
        <p:nvPicPr>
          <p:cNvPr id="320" name="unknown.png" descr="unknow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55254" y="1552098"/>
            <a:ext cx="3516147" cy="4232752"/>
          </a:xfrm>
          <a:prstGeom prst="rect">
            <a:avLst/>
          </a:prstGeom>
          <a:ln w="12700">
            <a:miter lim="400000"/>
          </a:ln>
        </p:spPr>
      </p:pic>
      <p:sp>
        <p:nvSpPr>
          <p:cNvPr id="321" name="Text"/>
          <p:cNvSpPr txBox="1"/>
          <p:nvPr/>
        </p:nvSpPr>
        <p:spPr>
          <a:xfrm>
            <a:off x="7797800" y="158750"/>
            <a:ext cx="142237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Group 9"/>
          <p:cNvGrpSpPr/>
          <p:nvPr/>
        </p:nvGrpSpPr>
        <p:grpSpPr>
          <a:xfrm>
            <a:off x="-21" y="-17"/>
            <a:ext cx="3429010" cy="6858005"/>
            <a:chOff x="-10" y="-8"/>
            <a:chExt cx="3429008" cy="6858004"/>
          </a:xfrm>
        </p:grpSpPr>
        <p:sp>
          <p:nvSpPr>
            <p:cNvPr id="323" name="Right Triangle 10"/>
            <p:cNvSpPr/>
            <p:nvPr/>
          </p:nvSpPr>
          <p:spPr>
            <a:xfrm rot="5400000">
              <a:off x="-9" y="-11"/>
              <a:ext cx="3429005" cy="3429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4" name="Right Triangle 11"/>
            <p:cNvSpPr/>
            <p:nvPr/>
          </p:nvSpPr>
          <p:spPr>
            <a:xfrm>
              <a:off x="-9" y="3428990"/>
              <a:ext cx="3429008" cy="3429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A66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28" name="Group 30"/>
          <p:cNvGrpSpPr/>
          <p:nvPr/>
        </p:nvGrpSpPr>
        <p:grpSpPr>
          <a:xfrm>
            <a:off x="9883297" y="5134939"/>
            <a:ext cx="2308708" cy="109957"/>
            <a:chOff x="-1" y="0"/>
            <a:chExt cx="2308706" cy="109956"/>
          </a:xfrm>
        </p:grpSpPr>
        <p:sp>
          <p:nvSpPr>
            <p:cNvPr id="326" name="Straight Connector 16"/>
            <p:cNvSpPr/>
            <p:nvPr/>
          </p:nvSpPr>
          <p:spPr>
            <a:xfrm flipH="1" flipV="1">
              <a:off x="-2" y="54974"/>
              <a:ext cx="2308708" cy="6"/>
            </a:xfrm>
            <a:prstGeom prst="line">
              <a:avLst/>
            </a:prstGeom>
            <a:noFill/>
            <a:ln w="9525" cap="flat">
              <a:solidFill>
                <a:srgbClr val="C9A668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27" name="Straight Connector 28"/>
            <p:cNvSpPr/>
            <p:nvPr/>
          </p:nvSpPr>
          <p:spPr>
            <a:xfrm flipV="1">
              <a:off x="1266" y="-1"/>
              <a:ext cx="5" cy="109957"/>
            </a:xfrm>
            <a:prstGeom prst="line">
              <a:avLst/>
            </a:prstGeom>
            <a:noFill/>
            <a:ln w="9525" cap="flat">
              <a:solidFill>
                <a:srgbClr val="C9A668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pic>
        <p:nvPicPr>
          <p:cNvPr id="329" name="Graphic 32" descr="Graphic 3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3962" y="5989120"/>
            <a:ext cx="1098669" cy="402446"/>
          </a:xfrm>
          <a:prstGeom prst="rect">
            <a:avLst/>
          </a:prstGeom>
          <a:ln w="12700">
            <a:miter lim="400000"/>
          </a:ln>
        </p:spPr>
      </p:pic>
      <p:sp>
        <p:nvSpPr>
          <p:cNvPr id="330" name="EL ANALISIS COMPARATIVOS DE MERCADO Y EL PRECIO"/>
          <p:cNvSpPr txBox="1"/>
          <p:nvPr/>
        </p:nvSpPr>
        <p:spPr>
          <a:xfrm>
            <a:off x="2936177" y="525782"/>
            <a:ext cx="7660389" cy="1273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lnSpc>
                <a:spcPct val="90000"/>
              </a:lnSpc>
              <a:defRPr b="1" sz="41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</a:lstStyle>
          <a:p>
            <a:pPr/>
            <a:r>
              <a:t>EL ANALISIS COMPARATIVOS DE MERCADO Y EL PRECIO</a:t>
            </a:r>
          </a:p>
        </p:txBody>
      </p:sp>
      <p:sp>
        <p:nvSpPr>
          <p:cNvPr id="331" name="El CMA es un analisis comparativo de mercado y pone el tono para el conocimiento del area.…"/>
          <p:cNvSpPr txBox="1"/>
          <p:nvPr/>
        </p:nvSpPr>
        <p:spPr>
          <a:xfrm>
            <a:off x="2058810" y="1440182"/>
            <a:ext cx="7396319" cy="4891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sz="2800"/>
            </a:pPr>
            <a:endParaRPr sz="1700">
              <a:solidFill>
                <a:srgbClr val="FFFFFF"/>
              </a:solidFill>
            </a:endParaRPr>
          </a:p>
          <a:p>
            <a:pPr marL="170447" indent="-170447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500"/>
            </a:pPr>
            <a:r>
              <a:t>El CMA es un analisis comparativo de mercado y pone el tono para el conocimiento del area.</a:t>
            </a:r>
            <a:r>
              <a:rPr>
                <a:solidFill>
                  <a:srgbClr val="000000">
                    <a:alpha val="84705"/>
                  </a:srgbClr>
                </a:solidFill>
              </a:rPr>
              <a:t> </a:t>
            </a:r>
            <a:br>
              <a:rPr>
                <a:solidFill>
                  <a:srgbClr val="000000">
                    <a:alpha val="84705"/>
                  </a:srgbClr>
                </a:solidFill>
              </a:rPr>
            </a:br>
          </a:p>
          <a:p>
            <a:pPr marL="170447" indent="-170447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500"/>
            </a:pPr>
            <a:r>
              <a:t>Necesitaras comparativos relevantes. Un minimo de 3 ventas cerradas. Relevante significa lo mas parecido en ano de construccion, tamano, como se ve y como la han mantenido. Tambien lo que este mas cerca de la propiedad que se va a poner a la venta.</a:t>
            </a:r>
            <a:r>
              <a:rPr>
                <a:solidFill>
                  <a:srgbClr val="000000">
                    <a:alpha val="84705"/>
                  </a:srgbClr>
                </a:solidFill>
              </a:rPr>
              <a:t> </a:t>
            </a:r>
            <a:br>
              <a:rPr>
                <a:solidFill>
                  <a:srgbClr val="000000">
                    <a:alpha val="84705"/>
                  </a:srgbClr>
                </a:solidFill>
              </a:rPr>
            </a:br>
          </a:p>
          <a:p>
            <a:pPr marL="170447" indent="-170447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500"/>
            </a:pPr>
            <a:r>
              <a:t>Revisa las propiedades que esten activas y pendientes para determinar la direccion del mercado. </a:t>
            </a:r>
            <a:r>
              <a:rPr>
                <a:solidFill>
                  <a:srgbClr val="000000">
                    <a:alpha val="84705"/>
                  </a:srgbClr>
                </a:solidFill>
              </a:rPr>
              <a:t> </a:t>
            </a:r>
            <a:br>
              <a:rPr>
                <a:solidFill>
                  <a:srgbClr val="000000">
                    <a:alpha val="84705"/>
                  </a:srgbClr>
                </a:solidFill>
              </a:rPr>
            </a:br>
          </a:p>
          <a:p>
            <a:pPr marL="170447" indent="-170447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500"/>
            </a:pPr>
            <a:r>
              <a:t>Si no hay inventario de propiedades similares seguro el mercado esta aumentando y podemos poner un precio mas alto que las ventas anteriores.</a:t>
            </a:r>
            <a:r>
              <a:rPr>
                <a:solidFill>
                  <a:srgbClr val="000000">
                    <a:alpha val="84705"/>
                  </a:srgbClr>
                </a:solidFill>
              </a:rPr>
              <a:t> </a:t>
            </a:r>
            <a:br>
              <a:rPr>
                <a:solidFill>
                  <a:srgbClr val="000000">
                    <a:alpha val="84705"/>
                  </a:srgbClr>
                </a:solidFill>
              </a:rPr>
            </a:br>
          </a:p>
          <a:p>
            <a:pPr marL="150394" indent="-150394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2800"/>
            </a:pPr>
            <a:r>
              <a:rPr sz="1500"/>
              <a:t>Si las propiedades activas y pendientes tienen un precio mas bajo que las ventas recientes tendremos que salir a la venta con un precio menor al de la competencia, ya que es un mercado en declinacion.</a:t>
            </a:r>
            <a:br>
              <a:rPr sz="1544">
                <a:solidFill>
                  <a:srgbClr val="000000">
                    <a:alpha val="84705"/>
                  </a:srgbClr>
                </a:solidFill>
              </a:rPr>
            </a:br>
            <a:endParaRPr sz="1544"/>
          </a:p>
        </p:txBody>
      </p:sp>
      <p:pic>
        <p:nvPicPr>
          <p:cNvPr id="332" name="unknown.png" descr="unknow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340850" y="4584700"/>
            <a:ext cx="2909647" cy="1988667"/>
          </a:xfrm>
          <a:prstGeom prst="rect">
            <a:avLst/>
          </a:prstGeom>
          <a:ln w="12700">
            <a:miter lim="400000"/>
          </a:ln>
        </p:spPr>
      </p:pic>
      <p:sp>
        <p:nvSpPr>
          <p:cNvPr id="333" name="Text"/>
          <p:cNvSpPr txBox="1"/>
          <p:nvPr/>
        </p:nvSpPr>
        <p:spPr>
          <a:xfrm>
            <a:off x="9340850" y="4584700"/>
            <a:ext cx="142237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Right Triangle 11"/>
          <p:cNvSpPr/>
          <p:nvPr/>
        </p:nvSpPr>
        <p:spPr>
          <a:xfrm>
            <a:off x="0" y="3987800"/>
            <a:ext cx="2870201" cy="2870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2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36" name="Right Triangle 7"/>
          <p:cNvSpPr/>
          <p:nvPr/>
        </p:nvSpPr>
        <p:spPr>
          <a:xfrm rot="10800000">
            <a:off x="9321799" y="-1"/>
            <a:ext cx="2870201" cy="2870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9A668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37" name="QUE ESPERA TU CLIENTE DE TI EN CUANTO AL MERCADEO?"/>
          <p:cNvSpPr txBox="1"/>
          <p:nvPr/>
        </p:nvSpPr>
        <p:spPr>
          <a:xfrm>
            <a:off x="1175091" y="297182"/>
            <a:ext cx="8816164" cy="935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lnSpc>
                <a:spcPct val="90000"/>
              </a:lnSpc>
              <a:defRPr b="1" sz="29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</a:lstStyle>
          <a:p>
            <a:pPr/>
            <a:r>
              <a:t>QUE ESPERA TU CLIENTE DE TI EN CUANTO AL MERCADEO?</a:t>
            </a:r>
          </a:p>
        </p:txBody>
      </p:sp>
      <p:sp>
        <p:nvSpPr>
          <p:cNvPr id="338" name="MAXIMIZAR  la exhibicion de la propiedad para aumentar la venta esperada.…"/>
          <p:cNvSpPr txBox="1"/>
          <p:nvPr/>
        </p:nvSpPr>
        <p:spPr>
          <a:xfrm>
            <a:off x="1456458" y="1453843"/>
            <a:ext cx="7214915" cy="4555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130342" indent="-130342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600"/>
            </a:pPr>
            <a:r>
              <a:t>MAXIMIZAR  la exhibicion de la propiedad para aumentar la venta esperada.</a:t>
            </a:r>
            <a:r>
              <a:rPr>
                <a:solidFill>
                  <a:srgbClr val="000000">
                    <a:alpha val="84705"/>
                  </a:srgbClr>
                </a:solidFill>
              </a:rPr>
              <a:t> </a:t>
            </a:r>
          </a:p>
          <a:p>
            <a:pPr marL="130342" indent="-130342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600"/>
            </a:pPr>
            <a:r>
              <a:t>Mercadeo INternacional y Global</a:t>
            </a:r>
            <a:r>
              <a:rPr>
                <a:solidFill>
                  <a:srgbClr val="000000">
                    <a:alpha val="84705"/>
                  </a:srgbClr>
                </a:solidFill>
              </a:rPr>
              <a:t> </a:t>
            </a:r>
          </a:p>
          <a:p>
            <a:pPr marL="130342" indent="-130342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600"/>
            </a:pPr>
            <a:r>
              <a:t>Fotografia de alta calidad y videos de la propiedad</a:t>
            </a:r>
            <a:r>
              <a:rPr>
                <a:solidFill>
                  <a:srgbClr val="000000">
                    <a:alpha val="84705"/>
                  </a:srgbClr>
                </a:solidFill>
              </a:rPr>
              <a:t> </a:t>
            </a:r>
          </a:p>
          <a:p>
            <a:pPr marL="130342" indent="-130342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600"/>
            </a:pPr>
            <a:r>
              <a:t>Correo directo en forma de volantes o brochures</a:t>
            </a:r>
            <a:r>
              <a:rPr>
                <a:solidFill>
                  <a:srgbClr val="000000">
                    <a:alpha val="84705"/>
                  </a:srgbClr>
                </a:solidFill>
              </a:rPr>
              <a:t> </a:t>
            </a:r>
          </a:p>
          <a:p>
            <a:pPr marL="130342" indent="-130342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600"/>
            </a:pPr>
            <a:r>
              <a:t>Mercadeo en linea, incluyendo:</a:t>
            </a:r>
            <a:r>
              <a:rPr>
                <a:solidFill>
                  <a:srgbClr val="000000">
                    <a:alpha val="84705"/>
                  </a:srgbClr>
                </a:solidFill>
              </a:rPr>
              <a:t> </a:t>
            </a:r>
            <a:r>
              <a:rPr>
                <a:solidFill>
                  <a:srgbClr val="000000">
                    <a:alpha val="84705"/>
                  </a:srgbClr>
                </a:solidFill>
              </a:rPr>
              <a:t>             </a:t>
            </a:r>
            <a:endParaRPr>
              <a:solidFill>
                <a:srgbClr val="000000">
                  <a:alpha val="84705"/>
                </a:srgbClr>
              </a:solidFill>
            </a:endParaRPr>
          </a:p>
          <a:p>
            <a:pPr marL="130342" indent="-130342">
              <a:lnSpc>
                <a:spcPct val="90000"/>
              </a:lnSpc>
              <a:spcBef>
                <a:spcPts val="1000"/>
              </a:spcBef>
              <a:buSzPct val="100000"/>
              <a:buChar char="✴"/>
              <a:defRPr sz="1600"/>
            </a:pPr>
            <a:r>
              <a:t>Pagina electronica personal</a:t>
            </a:r>
            <a:r>
              <a:rPr>
                <a:solidFill>
                  <a:srgbClr val="000000">
                    <a:alpha val="84705"/>
                  </a:srgbClr>
                </a:solidFill>
              </a:rPr>
              <a:t> </a:t>
            </a:r>
          </a:p>
          <a:p>
            <a:pPr marL="130342" indent="-130342">
              <a:lnSpc>
                <a:spcPct val="90000"/>
              </a:lnSpc>
              <a:spcBef>
                <a:spcPts val="1000"/>
              </a:spcBef>
              <a:buSzPct val="100000"/>
              <a:buChar char="✴"/>
              <a:defRPr sz="1600"/>
            </a:pPr>
            <a:r>
              <a:t>Zillow.com</a:t>
            </a:r>
            <a:r>
              <a:rPr>
                <a:solidFill>
                  <a:srgbClr val="000000">
                    <a:alpha val="84705"/>
                  </a:srgbClr>
                </a:solidFill>
              </a:rPr>
              <a:t> </a:t>
            </a:r>
          </a:p>
          <a:p>
            <a:pPr marL="130342" indent="-130342">
              <a:lnSpc>
                <a:spcPct val="90000"/>
              </a:lnSpc>
              <a:spcBef>
                <a:spcPts val="1000"/>
              </a:spcBef>
              <a:buSzPct val="100000"/>
              <a:buChar char="✴"/>
              <a:defRPr sz="1600"/>
            </a:pPr>
            <a:r>
              <a:t>Trulia.com</a:t>
            </a:r>
            <a:r>
              <a:rPr>
                <a:solidFill>
                  <a:srgbClr val="000000">
                    <a:alpha val="84705"/>
                  </a:srgbClr>
                </a:solidFill>
              </a:rPr>
              <a:t> </a:t>
            </a:r>
          </a:p>
          <a:p>
            <a:pPr marL="130342" indent="-130342">
              <a:lnSpc>
                <a:spcPct val="90000"/>
              </a:lnSpc>
              <a:spcBef>
                <a:spcPts val="1000"/>
              </a:spcBef>
              <a:buSzPct val="100000"/>
              <a:buChar char="✴"/>
              <a:defRPr sz="1600"/>
            </a:pPr>
            <a:r>
              <a:t>Realtor.com</a:t>
            </a:r>
            <a:r>
              <a:rPr>
                <a:solidFill>
                  <a:srgbClr val="000000">
                    <a:alpha val="84705"/>
                  </a:srgbClr>
                </a:solidFill>
              </a:rPr>
              <a:t> </a:t>
            </a:r>
          </a:p>
          <a:p>
            <a:pPr marL="130342" indent="-130342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600"/>
            </a:pPr>
            <a:r>
              <a:t>Campanas de mercadeo por correo electronico</a:t>
            </a:r>
            <a:r>
              <a:rPr>
                <a:solidFill>
                  <a:srgbClr val="000000">
                    <a:alpha val="84705"/>
                  </a:srgbClr>
                </a:solidFill>
              </a:rPr>
              <a:t> </a:t>
            </a:r>
          </a:p>
          <a:p>
            <a:pPr marL="130342" indent="-130342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600"/>
            </a:pPr>
            <a:r>
              <a:t>Open houses</a:t>
            </a:r>
            <a:r>
              <a:rPr>
                <a:solidFill>
                  <a:srgbClr val="000000">
                    <a:alpha val="84705"/>
                  </a:srgbClr>
                </a:solidFill>
              </a:rPr>
              <a:t> </a:t>
            </a:r>
          </a:p>
          <a:p>
            <a:pPr marL="160421" indent="-160421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2800"/>
            </a:pPr>
            <a:r>
              <a:rPr sz="1600"/>
              <a:t>Brokers’ Open</a:t>
            </a:r>
            <a:br>
              <a:rPr sz="1544">
                <a:solidFill>
                  <a:srgbClr val="000000">
                    <a:alpha val="84705"/>
                  </a:srgbClr>
                </a:solidFill>
              </a:rPr>
            </a:br>
            <a:endParaRPr sz="1544"/>
          </a:p>
        </p:txBody>
      </p:sp>
      <p:pic>
        <p:nvPicPr>
          <p:cNvPr id="339" name="unknown.png" descr="unknow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26500" y="1705609"/>
            <a:ext cx="2209800" cy="469901"/>
          </a:xfrm>
          <a:prstGeom prst="rect">
            <a:avLst/>
          </a:prstGeom>
          <a:ln w="12700">
            <a:miter lim="400000"/>
          </a:ln>
        </p:spPr>
      </p:pic>
      <p:sp>
        <p:nvSpPr>
          <p:cNvPr id="340" name="Text"/>
          <p:cNvSpPr txBox="1"/>
          <p:nvPr/>
        </p:nvSpPr>
        <p:spPr>
          <a:xfrm>
            <a:off x="9055100" y="1695450"/>
            <a:ext cx="142237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 </a:t>
            </a:r>
          </a:p>
        </p:txBody>
      </p:sp>
      <p:pic>
        <p:nvPicPr>
          <p:cNvPr id="341" name="unknown.png" descr="unknow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07450" y="2254250"/>
            <a:ext cx="2425700" cy="774700"/>
          </a:xfrm>
          <a:prstGeom prst="rect">
            <a:avLst/>
          </a:prstGeom>
          <a:ln w="12700">
            <a:miter lim="400000"/>
          </a:ln>
        </p:spPr>
      </p:pic>
      <p:sp>
        <p:nvSpPr>
          <p:cNvPr id="342" name="Text"/>
          <p:cNvSpPr txBox="1"/>
          <p:nvPr/>
        </p:nvSpPr>
        <p:spPr>
          <a:xfrm>
            <a:off x="9061450" y="2254250"/>
            <a:ext cx="142237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 </a:t>
            </a:r>
          </a:p>
        </p:txBody>
      </p:sp>
      <p:pic>
        <p:nvPicPr>
          <p:cNvPr id="343" name="unknown.png" descr="unknow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775700" y="3107690"/>
            <a:ext cx="2489200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344" name="Text"/>
          <p:cNvSpPr txBox="1"/>
          <p:nvPr/>
        </p:nvSpPr>
        <p:spPr>
          <a:xfrm>
            <a:off x="9029700" y="3117850"/>
            <a:ext cx="142237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 </a:t>
            </a:r>
          </a:p>
        </p:txBody>
      </p:sp>
      <p:pic>
        <p:nvPicPr>
          <p:cNvPr id="345" name="unknown.png" descr="unknown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775700" y="3663950"/>
            <a:ext cx="1117600" cy="977900"/>
          </a:xfrm>
          <a:prstGeom prst="rect">
            <a:avLst/>
          </a:prstGeom>
          <a:ln w="12700">
            <a:miter lim="400000"/>
          </a:ln>
        </p:spPr>
      </p:pic>
      <p:sp>
        <p:nvSpPr>
          <p:cNvPr id="346" name="Text"/>
          <p:cNvSpPr txBox="1"/>
          <p:nvPr/>
        </p:nvSpPr>
        <p:spPr>
          <a:xfrm>
            <a:off x="8775700" y="3663950"/>
            <a:ext cx="142237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 </a:t>
            </a:r>
          </a:p>
        </p:txBody>
      </p:sp>
      <p:pic>
        <p:nvPicPr>
          <p:cNvPr id="347" name="unknown.png" descr="unknown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645650" y="4273550"/>
            <a:ext cx="1028700" cy="876300"/>
          </a:xfrm>
          <a:prstGeom prst="rect">
            <a:avLst/>
          </a:prstGeom>
          <a:ln w="12700">
            <a:miter lim="400000"/>
          </a:ln>
        </p:spPr>
      </p:pic>
      <p:sp>
        <p:nvSpPr>
          <p:cNvPr id="348" name="Text"/>
          <p:cNvSpPr txBox="1"/>
          <p:nvPr/>
        </p:nvSpPr>
        <p:spPr>
          <a:xfrm>
            <a:off x="9645650" y="4273550"/>
            <a:ext cx="142237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 </a:t>
            </a:r>
          </a:p>
        </p:txBody>
      </p:sp>
      <p:pic>
        <p:nvPicPr>
          <p:cNvPr id="349" name="unknown.png" descr="unknown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743950" y="4730750"/>
            <a:ext cx="1181100" cy="1092200"/>
          </a:xfrm>
          <a:prstGeom prst="rect">
            <a:avLst/>
          </a:prstGeom>
          <a:ln w="12700">
            <a:miter lim="400000"/>
          </a:ln>
        </p:spPr>
      </p:pic>
      <p:sp>
        <p:nvSpPr>
          <p:cNvPr id="350" name="Text"/>
          <p:cNvSpPr txBox="1"/>
          <p:nvPr/>
        </p:nvSpPr>
        <p:spPr>
          <a:xfrm>
            <a:off x="8743950" y="4730750"/>
            <a:ext cx="142237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 </a:t>
            </a:r>
          </a:p>
        </p:txBody>
      </p:sp>
      <p:pic>
        <p:nvPicPr>
          <p:cNvPr id="351" name="unknown.png" descr="unknown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696450" y="5459731"/>
            <a:ext cx="1155700" cy="914401"/>
          </a:xfrm>
          <a:prstGeom prst="rect">
            <a:avLst/>
          </a:prstGeom>
          <a:ln w="12700">
            <a:miter lim="400000"/>
          </a:ln>
        </p:spPr>
      </p:pic>
      <p:sp>
        <p:nvSpPr>
          <p:cNvPr id="352" name="Text"/>
          <p:cNvSpPr txBox="1"/>
          <p:nvPr/>
        </p:nvSpPr>
        <p:spPr>
          <a:xfrm>
            <a:off x="9696450" y="5459731"/>
            <a:ext cx="142237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 </a:t>
            </a:r>
          </a:p>
        </p:txBody>
      </p:sp>
      <p:pic>
        <p:nvPicPr>
          <p:cNvPr id="353" name="unknown.png" descr="unknown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769350" y="5946135"/>
            <a:ext cx="1130300" cy="914401"/>
          </a:xfrm>
          <a:prstGeom prst="rect">
            <a:avLst/>
          </a:prstGeom>
          <a:ln w="12700">
            <a:miter lim="400000"/>
          </a:ln>
        </p:spPr>
      </p:pic>
      <p:sp>
        <p:nvSpPr>
          <p:cNvPr id="354" name="Text"/>
          <p:cNvSpPr txBox="1"/>
          <p:nvPr/>
        </p:nvSpPr>
        <p:spPr>
          <a:xfrm>
            <a:off x="8769350" y="5946135"/>
            <a:ext cx="142237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2B2B2B"/>
      </a:dk1>
      <a:lt1>
        <a:srgbClr val="FFFFFF"/>
      </a:lt1>
      <a:dk2>
        <a:srgbClr val="A7A7A7"/>
      </a:dk2>
      <a:lt2>
        <a:srgbClr val="535353"/>
      </a:lt2>
      <a:accent1>
        <a:srgbClr val="B19686"/>
      </a:accent1>
      <a:accent2>
        <a:srgbClr val="496356"/>
      </a:accent2>
      <a:accent3>
        <a:srgbClr val="3DA1D2"/>
      </a:accent3>
      <a:accent4>
        <a:srgbClr val="3B96D3"/>
      </a:accent4>
      <a:accent5>
        <a:srgbClr val="398BD5"/>
      </a:accent5>
      <a:accent6>
        <a:srgbClr val="3780D7"/>
      </a:accent6>
      <a:hlink>
        <a:srgbClr val="0000FF"/>
      </a:hlink>
      <a:folHlink>
        <a:srgbClr val="FF00FF"/>
      </a:folHlink>
    </a:clrScheme>
    <a:fontScheme name="Office Theme">
      <a:majorFont>
        <a:latin typeface="Abhaya Libre"/>
        <a:ea typeface="Abhaya Libre"/>
        <a:cs typeface="Abhaya Libre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B2B2B"/>
            </a:solidFill>
            <a:effectLst/>
            <a:uFillTx/>
            <a:latin typeface="+mj-lt"/>
            <a:ea typeface="+mj-ea"/>
            <a:cs typeface="+mj-cs"/>
            <a:sym typeface="Abhaya Libr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B2B2B"/>
            </a:solidFill>
            <a:effectLst/>
            <a:uFillTx/>
            <a:latin typeface="+mj-lt"/>
            <a:ea typeface="+mj-ea"/>
            <a:cs typeface="+mj-cs"/>
            <a:sym typeface="Abhaya Libr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2B2B2B"/>
      </a:dk1>
      <a:lt1>
        <a:srgbClr val="FFFFFF"/>
      </a:lt1>
      <a:dk2>
        <a:srgbClr val="A7A7A7"/>
      </a:dk2>
      <a:lt2>
        <a:srgbClr val="535353"/>
      </a:lt2>
      <a:accent1>
        <a:srgbClr val="B19686"/>
      </a:accent1>
      <a:accent2>
        <a:srgbClr val="496356"/>
      </a:accent2>
      <a:accent3>
        <a:srgbClr val="3DA1D2"/>
      </a:accent3>
      <a:accent4>
        <a:srgbClr val="3B96D3"/>
      </a:accent4>
      <a:accent5>
        <a:srgbClr val="398BD5"/>
      </a:accent5>
      <a:accent6>
        <a:srgbClr val="3780D7"/>
      </a:accent6>
      <a:hlink>
        <a:srgbClr val="0000FF"/>
      </a:hlink>
      <a:folHlink>
        <a:srgbClr val="FF00FF"/>
      </a:folHlink>
    </a:clrScheme>
    <a:fontScheme name="Office Theme">
      <a:majorFont>
        <a:latin typeface="Abhaya Libre"/>
        <a:ea typeface="Abhaya Libre"/>
        <a:cs typeface="Abhaya Libre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B2B2B"/>
            </a:solidFill>
            <a:effectLst/>
            <a:uFillTx/>
            <a:latin typeface="+mj-lt"/>
            <a:ea typeface="+mj-ea"/>
            <a:cs typeface="+mj-cs"/>
            <a:sym typeface="Abhaya Libr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B2B2B"/>
            </a:solidFill>
            <a:effectLst/>
            <a:uFillTx/>
            <a:latin typeface="+mj-lt"/>
            <a:ea typeface="+mj-ea"/>
            <a:cs typeface="+mj-cs"/>
            <a:sym typeface="Abhaya Libr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