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2B2B"/>
        </a:solidFill>
        <a:effectLst/>
        <a:uFillTx/>
        <a:latin typeface="+mn-lt"/>
        <a:ea typeface="+mn-ea"/>
        <a:cs typeface="+mn-cs"/>
        <a:sym typeface="Abhaya Libre"/>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2B2B"/>
        </a:solidFill>
        <a:effectLst/>
        <a:uFillTx/>
        <a:latin typeface="+mn-lt"/>
        <a:ea typeface="+mn-ea"/>
        <a:cs typeface="+mn-cs"/>
        <a:sym typeface="Abhaya Libre"/>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2B2B"/>
        </a:solidFill>
        <a:effectLst/>
        <a:uFillTx/>
        <a:latin typeface="+mn-lt"/>
        <a:ea typeface="+mn-ea"/>
        <a:cs typeface="+mn-cs"/>
        <a:sym typeface="Abhaya Libre"/>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2B2B"/>
        </a:solidFill>
        <a:effectLst/>
        <a:uFillTx/>
        <a:latin typeface="+mn-lt"/>
        <a:ea typeface="+mn-ea"/>
        <a:cs typeface="+mn-cs"/>
        <a:sym typeface="Abhaya Libre"/>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2B2B"/>
        </a:solidFill>
        <a:effectLst/>
        <a:uFillTx/>
        <a:latin typeface="+mn-lt"/>
        <a:ea typeface="+mn-ea"/>
        <a:cs typeface="+mn-cs"/>
        <a:sym typeface="Abhaya Libre"/>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2B2B"/>
        </a:solidFill>
        <a:effectLst/>
        <a:uFillTx/>
        <a:latin typeface="+mn-lt"/>
        <a:ea typeface="+mn-ea"/>
        <a:cs typeface="+mn-cs"/>
        <a:sym typeface="Abhaya Libre"/>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2B2B"/>
        </a:solidFill>
        <a:effectLst/>
        <a:uFillTx/>
        <a:latin typeface="+mn-lt"/>
        <a:ea typeface="+mn-ea"/>
        <a:cs typeface="+mn-cs"/>
        <a:sym typeface="Abhaya Libre"/>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2B2B"/>
        </a:solidFill>
        <a:effectLst/>
        <a:uFillTx/>
        <a:latin typeface="+mn-lt"/>
        <a:ea typeface="+mn-ea"/>
        <a:cs typeface="+mn-cs"/>
        <a:sym typeface="Abhaya Libre"/>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2B2B"/>
        </a:solidFill>
        <a:effectLst/>
        <a:uFillTx/>
        <a:latin typeface="+mn-lt"/>
        <a:ea typeface="+mn-ea"/>
        <a:cs typeface="+mn-cs"/>
        <a:sym typeface="Abhaya Libr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2B2B2B"/>
        </a:fontRef>
        <a:srgbClr val="2B2B2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DCD8"/>
          </a:solidFill>
        </a:fill>
      </a:tcStyle>
    </a:wholeTbl>
    <a:band2H>
      <a:tcTxStyle b="def" i="def"/>
      <a:tcStyle>
        <a:tcBdr/>
        <a:fill>
          <a:solidFill>
            <a:srgbClr val="F2EE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2B2B2B"/>
        </a:fontRef>
        <a:srgbClr val="2B2B2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FEE"/>
          </a:solidFill>
        </a:fill>
      </a:tcStyle>
    </a:wholeTbl>
    <a:band2H>
      <a:tcTxStyle b="def" i="def"/>
      <a:tcStyle>
        <a:tcBdr/>
        <a:fill>
          <a:solidFill>
            <a:srgbClr val="E8F0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2B2B2B"/>
        </a:fontRef>
        <a:srgbClr val="2B2B2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7F0"/>
          </a:solidFill>
        </a:fill>
      </a:tcStyle>
    </a:wholeTbl>
    <a:band2H>
      <a:tcTxStyle b="def" i="def"/>
      <a:tcStyle>
        <a:tcBdr/>
        <a:fill>
          <a:solidFill>
            <a:srgbClr val="E7ECF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2B2B2B"/>
        </a:fontRef>
        <a:srgbClr val="2B2B2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2B2B2B"/>
        </a:fontRef>
        <a:srgbClr val="2B2B2B"/>
      </a:tcTxStyle>
      <a:tcStyle>
        <a:tcBdr>
          <a:left>
            <a:ln w="12700" cap="flat">
              <a:noFill/>
              <a:miter lim="400000"/>
            </a:ln>
          </a:left>
          <a:right>
            <a:ln w="12700" cap="flat">
              <a:noFill/>
              <a:miter lim="400000"/>
            </a:ln>
          </a:right>
          <a:top>
            <a:ln w="50800" cap="flat">
              <a:solidFill>
                <a:srgbClr val="2B2B2B"/>
              </a:solidFill>
              <a:prstDash val="solid"/>
              <a:round/>
            </a:ln>
          </a:top>
          <a:bottom>
            <a:ln w="25400" cap="flat">
              <a:solidFill>
                <a:srgbClr val="2B2B2B"/>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2B2B2B"/>
              </a:solidFill>
              <a:prstDash val="solid"/>
              <a:round/>
            </a:ln>
          </a:top>
          <a:bottom>
            <a:ln w="25400" cap="flat">
              <a:solidFill>
                <a:srgbClr val="2B2B2B"/>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2B2B2B"/>
        </a:fontRef>
        <a:srgbClr val="2B2B2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B2B2B"/>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B2B2B"/>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B2B2B"/>
          </a:solidFill>
        </a:fill>
      </a:tcStyle>
    </a:firstRow>
  </a:tblStyle>
  <a:tblStyle styleId="{2708684C-4D16-4618-839F-0558EEFCDFE6}" styleName="">
    <a:tblBg/>
    <a:wholeTbl>
      <a:tcTxStyle b="off" i="off">
        <a:fontRef idx="minor">
          <a:srgbClr val="2B2B2B"/>
        </a:fontRef>
        <a:srgbClr val="2B2B2B"/>
      </a:tcTxStyle>
      <a:tcStyle>
        <a:tcBdr>
          <a:left>
            <a:ln w="12700" cap="flat">
              <a:solidFill>
                <a:srgbClr val="2B2B2B"/>
              </a:solidFill>
              <a:prstDash val="solid"/>
              <a:round/>
            </a:ln>
          </a:left>
          <a:right>
            <a:ln w="12700" cap="flat">
              <a:solidFill>
                <a:srgbClr val="2B2B2B"/>
              </a:solidFill>
              <a:prstDash val="solid"/>
              <a:round/>
            </a:ln>
          </a:right>
          <a:top>
            <a:ln w="12700" cap="flat">
              <a:solidFill>
                <a:srgbClr val="2B2B2B"/>
              </a:solidFill>
              <a:prstDash val="solid"/>
              <a:round/>
            </a:ln>
          </a:top>
          <a:bottom>
            <a:ln w="12700" cap="flat">
              <a:solidFill>
                <a:srgbClr val="2B2B2B"/>
              </a:solidFill>
              <a:prstDash val="solid"/>
              <a:round/>
            </a:ln>
          </a:bottom>
          <a:insideH>
            <a:ln w="12700" cap="flat">
              <a:solidFill>
                <a:srgbClr val="2B2B2B"/>
              </a:solidFill>
              <a:prstDash val="solid"/>
              <a:round/>
            </a:ln>
          </a:insideH>
          <a:insideV>
            <a:ln w="12700" cap="flat">
              <a:solidFill>
                <a:srgbClr val="2B2B2B"/>
              </a:solidFill>
              <a:prstDash val="solid"/>
              <a:round/>
            </a:ln>
          </a:insideV>
        </a:tcBdr>
        <a:fill>
          <a:solidFill>
            <a:srgbClr val="2B2B2B">
              <a:alpha val="20000"/>
            </a:srgbClr>
          </a:solidFill>
        </a:fill>
      </a:tcStyle>
    </a:wholeTbl>
    <a:band2H>
      <a:tcTxStyle b="def" i="def"/>
      <a:tcStyle>
        <a:tcBdr/>
        <a:fill>
          <a:solidFill>
            <a:srgbClr val="FFFFFF"/>
          </a:solidFill>
        </a:fill>
      </a:tcStyle>
    </a:band2H>
    <a:firstCol>
      <a:tcTxStyle b="on" i="off">
        <a:fontRef idx="minor">
          <a:srgbClr val="2B2B2B"/>
        </a:fontRef>
        <a:srgbClr val="2B2B2B"/>
      </a:tcTxStyle>
      <a:tcStyle>
        <a:tcBdr>
          <a:left>
            <a:ln w="12700" cap="flat">
              <a:solidFill>
                <a:srgbClr val="2B2B2B"/>
              </a:solidFill>
              <a:prstDash val="solid"/>
              <a:round/>
            </a:ln>
          </a:left>
          <a:right>
            <a:ln w="12700" cap="flat">
              <a:solidFill>
                <a:srgbClr val="2B2B2B"/>
              </a:solidFill>
              <a:prstDash val="solid"/>
              <a:round/>
            </a:ln>
          </a:right>
          <a:top>
            <a:ln w="12700" cap="flat">
              <a:solidFill>
                <a:srgbClr val="2B2B2B"/>
              </a:solidFill>
              <a:prstDash val="solid"/>
              <a:round/>
            </a:ln>
          </a:top>
          <a:bottom>
            <a:ln w="12700" cap="flat">
              <a:solidFill>
                <a:srgbClr val="2B2B2B"/>
              </a:solidFill>
              <a:prstDash val="solid"/>
              <a:round/>
            </a:ln>
          </a:bottom>
          <a:insideH>
            <a:ln w="12700" cap="flat">
              <a:solidFill>
                <a:srgbClr val="2B2B2B"/>
              </a:solidFill>
              <a:prstDash val="solid"/>
              <a:round/>
            </a:ln>
          </a:insideH>
          <a:insideV>
            <a:ln w="12700" cap="flat">
              <a:solidFill>
                <a:srgbClr val="2B2B2B"/>
              </a:solidFill>
              <a:prstDash val="solid"/>
              <a:round/>
            </a:ln>
          </a:insideV>
        </a:tcBdr>
        <a:fill>
          <a:solidFill>
            <a:srgbClr val="2B2B2B">
              <a:alpha val="20000"/>
            </a:srgbClr>
          </a:solidFill>
        </a:fill>
      </a:tcStyle>
    </a:firstCol>
    <a:lastRow>
      <a:tcTxStyle b="on" i="off">
        <a:fontRef idx="minor">
          <a:srgbClr val="2B2B2B"/>
        </a:fontRef>
        <a:srgbClr val="2B2B2B"/>
      </a:tcTxStyle>
      <a:tcStyle>
        <a:tcBdr>
          <a:left>
            <a:ln w="12700" cap="flat">
              <a:solidFill>
                <a:srgbClr val="2B2B2B"/>
              </a:solidFill>
              <a:prstDash val="solid"/>
              <a:round/>
            </a:ln>
          </a:left>
          <a:right>
            <a:ln w="12700" cap="flat">
              <a:solidFill>
                <a:srgbClr val="2B2B2B"/>
              </a:solidFill>
              <a:prstDash val="solid"/>
              <a:round/>
            </a:ln>
          </a:right>
          <a:top>
            <a:ln w="50800" cap="flat">
              <a:solidFill>
                <a:srgbClr val="2B2B2B"/>
              </a:solidFill>
              <a:prstDash val="solid"/>
              <a:round/>
            </a:ln>
          </a:top>
          <a:bottom>
            <a:ln w="12700" cap="flat">
              <a:solidFill>
                <a:srgbClr val="2B2B2B"/>
              </a:solidFill>
              <a:prstDash val="solid"/>
              <a:round/>
            </a:ln>
          </a:bottom>
          <a:insideH>
            <a:ln w="12700" cap="flat">
              <a:solidFill>
                <a:srgbClr val="2B2B2B"/>
              </a:solidFill>
              <a:prstDash val="solid"/>
              <a:round/>
            </a:ln>
          </a:insideH>
          <a:insideV>
            <a:ln w="12700" cap="flat">
              <a:solidFill>
                <a:srgbClr val="2B2B2B"/>
              </a:solidFill>
              <a:prstDash val="solid"/>
              <a:round/>
            </a:ln>
          </a:insideV>
        </a:tcBdr>
        <a:fill>
          <a:noFill/>
        </a:fill>
      </a:tcStyle>
    </a:lastRow>
    <a:firstRow>
      <a:tcTxStyle b="on" i="off">
        <a:fontRef idx="minor">
          <a:srgbClr val="2B2B2B"/>
        </a:fontRef>
        <a:srgbClr val="2B2B2B"/>
      </a:tcTxStyle>
      <a:tcStyle>
        <a:tcBdr>
          <a:left>
            <a:ln w="12700" cap="flat">
              <a:solidFill>
                <a:srgbClr val="2B2B2B"/>
              </a:solidFill>
              <a:prstDash val="solid"/>
              <a:round/>
            </a:ln>
          </a:left>
          <a:right>
            <a:ln w="12700" cap="flat">
              <a:solidFill>
                <a:srgbClr val="2B2B2B"/>
              </a:solidFill>
              <a:prstDash val="solid"/>
              <a:round/>
            </a:ln>
          </a:right>
          <a:top>
            <a:ln w="12700" cap="flat">
              <a:solidFill>
                <a:srgbClr val="2B2B2B"/>
              </a:solidFill>
              <a:prstDash val="solid"/>
              <a:round/>
            </a:ln>
          </a:top>
          <a:bottom>
            <a:ln w="25400" cap="flat">
              <a:solidFill>
                <a:srgbClr val="2B2B2B"/>
              </a:solidFill>
              <a:prstDash val="solid"/>
              <a:round/>
            </a:ln>
          </a:bottom>
          <a:insideH>
            <a:ln w="12700" cap="flat">
              <a:solidFill>
                <a:srgbClr val="2B2B2B"/>
              </a:solidFill>
              <a:prstDash val="solid"/>
              <a:round/>
            </a:ln>
          </a:insideH>
          <a:insideV>
            <a:ln w="12700" cap="flat">
              <a:solidFill>
                <a:srgbClr val="2B2B2B"/>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23" name="Shape 223"/>
          <p:cNvSpPr/>
          <p:nvPr>
            <p:ph type="sldImg"/>
          </p:nvPr>
        </p:nvSpPr>
        <p:spPr>
          <a:xfrm>
            <a:off x="1143000" y="685800"/>
            <a:ext cx="4572000" cy="3429000"/>
          </a:xfrm>
          <a:prstGeom prst="rect">
            <a:avLst/>
          </a:prstGeom>
        </p:spPr>
        <p:txBody>
          <a:bodyPr/>
          <a:lstStyle/>
          <a:p>
            <a:pPr/>
          </a:p>
        </p:txBody>
      </p:sp>
      <p:sp>
        <p:nvSpPr>
          <p:cNvPr id="224" name="Shape 2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solidFill>
          <a:srgbClr val="2B2B2B"/>
        </a:solidFill>
        <a:latin typeface="+mn-lt"/>
        <a:ea typeface="+mn-ea"/>
        <a:cs typeface="+mn-cs"/>
        <a:sym typeface="Abhaya Libre"/>
      </a:defRPr>
    </a:lvl1pPr>
    <a:lvl2pPr indent="228600" latinLnBrk="0">
      <a:defRPr sz="1200">
        <a:solidFill>
          <a:srgbClr val="2B2B2B"/>
        </a:solidFill>
        <a:latin typeface="+mn-lt"/>
        <a:ea typeface="+mn-ea"/>
        <a:cs typeface="+mn-cs"/>
        <a:sym typeface="Abhaya Libre"/>
      </a:defRPr>
    </a:lvl2pPr>
    <a:lvl3pPr indent="457200" latinLnBrk="0">
      <a:defRPr sz="1200">
        <a:solidFill>
          <a:srgbClr val="2B2B2B"/>
        </a:solidFill>
        <a:latin typeface="+mn-lt"/>
        <a:ea typeface="+mn-ea"/>
        <a:cs typeface="+mn-cs"/>
        <a:sym typeface="Abhaya Libre"/>
      </a:defRPr>
    </a:lvl3pPr>
    <a:lvl4pPr indent="685800" latinLnBrk="0">
      <a:defRPr sz="1200">
        <a:solidFill>
          <a:srgbClr val="2B2B2B"/>
        </a:solidFill>
        <a:latin typeface="+mn-lt"/>
        <a:ea typeface="+mn-ea"/>
        <a:cs typeface="+mn-cs"/>
        <a:sym typeface="Abhaya Libre"/>
      </a:defRPr>
    </a:lvl4pPr>
    <a:lvl5pPr indent="914400" latinLnBrk="0">
      <a:defRPr sz="1200">
        <a:solidFill>
          <a:srgbClr val="2B2B2B"/>
        </a:solidFill>
        <a:latin typeface="+mn-lt"/>
        <a:ea typeface="+mn-ea"/>
        <a:cs typeface="+mn-cs"/>
        <a:sym typeface="Abhaya Libre"/>
      </a:defRPr>
    </a:lvl5pPr>
    <a:lvl6pPr indent="1143000" latinLnBrk="0">
      <a:defRPr sz="1200">
        <a:solidFill>
          <a:srgbClr val="2B2B2B"/>
        </a:solidFill>
        <a:latin typeface="+mn-lt"/>
        <a:ea typeface="+mn-ea"/>
        <a:cs typeface="+mn-cs"/>
        <a:sym typeface="Abhaya Libre"/>
      </a:defRPr>
    </a:lvl6pPr>
    <a:lvl7pPr indent="1371600" latinLnBrk="0">
      <a:defRPr sz="1200">
        <a:solidFill>
          <a:srgbClr val="2B2B2B"/>
        </a:solidFill>
        <a:latin typeface="+mn-lt"/>
        <a:ea typeface="+mn-ea"/>
        <a:cs typeface="+mn-cs"/>
        <a:sym typeface="Abhaya Libre"/>
      </a:defRPr>
    </a:lvl7pPr>
    <a:lvl8pPr indent="1600200" latinLnBrk="0">
      <a:defRPr sz="1200">
        <a:solidFill>
          <a:srgbClr val="2B2B2B"/>
        </a:solidFill>
        <a:latin typeface="+mn-lt"/>
        <a:ea typeface="+mn-ea"/>
        <a:cs typeface="+mn-cs"/>
        <a:sym typeface="Abhaya Libre"/>
      </a:defRPr>
    </a:lvl8pPr>
    <a:lvl9pPr indent="1828800" latinLnBrk="0">
      <a:defRPr sz="1200">
        <a:solidFill>
          <a:srgbClr val="2B2B2B"/>
        </a:solidFill>
        <a:latin typeface="+mn-lt"/>
        <a:ea typeface="+mn-ea"/>
        <a:cs typeface="+mn-cs"/>
        <a:sym typeface="Abhaya Libr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Custom Layout">
    <p:spTree>
      <p:nvGrpSpPr>
        <p:cNvPr id="1" name=""/>
        <p:cNvGrpSpPr/>
        <p:nvPr/>
      </p:nvGrpSpPr>
      <p:grpSpPr>
        <a:xfrm>
          <a:off x="0" y="0"/>
          <a:ext cx="0" cy="0"/>
          <a:chOff x="0" y="0"/>
          <a:chExt cx="0" cy="0"/>
        </a:xfrm>
      </p:grpSpPr>
      <p:sp>
        <p:nvSpPr>
          <p:cNvPr id="84" name="Picture Placeholder 15"/>
          <p:cNvSpPr/>
          <p:nvPr>
            <p:ph type="pic" sz="half" idx="21"/>
          </p:nvPr>
        </p:nvSpPr>
        <p:spPr>
          <a:xfrm>
            <a:off x="-1297958" y="-2019194"/>
            <a:ext cx="5444838" cy="5444839"/>
          </a:xfrm>
          <a:prstGeom prst="rect">
            <a:avLst/>
          </a:prstGeom>
        </p:spPr>
        <p:txBody>
          <a:bodyPr lIns="91439" tIns="45719" rIns="91439" bIns="45719"/>
          <a:lstStyle/>
          <a:p>
            <a:pPr/>
          </a:p>
        </p:txBody>
      </p:sp>
      <p:sp>
        <p:nvSpPr>
          <p:cNvPr id="85" name="Picture Placeholder 16"/>
          <p:cNvSpPr/>
          <p:nvPr>
            <p:ph type="pic" sz="quarter" idx="22"/>
          </p:nvPr>
        </p:nvSpPr>
        <p:spPr>
          <a:xfrm>
            <a:off x="4385073" y="1674027"/>
            <a:ext cx="1751623" cy="1751623"/>
          </a:xfrm>
          <a:prstGeom prst="rect">
            <a:avLst/>
          </a:prstGeom>
        </p:spPr>
        <p:txBody>
          <a:bodyPr lIns="91439" tIns="45719" rIns="91439" bIns="45719"/>
          <a:lstStyle/>
          <a:p>
            <a:pPr/>
          </a:p>
        </p:txBody>
      </p:sp>
      <p:sp>
        <p:nvSpPr>
          <p:cNvPr id="86" name="Picture Placeholder 17"/>
          <p:cNvSpPr/>
          <p:nvPr>
            <p:ph type="pic" sz="quarter" idx="23"/>
          </p:nvPr>
        </p:nvSpPr>
        <p:spPr>
          <a:xfrm>
            <a:off x="6845989" y="1680735"/>
            <a:ext cx="1751626" cy="1751621"/>
          </a:xfrm>
          <a:prstGeom prst="rect">
            <a:avLst/>
          </a:prstGeom>
        </p:spPr>
        <p:txBody>
          <a:bodyPr lIns="91439" tIns="45719" rIns="91439" bIns="45719"/>
          <a:lstStyle/>
          <a:p>
            <a:pPr/>
          </a:p>
        </p:txBody>
      </p:sp>
      <p:sp>
        <p:nvSpPr>
          <p:cNvPr id="87" name="Picture Placeholder 14"/>
          <p:cNvSpPr/>
          <p:nvPr>
            <p:ph type="pic" sz="quarter" idx="24"/>
          </p:nvPr>
        </p:nvSpPr>
        <p:spPr>
          <a:xfrm>
            <a:off x="9306904" y="1674023"/>
            <a:ext cx="1751621" cy="1751622"/>
          </a:xfrm>
          <a:prstGeom prst="rect">
            <a:avLst/>
          </a:prstGeom>
        </p:spPr>
        <p:txBody>
          <a:bodyPr lIns="91439" tIns="45719" rIns="91439" bIns="45719"/>
          <a:lstStyle/>
          <a:p>
            <a:pP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_Custom Layout">
    <p:spTree>
      <p:nvGrpSpPr>
        <p:cNvPr id="1" name=""/>
        <p:cNvGrpSpPr/>
        <p:nvPr/>
      </p:nvGrpSpPr>
      <p:grpSpPr>
        <a:xfrm>
          <a:off x="0" y="0"/>
          <a:ext cx="0" cy="0"/>
          <a:chOff x="0" y="0"/>
          <a:chExt cx="0" cy="0"/>
        </a:xfrm>
      </p:grpSpPr>
      <p:sp>
        <p:nvSpPr>
          <p:cNvPr id="95" name="Picture Placeholder 10"/>
          <p:cNvSpPr/>
          <p:nvPr>
            <p:ph type="pic" sz="quarter" idx="21"/>
          </p:nvPr>
        </p:nvSpPr>
        <p:spPr>
          <a:xfrm>
            <a:off x="838200" y="3858428"/>
            <a:ext cx="1695450" cy="1695452"/>
          </a:xfrm>
          <a:prstGeom prst="rect">
            <a:avLst/>
          </a:prstGeom>
        </p:spPr>
        <p:txBody>
          <a:bodyPr lIns="91439" tIns="45719" rIns="91439" bIns="45719"/>
          <a:lstStyle/>
          <a:p>
            <a:pPr/>
          </a:p>
        </p:txBody>
      </p:sp>
      <p:sp>
        <p:nvSpPr>
          <p:cNvPr id="96" name="Picture Placeholder 9"/>
          <p:cNvSpPr/>
          <p:nvPr>
            <p:ph type="pic" sz="half" idx="22"/>
          </p:nvPr>
        </p:nvSpPr>
        <p:spPr>
          <a:xfrm>
            <a:off x="3409950" y="2020104"/>
            <a:ext cx="5372100" cy="5372099"/>
          </a:xfrm>
          <a:prstGeom prst="rect">
            <a:avLst/>
          </a:prstGeom>
        </p:spPr>
        <p:txBody>
          <a:bodyPr lIns="91439" tIns="45719" rIns="91439" bIns="45719"/>
          <a:lstStyle/>
          <a:p>
            <a:pPr/>
          </a:p>
        </p:txBody>
      </p:sp>
      <p:sp>
        <p:nvSpPr>
          <p:cNvPr id="97" name="Picture Placeholder 8"/>
          <p:cNvSpPr/>
          <p:nvPr>
            <p:ph type="pic" sz="quarter" idx="23"/>
          </p:nvPr>
        </p:nvSpPr>
        <p:spPr>
          <a:xfrm>
            <a:off x="9658350" y="3840181"/>
            <a:ext cx="1695450" cy="1695454"/>
          </a:xfrm>
          <a:prstGeom prst="rect">
            <a:avLst/>
          </a:prstGeom>
        </p:spPr>
        <p:txBody>
          <a:bodyPr lIns="91439" tIns="45719" rIns="91439" bIns="45719"/>
          <a:lstStyle/>
          <a:p>
            <a:pP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Custom Layout">
    <p:spTree>
      <p:nvGrpSpPr>
        <p:cNvPr id="1" name=""/>
        <p:cNvGrpSpPr/>
        <p:nvPr/>
      </p:nvGrpSpPr>
      <p:grpSpPr>
        <a:xfrm>
          <a:off x="0" y="0"/>
          <a:ext cx="0" cy="0"/>
          <a:chOff x="0" y="0"/>
          <a:chExt cx="0" cy="0"/>
        </a:xfrm>
      </p:grpSpPr>
      <p:sp>
        <p:nvSpPr>
          <p:cNvPr id="105" name="Picture Placeholder 9"/>
          <p:cNvSpPr/>
          <p:nvPr>
            <p:ph type="pic" sz="quarter" idx="21"/>
          </p:nvPr>
        </p:nvSpPr>
        <p:spPr>
          <a:xfrm>
            <a:off x="5633885" y="-1993152"/>
            <a:ext cx="4022937" cy="4022932"/>
          </a:xfrm>
          <a:prstGeom prst="rect">
            <a:avLst/>
          </a:prstGeom>
        </p:spPr>
        <p:txBody>
          <a:bodyPr lIns="91439" tIns="45719" rIns="91439" bIns="45719"/>
          <a:lstStyle/>
          <a:p>
            <a:pPr/>
          </a:p>
        </p:txBody>
      </p:sp>
      <p:sp>
        <p:nvSpPr>
          <p:cNvPr id="106" name="Picture Placeholder 10"/>
          <p:cNvSpPr/>
          <p:nvPr>
            <p:ph type="pic" sz="quarter" idx="22"/>
          </p:nvPr>
        </p:nvSpPr>
        <p:spPr>
          <a:xfrm>
            <a:off x="7911424" y="268830"/>
            <a:ext cx="4022934" cy="4022934"/>
          </a:xfrm>
          <a:prstGeom prst="rect">
            <a:avLst/>
          </a:prstGeom>
        </p:spPr>
        <p:txBody>
          <a:bodyPr lIns="91439" tIns="45719" rIns="91439" bIns="45719"/>
          <a:lstStyle/>
          <a:p>
            <a:pPr/>
          </a:p>
        </p:txBody>
      </p:sp>
      <p:sp>
        <p:nvSpPr>
          <p:cNvPr id="107" name="Picture Placeholder 8"/>
          <p:cNvSpPr/>
          <p:nvPr>
            <p:ph type="pic" sz="quarter" idx="23"/>
          </p:nvPr>
        </p:nvSpPr>
        <p:spPr>
          <a:xfrm>
            <a:off x="10157024" y="2498873"/>
            <a:ext cx="4022936" cy="4022934"/>
          </a:xfrm>
          <a:prstGeom prst="rect">
            <a:avLst/>
          </a:prstGeom>
        </p:spPr>
        <p:txBody>
          <a:bodyPr lIns="91439" tIns="45719" rIns="91439" bIns="45719"/>
          <a:lstStyle/>
          <a:p>
            <a:pP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Custom Layout">
    <p:spTree>
      <p:nvGrpSpPr>
        <p:cNvPr id="1" name=""/>
        <p:cNvGrpSpPr/>
        <p:nvPr/>
      </p:nvGrpSpPr>
      <p:grpSpPr>
        <a:xfrm>
          <a:off x="0" y="0"/>
          <a:ext cx="0" cy="0"/>
          <a:chOff x="0" y="0"/>
          <a:chExt cx="0" cy="0"/>
        </a:xfrm>
      </p:grpSpPr>
      <p:sp>
        <p:nvSpPr>
          <p:cNvPr id="115" name="Picture Placeholder 9"/>
          <p:cNvSpPr/>
          <p:nvPr>
            <p:ph type="pic" sz="half" idx="21"/>
          </p:nvPr>
        </p:nvSpPr>
        <p:spPr>
          <a:xfrm>
            <a:off x="-3" y="0"/>
            <a:ext cx="3451129" cy="6858000"/>
          </a:xfrm>
          <a:prstGeom prst="rect">
            <a:avLst/>
          </a:prstGeom>
        </p:spPr>
        <p:txBody>
          <a:bodyPr lIns="91439" tIns="45719" rIns="91439" bIns="45719"/>
          <a:lstStyle/>
          <a:p>
            <a:pPr/>
          </a:p>
        </p:txBody>
      </p:sp>
      <p:sp>
        <p:nvSpPr>
          <p:cNvPr id="116" name="Picture Placeholder 8"/>
          <p:cNvSpPr/>
          <p:nvPr>
            <p:ph type="pic" sz="quarter" idx="22"/>
          </p:nvPr>
        </p:nvSpPr>
        <p:spPr>
          <a:xfrm>
            <a:off x="2549942" y="2209943"/>
            <a:ext cx="1793459" cy="1793459"/>
          </a:xfrm>
          <a:prstGeom prst="rect">
            <a:avLst/>
          </a:prstGeom>
        </p:spPr>
        <p:txBody>
          <a:bodyPr lIns="91439" tIns="45719" rIns="91439" bIns="45719"/>
          <a:lstStyle/>
          <a:p>
            <a:pPr/>
          </a:p>
        </p:txBody>
      </p:sp>
      <p:sp>
        <p:nvSpPr>
          <p:cNvPr id="117" name="Picture Placeholder 7"/>
          <p:cNvSpPr/>
          <p:nvPr>
            <p:ph type="pic" sz="quarter" idx="23"/>
          </p:nvPr>
        </p:nvSpPr>
        <p:spPr>
          <a:xfrm>
            <a:off x="2549942" y="4548001"/>
            <a:ext cx="1793459" cy="1793460"/>
          </a:xfrm>
          <a:prstGeom prst="rect">
            <a:avLst/>
          </a:prstGeom>
        </p:spPr>
        <p:txBody>
          <a:bodyPr lIns="91439" tIns="45719" rIns="91439" bIns="45719"/>
          <a:lstStyle/>
          <a:p>
            <a:pPr/>
          </a:p>
        </p:txBody>
      </p:sp>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1_Custom Layout">
    <p:spTree>
      <p:nvGrpSpPr>
        <p:cNvPr id="1" name=""/>
        <p:cNvGrpSpPr/>
        <p:nvPr/>
      </p:nvGrpSpPr>
      <p:grpSpPr>
        <a:xfrm>
          <a:off x="0" y="0"/>
          <a:ext cx="0" cy="0"/>
          <a:chOff x="0" y="0"/>
          <a:chExt cx="0" cy="0"/>
        </a:xfrm>
      </p:grpSpPr>
      <p:sp>
        <p:nvSpPr>
          <p:cNvPr id="125" name="Picture Placeholder 9"/>
          <p:cNvSpPr/>
          <p:nvPr>
            <p:ph type="pic" sz="quarter" idx="21"/>
          </p:nvPr>
        </p:nvSpPr>
        <p:spPr>
          <a:xfrm>
            <a:off x="4391523" y="842207"/>
            <a:ext cx="3408954" cy="3408954"/>
          </a:xfrm>
          <a:prstGeom prst="rect">
            <a:avLst/>
          </a:prstGeom>
        </p:spPr>
        <p:txBody>
          <a:bodyPr lIns="91439" tIns="45719" rIns="91439" bIns="45719"/>
          <a:lstStyle/>
          <a:p>
            <a:pPr/>
          </a:p>
        </p:txBody>
      </p:sp>
      <p:sp>
        <p:nvSpPr>
          <p:cNvPr id="126" name="Picture Placeholder 10"/>
          <p:cNvSpPr/>
          <p:nvPr>
            <p:ph type="pic" sz="quarter" idx="22"/>
          </p:nvPr>
        </p:nvSpPr>
        <p:spPr>
          <a:xfrm>
            <a:off x="8857945" y="5214785"/>
            <a:ext cx="2266955" cy="948495"/>
          </a:xfrm>
          <a:prstGeom prst="rect">
            <a:avLst/>
          </a:prstGeom>
        </p:spPr>
        <p:txBody>
          <a:bodyPr lIns="91439" tIns="45719" rIns="91439" bIns="45719"/>
          <a:lstStyle/>
          <a:p>
            <a:pPr/>
          </a:p>
        </p:txBody>
      </p:sp>
      <p:sp>
        <p:nvSpPr>
          <p:cNvPr id="127" name="Picture Placeholder 8"/>
          <p:cNvSpPr/>
          <p:nvPr>
            <p:ph type="pic" sz="quarter" idx="23"/>
          </p:nvPr>
        </p:nvSpPr>
        <p:spPr>
          <a:xfrm>
            <a:off x="1067105" y="5214785"/>
            <a:ext cx="2266951" cy="948495"/>
          </a:xfrm>
          <a:prstGeom prst="rect">
            <a:avLst/>
          </a:prstGeom>
        </p:spPr>
        <p:txBody>
          <a:bodyPr lIns="91439" tIns="45719" rIns="91439" bIns="45719"/>
          <a:lstStyle/>
          <a:p>
            <a:pP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2_Custom Layout">
    <p:spTree>
      <p:nvGrpSpPr>
        <p:cNvPr id="1" name=""/>
        <p:cNvGrpSpPr/>
        <p:nvPr/>
      </p:nvGrpSpPr>
      <p:grpSpPr>
        <a:xfrm>
          <a:off x="0" y="0"/>
          <a:ext cx="0" cy="0"/>
          <a:chOff x="0" y="0"/>
          <a:chExt cx="0" cy="0"/>
        </a:xfrm>
      </p:grpSpPr>
      <p:sp>
        <p:nvSpPr>
          <p:cNvPr id="135" name="Picture Placeholder 10"/>
          <p:cNvSpPr/>
          <p:nvPr>
            <p:ph type="pic" sz="quarter" idx="21"/>
          </p:nvPr>
        </p:nvSpPr>
        <p:spPr>
          <a:xfrm>
            <a:off x="1146608" y="2219256"/>
            <a:ext cx="2471442" cy="2471438"/>
          </a:xfrm>
          <a:prstGeom prst="rect">
            <a:avLst/>
          </a:prstGeom>
        </p:spPr>
        <p:txBody>
          <a:bodyPr lIns="91439" tIns="45719" rIns="91439" bIns="45719"/>
          <a:lstStyle/>
          <a:p>
            <a:pPr/>
          </a:p>
        </p:txBody>
      </p:sp>
      <p:sp>
        <p:nvSpPr>
          <p:cNvPr id="136" name="Picture Placeholder 9"/>
          <p:cNvSpPr/>
          <p:nvPr>
            <p:ph type="pic" sz="quarter" idx="22"/>
          </p:nvPr>
        </p:nvSpPr>
        <p:spPr>
          <a:xfrm>
            <a:off x="4811764" y="2219256"/>
            <a:ext cx="2471443" cy="2471438"/>
          </a:xfrm>
          <a:prstGeom prst="rect">
            <a:avLst/>
          </a:prstGeom>
        </p:spPr>
        <p:txBody>
          <a:bodyPr lIns="91439" tIns="45719" rIns="91439" bIns="45719"/>
          <a:lstStyle/>
          <a:p>
            <a:pPr/>
          </a:p>
        </p:txBody>
      </p:sp>
      <p:sp>
        <p:nvSpPr>
          <p:cNvPr id="137" name="Picture Placeholder 8"/>
          <p:cNvSpPr/>
          <p:nvPr>
            <p:ph type="pic" sz="quarter" idx="23"/>
          </p:nvPr>
        </p:nvSpPr>
        <p:spPr>
          <a:xfrm>
            <a:off x="8450242" y="2219256"/>
            <a:ext cx="2471444" cy="2471438"/>
          </a:xfrm>
          <a:prstGeom prst="rect">
            <a:avLst/>
          </a:prstGeom>
        </p:spPr>
        <p:txBody>
          <a:bodyPr lIns="91439" tIns="45719" rIns="91439" bIns="45719"/>
          <a:lstStyle/>
          <a:p>
            <a:pPr/>
          </a:p>
        </p:txBody>
      </p:sp>
      <p:sp>
        <p:nvSpPr>
          <p:cNvPr id="1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Custom Layout">
    <p:spTree>
      <p:nvGrpSpPr>
        <p:cNvPr id="1" name=""/>
        <p:cNvGrpSpPr/>
        <p:nvPr/>
      </p:nvGrpSpPr>
      <p:grpSpPr>
        <a:xfrm>
          <a:off x="0" y="0"/>
          <a:ext cx="0" cy="0"/>
          <a:chOff x="0" y="0"/>
          <a:chExt cx="0" cy="0"/>
        </a:xfrm>
      </p:grpSpPr>
      <p:sp>
        <p:nvSpPr>
          <p:cNvPr id="145" name="Picture Placeholder 10"/>
          <p:cNvSpPr/>
          <p:nvPr>
            <p:ph type="pic" sz="quarter" idx="21"/>
          </p:nvPr>
        </p:nvSpPr>
        <p:spPr>
          <a:xfrm>
            <a:off x="1596513" y="4054885"/>
            <a:ext cx="2041114" cy="2041115"/>
          </a:xfrm>
          <a:prstGeom prst="rect">
            <a:avLst/>
          </a:prstGeom>
        </p:spPr>
        <p:txBody>
          <a:bodyPr lIns="91439" tIns="45719" rIns="91439" bIns="45719"/>
          <a:lstStyle/>
          <a:p>
            <a:pPr/>
          </a:p>
        </p:txBody>
      </p:sp>
      <p:sp>
        <p:nvSpPr>
          <p:cNvPr id="146" name="Picture Placeholder 9"/>
          <p:cNvSpPr/>
          <p:nvPr>
            <p:ph type="pic" sz="quarter" idx="22"/>
          </p:nvPr>
        </p:nvSpPr>
        <p:spPr>
          <a:xfrm>
            <a:off x="7223486" y="1181100"/>
            <a:ext cx="2041119" cy="2041114"/>
          </a:xfrm>
          <a:prstGeom prst="rect">
            <a:avLst/>
          </a:prstGeom>
        </p:spPr>
        <p:txBody>
          <a:bodyPr lIns="91439" tIns="45719" rIns="91439" bIns="45719"/>
          <a:lstStyle/>
          <a:p>
            <a:pPr/>
          </a:p>
        </p:txBody>
      </p:sp>
      <p:sp>
        <p:nvSpPr>
          <p:cNvPr id="147" name="Picture Placeholder 8"/>
          <p:cNvSpPr/>
          <p:nvPr>
            <p:ph type="pic" sz="quarter" idx="23"/>
          </p:nvPr>
        </p:nvSpPr>
        <p:spPr>
          <a:xfrm>
            <a:off x="7223486" y="4054885"/>
            <a:ext cx="2041119" cy="2041115"/>
          </a:xfrm>
          <a:prstGeom prst="rect">
            <a:avLst/>
          </a:prstGeom>
        </p:spPr>
        <p:txBody>
          <a:bodyPr lIns="91439" tIns="45719" rIns="91439" bIns="45719"/>
          <a:lstStyle/>
          <a:p>
            <a:pPr/>
          </a:p>
        </p:txBody>
      </p:sp>
      <p:sp>
        <p:nvSpPr>
          <p:cNvPr id="1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Custom Layout">
    <p:spTree>
      <p:nvGrpSpPr>
        <p:cNvPr id="1" name=""/>
        <p:cNvGrpSpPr/>
        <p:nvPr/>
      </p:nvGrpSpPr>
      <p:grpSpPr>
        <a:xfrm>
          <a:off x="0" y="0"/>
          <a:ext cx="0" cy="0"/>
          <a:chOff x="0" y="0"/>
          <a:chExt cx="0" cy="0"/>
        </a:xfrm>
      </p:grpSpPr>
      <p:sp>
        <p:nvSpPr>
          <p:cNvPr id="155" name="Picture Placeholder 4"/>
          <p:cNvSpPr/>
          <p:nvPr>
            <p:ph type="pic" idx="21"/>
          </p:nvPr>
        </p:nvSpPr>
        <p:spPr>
          <a:xfrm>
            <a:off x="9282892" y="-3"/>
            <a:ext cx="5818221" cy="5818222"/>
          </a:xfrm>
          <a:prstGeom prst="rect">
            <a:avLst/>
          </a:prstGeom>
        </p:spPr>
        <p:txBody>
          <a:bodyPr lIns="91439" tIns="45719" rIns="91439" bIns="45719"/>
          <a:lstStyle/>
          <a:p>
            <a:pPr/>
          </a:p>
        </p:txBody>
      </p:sp>
      <p:sp>
        <p:nvSpPr>
          <p:cNvPr id="1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Custom Layout">
    <p:spTree>
      <p:nvGrpSpPr>
        <p:cNvPr id="1" name=""/>
        <p:cNvGrpSpPr/>
        <p:nvPr/>
      </p:nvGrpSpPr>
      <p:grpSpPr>
        <a:xfrm>
          <a:off x="0" y="0"/>
          <a:ext cx="0" cy="0"/>
          <a:chOff x="0" y="0"/>
          <a:chExt cx="0" cy="0"/>
        </a:xfrm>
      </p:grpSpPr>
      <p:sp>
        <p:nvSpPr>
          <p:cNvPr id="163" name="Picture Placeholder 9"/>
          <p:cNvSpPr/>
          <p:nvPr>
            <p:ph type="pic" sz="quarter" idx="21"/>
          </p:nvPr>
        </p:nvSpPr>
        <p:spPr>
          <a:xfrm>
            <a:off x="5351352" y="854645"/>
            <a:ext cx="2757935" cy="2757935"/>
          </a:xfrm>
          <a:prstGeom prst="rect">
            <a:avLst/>
          </a:prstGeom>
        </p:spPr>
        <p:txBody>
          <a:bodyPr lIns="91439" tIns="45719" rIns="91439" bIns="45719"/>
          <a:lstStyle/>
          <a:p>
            <a:pPr/>
          </a:p>
        </p:txBody>
      </p:sp>
      <p:sp>
        <p:nvSpPr>
          <p:cNvPr id="164" name="Picture Placeholder 10"/>
          <p:cNvSpPr/>
          <p:nvPr>
            <p:ph type="pic" sz="quarter" idx="22"/>
          </p:nvPr>
        </p:nvSpPr>
        <p:spPr>
          <a:xfrm>
            <a:off x="8653350" y="854645"/>
            <a:ext cx="2757936" cy="2757935"/>
          </a:xfrm>
          <a:prstGeom prst="rect">
            <a:avLst/>
          </a:prstGeom>
        </p:spPr>
        <p:txBody>
          <a:bodyPr lIns="91439" tIns="45719" rIns="91439" bIns="45719"/>
          <a:lstStyle/>
          <a:p>
            <a:pPr/>
          </a:p>
        </p:txBody>
      </p:sp>
      <p:sp>
        <p:nvSpPr>
          <p:cNvPr id="165" name="Picture Placeholder 8"/>
          <p:cNvSpPr/>
          <p:nvPr>
            <p:ph type="pic" sz="quarter" idx="23"/>
          </p:nvPr>
        </p:nvSpPr>
        <p:spPr>
          <a:xfrm>
            <a:off x="7002350" y="3245422"/>
            <a:ext cx="2757936" cy="2757930"/>
          </a:xfrm>
          <a:prstGeom prst="rect">
            <a:avLst/>
          </a:prstGeom>
        </p:spPr>
        <p:txBody>
          <a:bodyPr lIns="91439" tIns="45719" rIns="91439" bIns="45719"/>
          <a:lstStyle/>
          <a:p>
            <a:pPr/>
          </a:p>
        </p:txBody>
      </p:sp>
      <p:sp>
        <p:nvSpPr>
          <p:cNvPr id="1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6_Custom Layout">
    <p:spTree>
      <p:nvGrpSpPr>
        <p:cNvPr id="1" name=""/>
        <p:cNvGrpSpPr/>
        <p:nvPr/>
      </p:nvGrpSpPr>
      <p:grpSpPr>
        <a:xfrm>
          <a:off x="0" y="0"/>
          <a:ext cx="0" cy="0"/>
          <a:chOff x="0" y="0"/>
          <a:chExt cx="0" cy="0"/>
        </a:xfrm>
      </p:grpSpPr>
      <p:sp>
        <p:nvSpPr>
          <p:cNvPr id="173" name="Picture Placeholder 7"/>
          <p:cNvSpPr/>
          <p:nvPr>
            <p:ph type="pic" sz="quarter" idx="21"/>
          </p:nvPr>
        </p:nvSpPr>
        <p:spPr>
          <a:xfrm>
            <a:off x="1615843" y="1584780"/>
            <a:ext cx="3688442" cy="3688440"/>
          </a:xfrm>
          <a:prstGeom prst="rect">
            <a:avLst/>
          </a:prstGeom>
        </p:spPr>
        <p:txBody>
          <a:bodyPr lIns="91439" tIns="45719" rIns="91439" bIns="45719"/>
          <a:lstStyle/>
          <a:p>
            <a:pPr/>
          </a:p>
        </p:txBody>
      </p:sp>
      <p:sp>
        <p:nvSpPr>
          <p:cNvPr id="174" name="Picture Placeholder 6"/>
          <p:cNvSpPr/>
          <p:nvPr>
            <p:ph type="pic" sz="quarter" idx="22"/>
          </p:nvPr>
        </p:nvSpPr>
        <p:spPr>
          <a:xfrm>
            <a:off x="6883372" y="1584780"/>
            <a:ext cx="3688444" cy="3688439"/>
          </a:xfrm>
          <a:prstGeom prst="rect">
            <a:avLst/>
          </a:prstGeom>
        </p:spPr>
        <p:txBody>
          <a:bodyPr lIns="91439" tIns="45719" rIns="91439" bIns="45719"/>
          <a:lstStyle/>
          <a:p>
            <a:pPr/>
          </a:p>
        </p:txBody>
      </p:sp>
      <p:sp>
        <p:nvSpPr>
          <p:cNvPr id="1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Slide">
    <p:spTree>
      <p:nvGrpSpPr>
        <p:cNvPr id="1" name=""/>
        <p:cNvGrpSpPr/>
        <p:nvPr/>
      </p:nvGrpSpPr>
      <p:grpSpPr>
        <a:xfrm>
          <a:off x="0" y="0"/>
          <a:ext cx="0" cy="0"/>
          <a:chOff x="0" y="0"/>
          <a:chExt cx="0" cy="0"/>
        </a:xfrm>
      </p:grpSpPr>
      <p:sp>
        <p:nvSpPr>
          <p:cNvPr id="18" name="Picture Placeholder 2"/>
          <p:cNvSpPr/>
          <p:nvPr>
            <p:ph type="pic" idx="21"/>
          </p:nvPr>
        </p:nvSpPr>
        <p:spPr>
          <a:xfrm>
            <a:off x="0" y="0"/>
            <a:ext cx="12192000" cy="6858000"/>
          </a:xfrm>
          <a:prstGeom prst="rect">
            <a:avLst/>
          </a:prstGeom>
        </p:spPr>
        <p:txBody>
          <a:bodyPr lIns="91439" tIns="45719" rIns="91439" bIns="45719"/>
          <a:lstStyle/>
          <a:p>
            <a:pP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Custom Layout">
    <p:spTree>
      <p:nvGrpSpPr>
        <p:cNvPr id="1" name=""/>
        <p:cNvGrpSpPr/>
        <p:nvPr/>
      </p:nvGrpSpPr>
      <p:grpSpPr>
        <a:xfrm>
          <a:off x="0" y="0"/>
          <a:ext cx="0" cy="0"/>
          <a:chOff x="0" y="0"/>
          <a:chExt cx="0" cy="0"/>
        </a:xfrm>
      </p:grpSpPr>
      <p:sp>
        <p:nvSpPr>
          <p:cNvPr id="182" name="Picture Placeholder 8"/>
          <p:cNvSpPr/>
          <p:nvPr>
            <p:ph type="pic" sz="quarter" idx="21"/>
          </p:nvPr>
        </p:nvSpPr>
        <p:spPr>
          <a:xfrm>
            <a:off x="1871603" y="2720281"/>
            <a:ext cx="4658806" cy="3042855"/>
          </a:xfrm>
          <a:prstGeom prst="rect">
            <a:avLst/>
          </a:prstGeom>
        </p:spPr>
        <p:txBody>
          <a:bodyPr lIns="91439" tIns="45719" rIns="91439" bIns="45719"/>
          <a:lstStyle/>
          <a:p>
            <a:pPr/>
          </a:p>
        </p:txBody>
      </p:sp>
      <p:sp>
        <p:nvSpPr>
          <p:cNvPr id="183" name="Picture Placeholder 7"/>
          <p:cNvSpPr/>
          <p:nvPr>
            <p:ph type="pic" sz="half" idx="22"/>
          </p:nvPr>
        </p:nvSpPr>
        <p:spPr>
          <a:xfrm>
            <a:off x="9006351" y="0"/>
            <a:ext cx="3185655" cy="6858000"/>
          </a:xfrm>
          <a:prstGeom prst="rect">
            <a:avLst/>
          </a:prstGeom>
        </p:spPr>
        <p:txBody>
          <a:bodyPr lIns="91439" tIns="45719" rIns="91439" bIns="45719"/>
          <a:lstStyle/>
          <a:p>
            <a:pPr/>
          </a:p>
        </p:txBody>
      </p:sp>
      <p:sp>
        <p:nvSpPr>
          <p:cNvPr id="1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Custom Layout">
    <p:spTree>
      <p:nvGrpSpPr>
        <p:cNvPr id="1" name=""/>
        <p:cNvGrpSpPr/>
        <p:nvPr/>
      </p:nvGrpSpPr>
      <p:grpSpPr>
        <a:xfrm>
          <a:off x="0" y="0"/>
          <a:ext cx="0" cy="0"/>
          <a:chOff x="0" y="0"/>
          <a:chExt cx="0" cy="0"/>
        </a:xfrm>
      </p:grpSpPr>
      <p:sp>
        <p:nvSpPr>
          <p:cNvPr id="191" name="Picture Placeholder 7"/>
          <p:cNvSpPr/>
          <p:nvPr>
            <p:ph type="pic" sz="quarter" idx="21"/>
          </p:nvPr>
        </p:nvSpPr>
        <p:spPr>
          <a:xfrm>
            <a:off x="6208174" y="1165283"/>
            <a:ext cx="2263371" cy="4872538"/>
          </a:xfrm>
          <a:prstGeom prst="rect">
            <a:avLst/>
          </a:prstGeom>
        </p:spPr>
        <p:txBody>
          <a:bodyPr lIns="91439" tIns="45719" rIns="91439" bIns="45719"/>
          <a:lstStyle/>
          <a:p>
            <a:pPr/>
          </a:p>
        </p:txBody>
      </p:sp>
      <p:sp>
        <p:nvSpPr>
          <p:cNvPr id="192" name="Picture Placeholder 6"/>
          <p:cNvSpPr/>
          <p:nvPr>
            <p:ph type="pic" sz="quarter" idx="22"/>
          </p:nvPr>
        </p:nvSpPr>
        <p:spPr>
          <a:xfrm>
            <a:off x="9194868" y="1148012"/>
            <a:ext cx="2263372" cy="4872541"/>
          </a:xfrm>
          <a:prstGeom prst="rect">
            <a:avLst/>
          </a:prstGeom>
        </p:spPr>
        <p:txBody>
          <a:bodyPr lIns="91439" tIns="45719" rIns="91439" bIns="45719"/>
          <a:lstStyle/>
          <a:p>
            <a:pPr/>
          </a:p>
        </p:txBody>
      </p:sp>
      <p:sp>
        <p:nvSpPr>
          <p:cNvPr id="1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9_Custom Layout">
    <p:spTree>
      <p:nvGrpSpPr>
        <p:cNvPr id="1" name=""/>
        <p:cNvGrpSpPr/>
        <p:nvPr/>
      </p:nvGrpSpPr>
      <p:grpSpPr>
        <a:xfrm>
          <a:off x="0" y="0"/>
          <a:ext cx="0" cy="0"/>
          <a:chOff x="0" y="0"/>
          <a:chExt cx="0" cy="0"/>
        </a:xfrm>
      </p:grpSpPr>
      <p:sp>
        <p:nvSpPr>
          <p:cNvPr id="200" name="Picture Placeholder 4"/>
          <p:cNvSpPr/>
          <p:nvPr>
            <p:ph type="pic" sz="quarter" idx="21"/>
          </p:nvPr>
        </p:nvSpPr>
        <p:spPr>
          <a:xfrm>
            <a:off x="7492586" y="1323974"/>
            <a:ext cx="3280191" cy="4276729"/>
          </a:xfrm>
          <a:prstGeom prst="rect">
            <a:avLst/>
          </a:prstGeom>
        </p:spPr>
        <p:txBody>
          <a:bodyPr lIns="91439" tIns="45719" rIns="91439" bIns="45719"/>
          <a:lstStyle/>
          <a:p>
            <a:pPr/>
          </a:p>
        </p:txBody>
      </p:sp>
      <p:sp>
        <p:nvSpPr>
          <p:cNvPr id="2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0_Custom Layout">
    <p:spTree>
      <p:nvGrpSpPr>
        <p:cNvPr id="1" name=""/>
        <p:cNvGrpSpPr/>
        <p:nvPr/>
      </p:nvGrpSpPr>
      <p:grpSpPr>
        <a:xfrm>
          <a:off x="0" y="0"/>
          <a:ext cx="0" cy="0"/>
          <a:chOff x="0" y="0"/>
          <a:chExt cx="0" cy="0"/>
        </a:xfrm>
      </p:grpSpPr>
      <p:sp>
        <p:nvSpPr>
          <p:cNvPr id="208" name="Picture Placeholder 4"/>
          <p:cNvSpPr/>
          <p:nvPr>
            <p:ph type="pic" sz="quarter" idx="21"/>
          </p:nvPr>
        </p:nvSpPr>
        <p:spPr>
          <a:xfrm>
            <a:off x="1619250" y="971550"/>
            <a:ext cx="4476750" cy="2847976"/>
          </a:xfrm>
          <a:prstGeom prst="rect">
            <a:avLst/>
          </a:prstGeom>
        </p:spPr>
        <p:txBody>
          <a:bodyPr lIns="91439" tIns="45719" rIns="91439" bIns="45719"/>
          <a:lstStyle/>
          <a:p>
            <a:pPr/>
          </a:p>
        </p:txBody>
      </p:sp>
      <p:sp>
        <p:nvSpPr>
          <p:cNvPr id="2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1_Custom Layout">
    <p:spTree>
      <p:nvGrpSpPr>
        <p:cNvPr id="1" name=""/>
        <p:cNvGrpSpPr/>
        <p:nvPr/>
      </p:nvGrpSpPr>
      <p:grpSpPr>
        <a:xfrm>
          <a:off x="0" y="0"/>
          <a:ext cx="0" cy="0"/>
          <a:chOff x="0" y="0"/>
          <a:chExt cx="0" cy="0"/>
        </a:xfrm>
      </p:grpSpPr>
      <p:sp>
        <p:nvSpPr>
          <p:cNvPr id="216" name="Picture Placeholder 4"/>
          <p:cNvSpPr/>
          <p:nvPr>
            <p:ph type="pic" sz="half" idx="21"/>
          </p:nvPr>
        </p:nvSpPr>
        <p:spPr>
          <a:xfrm>
            <a:off x="1212846" y="1140279"/>
            <a:ext cx="4432309" cy="4432306"/>
          </a:xfrm>
          <a:prstGeom prst="rect">
            <a:avLst/>
          </a:prstGeom>
        </p:spPr>
        <p:txBody>
          <a:bodyPr lIns="91439" tIns="45719" rIns="91439" bIns="45719"/>
          <a:lstStyle/>
          <a:p>
            <a:pPr/>
          </a:p>
        </p:txBody>
      </p:sp>
      <p:sp>
        <p:nvSpPr>
          <p:cNvPr id="2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sp>
        <p:nvSpPr>
          <p:cNvPr id="26" name="Picture Placeholder 4"/>
          <p:cNvSpPr/>
          <p:nvPr>
            <p:ph type="pic" sz="half" idx="21"/>
          </p:nvPr>
        </p:nvSpPr>
        <p:spPr>
          <a:xfrm>
            <a:off x="1475186" y="1212849"/>
            <a:ext cx="4432306" cy="4432306"/>
          </a:xfrm>
          <a:prstGeom prst="rect">
            <a:avLst/>
          </a:prstGeom>
        </p:spPr>
        <p:txBody>
          <a:bodyPr lIns="91439" tIns="45719" rIns="91439" bIns="45719"/>
          <a:lstStyle/>
          <a:p>
            <a:pP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ustom Layout">
    <p:spTree>
      <p:nvGrpSpPr>
        <p:cNvPr id="1" name=""/>
        <p:cNvGrpSpPr/>
        <p:nvPr/>
      </p:nvGrpSpPr>
      <p:grpSpPr>
        <a:xfrm>
          <a:off x="0" y="0"/>
          <a:ext cx="0" cy="0"/>
          <a:chOff x="0" y="0"/>
          <a:chExt cx="0" cy="0"/>
        </a:xfrm>
      </p:grpSpPr>
      <p:sp>
        <p:nvSpPr>
          <p:cNvPr id="34" name="Picture Placeholder 4"/>
          <p:cNvSpPr/>
          <p:nvPr>
            <p:ph type="pic" idx="21"/>
          </p:nvPr>
        </p:nvSpPr>
        <p:spPr>
          <a:xfrm>
            <a:off x="4840516" y="-580573"/>
            <a:ext cx="6770915" cy="6770915"/>
          </a:xfrm>
          <a:prstGeom prst="rect">
            <a:avLst/>
          </a:prstGeom>
        </p:spPr>
        <p:txBody>
          <a:bodyPr lIns="91439" tIns="45719" rIns="91439" bIns="45719"/>
          <a:lstStyle/>
          <a:p>
            <a:pP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ustom Layout">
    <p:spTree>
      <p:nvGrpSpPr>
        <p:cNvPr id="1" name=""/>
        <p:cNvGrpSpPr/>
        <p:nvPr/>
      </p:nvGrpSpPr>
      <p:grpSpPr>
        <a:xfrm>
          <a:off x="0" y="0"/>
          <a:ext cx="0" cy="0"/>
          <a:chOff x="0" y="0"/>
          <a:chExt cx="0" cy="0"/>
        </a:xfrm>
      </p:grpSpPr>
      <p:sp>
        <p:nvSpPr>
          <p:cNvPr id="42" name="Picture Placeholder 7"/>
          <p:cNvSpPr/>
          <p:nvPr>
            <p:ph type="pic" sz="half" idx="21"/>
          </p:nvPr>
        </p:nvSpPr>
        <p:spPr>
          <a:xfrm>
            <a:off x="590771" y="1205143"/>
            <a:ext cx="4773389" cy="4773387"/>
          </a:xfrm>
          <a:prstGeom prst="rect">
            <a:avLst/>
          </a:prstGeom>
        </p:spPr>
        <p:txBody>
          <a:bodyPr lIns="91439" tIns="45719" rIns="91439" bIns="45719"/>
          <a:lstStyle/>
          <a:p>
            <a:pPr/>
          </a:p>
        </p:txBody>
      </p:sp>
      <p:sp>
        <p:nvSpPr>
          <p:cNvPr id="43" name="Picture Placeholder 6"/>
          <p:cNvSpPr/>
          <p:nvPr>
            <p:ph type="pic" sz="quarter" idx="22"/>
          </p:nvPr>
        </p:nvSpPr>
        <p:spPr>
          <a:xfrm>
            <a:off x="4381696" y="3753848"/>
            <a:ext cx="2224683" cy="2224678"/>
          </a:xfrm>
          <a:prstGeom prst="rect">
            <a:avLst/>
          </a:prstGeom>
        </p:spPr>
        <p:txBody>
          <a:bodyPr lIns="91439" tIns="45719" rIns="91439" bIns="45719"/>
          <a:lstStyle/>
          <a:p>
            <a:pP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Custom Layout">
    <p:spTree>
      <p:nvGrpSpPr>
        <p:cNvPr id="1" name=""/>
        <p:cNvGrpSpPr/>
        <p:nvPr/>
      </p:nvGrpSpPr>
      <p:grpSpPr>
        <a:xfrm>
          <a:off x="0" y="0"/>
          <a:ext cx="0" cy="0"/>
          <a:chOff x="0" y="0"/>
          <a:chExt cx="0" cy="0"/>
        </a:xfrm>
      </p:grpSpPr>
      <p:sp>
        <p:nvSpPr>
          <p:cNvPr id="51" name="Picture Placeholder 4"/>
          <p:cNvSpPr/>
          <p:nvPr>
            <p:ph type="pic" sz="half" idx="21"/>
          </p:nvPr>
        </p:nvSpPr>
        <p:spPr>
          <a:xfrm>
            <a:off x="3430815" y="700315"/>
            <a:ext cx="5457370" cy="5457370"/>
          </a:xfrm>
          <a:prstGeom prst="rect">
            <a:avLst/>
          </a:prstGeom>
        </p:spPr>
        <p:txBody>
          <a:bodyPr lIns="91439" tIns="45719" rIns="91439" bIns="45719"/>
          <a:lstStyle/>
          <a:p>
            <a:pP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Custom Layout">
    <p:spTree>
      <p:nvGrpSpPr>
        <p:cNvPr id="1" name=""/>
        <p:cNvGrpSpPr/>
        <p:nvPr/>
      </p:nvGrpSpPr>
      <p:grpSpPr>
        <a:xfrm>
          <a:off x="0" y="0"/>
          <a:ext cx="0" cy="0"/>
          <a:chOff x="0" y="0"/>
          <a:chExt cx="0" cy="0"/>
        </a:xfrm>
      </p:grpSpPr>
      <p:sp>
        <p:nvSpPr>
          <p:cNvPr id="59" name="Picture Placeholder 4"/>
          <p:cNvSpPr/>
          <p:nvPr>
            <p:ph type="pic" sz="half" idx="21"/>
          </p:nvPr>
        </p:nvSpPr>
        <p:spPr>
          <a:xfrm>
            <a:off x="6192758" y="1059542"/>
            <a:ext cx="5116287" cy="5116287"/>
          </a:xfrm>
          <a:prstGeom prst="rect">
            <a:avLst/>
          </a:prstGeom>
        </p:spPr>
        <p:txBody>
          <a:bodyPr lIns="91439" tIns="45719" rIns="91439" bIns="45719"/>
          <a:lstStyle/>
          <a:p>
            <a:pP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Custom Layout">
    <p:spTree>
      <p:nvGrpSpPr>
        <p:cNvPr id="1" name=""/>
        <p:cNvGrpSpPr/>
        <p:nvPr/>
      </p:nvGrpSpPr>
      <p:grpSpPr>
        <a:xfrm>
          <a:off x="0" y="0"/>
          <a:ext cx="0" cy="0"/>
          <a:chOff x="0" y="0"/>
          <a:chExt cx="0" cy="0"/>
        </a:xfrm>
      </p:grpSpPr>
      <p:sp>
        <p:nvSpPr>
          <p:cNvPr id="67" name="Picture Placeholder 4"/>
          <p:cNvSpPr/>
          <p:nvPr>
            <p:ph type="pic" sz="half" idx="21"/>
          </p:nvPr>
        </p:nvSpPr>
        <p:spPr>
          <a:xfrm>
            <a:off x="0" y="1819087"/>
            <a:ext cx="12192000" cy="2419895"/>
          </a:xfrm>
          <a:prstGeom prst="rect">
            <a:avLst/>
          </a:prstGeom>
        </p:spPr>
        <p:txBody>
          <a:bodyPr lIns="91439" tIns="45719" rIns="91439" bIns="45719"/>
          <a:lstStyle/>
          <a:p>
            <a:pP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6_Custom Layout">
    <p:spTree>
      <p:nvGrpSpPr>
        <p:cNvPr id="1" name=""/>
        <p:cNvGrpSpPr/>
        <p:nvPr/>
      </p:nvGrpSpPr>
      <p:grpSpPr>
        <a:xfrm>
          <a:off x="0" y="0"/>
          <a:ext cx="0" cy="0"/>
          <a:chOff x="0" y="0"/>
          <a:chExt cx="0" cy="0"/>
        </a:xfrm>
      </p:grpSpPr>
      <p:sp>
        <p:nvSpPr>
          <p:cNvPr id="75" name="Picture Placeholder 7"/>
          <p:cNvSpPr/>
          <p:nvPr>
            <p:ph type="pic" sz="half" idx="21"/>
          </p:nvPr>
        </p:nvSpPr>
        <p:spPr>
          <a:xfrm>
            <a:off x="768610" y="2577923"/>
            <a:ext cx="4263458" cy="4263457"/>
          </a:xfrm>
          <a:prstGeom prst="rect">
            <a:avLst/>
          </a:prstGeom>
        </p:spPr>
        <p:txBody>
          <a:bodyPr lIns="91439" tIns="45719" rIns="91439" bIns="45719"/>
          <a:lstStyle/>
          <a:p>
            <a:pPr/>
          </a:p>
        </p:txBody>
      </p:sp>
      <p:sp>
        <p:nvSpPr>
          <p:cNvPr id="76" name="Picture Placeholder 6"/>
          <p:cNvSpPr/>
          <p:nvPr>
            <p:ph type="pic" sz="half" idx="22"/>
          </p:nvPr>
        </p:nvSpPr>
        <p:spPr>
          <a:xfrm>
            <a:off x="5205007" y="-2163773"/>
            <a:ext cx="4263457" cy="4263457"/>
          </a:xfrm>
          <a:prstGeom prst="rect">
            <a:avLst/>
          </a:prstGeom>
        </p:spPr>
        <p:txBody>
          <a:bodyPr lIns="91439" tIns="45719" rIns="91439" bIns="45719"/>
          <a:lstStyle/>
          <a:p>
            <a:pP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826683" y="769937"/>
            <a:ext cx="9753601" cy="16684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lstStyle/>
          <a:p>
            <a:pPr/>
            <a:r>
              <a:t>Title Text</a:t>
            </a:r>
          </a:p>
        </p:txBody>
      </p:sp>
      <p:sp>
        <p:nvSpPr>
          <p:cNvPr id="3"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63950" y="6221732"/>
            <a:ext cx="273652" cy="269237"/>
          </a:xfrm>
          <a:prstGeom prst="rect">
            <a:avLst/>
          </a:prstGeom>
          <a:ln w="12700">
            <a:miter lim="400000"/>
          </a:ln>
        </p:spPr>
        <p:txBody>
          <a:bodyPr wrap="none" lIns="45718" tIns="45718" rIns="45718" bIns="45718"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2B2B2B"/>
          </a:solidFill>
          <a:uFillTx/>
          <a:latin typeface="Playfair Display"/>
          <a:ea typeface="Playfair Display"/>
          <a:cs typeface="Playfair Display"/>
          <a:sym typeface="Playfair Display"/>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2B2B2B"/>
          </a:solidFill>
          <a:uFillTx/>
          <a:latin typeface="Playfair Display"/>
          <a:ea typeface="Playfair Display"/>
          <a:cs typeface="Playfair Display"/>
          <a:sym typeface="Playfair Display"/>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2B2B2B"/>
          </a:solidFill>
          <a:uFillTx/>
          <a:latin typeface="Playfair Display"/>
          <a:ea typeface="Playfair Display"/>
          <a:cs typeface="Playfair Display"/>
          <a:sym typeface="Playfair Display"/>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2B2B2B"/>
          </a:solidFill>
          <a:uFillTx/>
          <a:latin typeface="Playfair Display"/>
          <a:ea typeface="Playfair Display"/>
          <a:cs typeface="Playfair Display"/>
          <a:sym typeface="Playfair Display"/>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2B2B2B"/>
          </a:solidFill>
          <a:uFillTx/>
          <a:latin typeface="Playfair Display"/>
          <a:ea typeface="Playfair Display"/>
          <a:cs typeface="Playfair Display"/>
          <a:sym typeface="Playfair Display"/>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2B2B2B"/>
          </a:solidFill>
          <a:uFillTx/>
          <a:latin typeface="Playfair Display"/>
          <a:ea typeface="Playfair Display"/>
          <a:cs typeface="Playfair Display"/>
          <a:sym typeface="Playfair Display"/>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2B2B2B"/>
          </a:solidFill>
          <a:uFillTx/>
          <a:latin typeface="Playfair Display"/>
          <a:ea typeface="Playfair Display"/>
          <a:cs typeface="Playfair Display"/>
          <a:sym typeface="Playfair Display"/>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2B2B2B"/>
          </a:solidFill>
          <a:uFillTx/>
          <a:latin typeface="Playfair Display"/>
          <a:ea typeface="Playfair Display"/>
          <a:cs typeface="Playfair Display"/>
          <a:sym typeface="Playfair Display"/>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2B2B2B"/>
          </a:solidFill>
          <a:uFillTx/>
          <a:latin typeface="Playfair Display"/>
          <a:ea typeface="Playfair Display"/>
          <a:cs typeface="Playfair Display"/>
          <a:sym typeface="Playfair Display"/>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2B2B2B"/>
          </a:solidFill>
          <a:uFillTx/>
          <a:latin typeface="+mn-lt"/>
          <a:ea typeface="+mn-ea"/>
          <a:cs typeface="+mn-cs"/>
          <a:sym typeface="Abhaya Libre"/>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2B2B2B"/>
          </a:solidFill>
          <a:uFillTx/>
          <a:latin typeface="+mn-lt"/>
          <a:ea typeface="+mn-ea"/>
          <a:cs typeface="+mn-cs"/>
          <a:sym typeface="Abhaya Libre"/>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2B2B2B"/>
          </a:solidFill>
          <a:uFillTx/>
          <a:latin typeface="+mn-lt"/>
          <a:ea typeface="+mn-ea"/>
          <a:cs typeface="+mn-cs"/>
          <a:sym typeface="Abhaya Libre"/>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2B2B2B"/>
          </a:solidFill>
          <a:uFillTx/>
          <a:latin typeface="+mn-lt"/>
          <a:ea typeface="+mn-ea"/>
          <a:cs typeface="+mn-cs"/>
          <a:sym typeface="Abhaya Libre"/>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2B2B2B"/>
          </a:solidFill>
          <a:uFillTx/>
          <a:latin typeface="+mn-lt"/>
          <a:ea typeface="+mn-ea"/>
          <a:cs typeface="+mn-cs"/>
          <a:sym typeface="Abhaya Libre"/>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2B2B2B"/>
          </a:solidFill>
          <a:uFillTx/>
          <a:latin typeface="+mn-lt"/>
          <a:ea typeface="+mn-ea"/>
          <a:cs typeface="+mn-cs"/>
          <a:sym typeface="Abhaya Libre"/>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2B2B2B"/>
          </a:solidFill>
          <a:uFillTx/>
          <a:latin typeface="+mn-lt"/>
          <a:ea typeface="+mn-ea"/>
          <a:cs typeface="+mn-cs"/>
          <a:sym typeface="Abhaya Libre"/>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2B2B2B"/>
          </a:solidFill>
          <a:uFillTx/>
          <a:latin typeface="+mn-lt"/>
          <a:ea typeface="+mn-ea"/>
          <a:cs typeface="+mn-cs"/>
          <a:sym typeface="Abhaya Libre"/>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2B2B2B"/>
          </a:solidFill>
          <a:uFillTx/>
          <a:latin typeface="+mn-lt"/>
          <a:ea typeface="+mn-ea"/>
          <a:cs typeface="+mn-cs"/>
          <a:sym typeface="Abhaya Libre"/>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bhaya Libre"/>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bhaya Libre"/>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bhaya Libre"/>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bhaya Libre"/>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bhaya Libre"/>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bhaya Libre"/>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bhaya Libre"/>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bhaya Libre"/>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bhaya Libr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bmp"/><Relationship Id="rId3" Type="http://schemas.openxmlformats.org/officeDocument/2006/relationships/image" Target="../media/image1.jpeg"/><Relationship Id="rId4"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8" name="Picture Placeholder 8"/>
          <p:cNvGrpSpPr/>
          <p:nvPr/>
        </p:nvGrpSpPr>
        <p:grpSpPr>
          <a:xfrm>
            <a:off x="0" y="-11"/>
            <a:ext cx="12192000" cy="6858007"/>
            <a:chOff x="0" y="-5"/>
            <a:chExt cx="12192000" cy="6858006"/>
          </a:xfrm>
        </p:grpSpPr>
        <p:sp>
          <p:nvSpPr>
            <p:cNvPr id="226" name="Rectangle"/>
            <p:cNvSpPr/>
            <p:nvPr/>
          </p:nvSpPr>
          <p:spPr>
            <a:xfrm>
              <a:off x="0" y="-5"/>
              <a:ext cx="12192000" cy="6858004"/>
            </a:xfrm>
            <a:prstGeom prst="rect">
              <a:avLst/>
            </a:prstGeom>
            <a:blipFill rotWithShape="1">
              <a:blip r:embed="rId2"/>
              <a:srcRect l="0" t="0" r="0" b="0"/>
              <a:tile tx="0" ty="0" sx="100000" sy="100000" flip="none" algn="tl"/>
            </a:blipFill>
            <a:ln w="12700" cap="flat">
              <a:noFill/>
              <a:miter lim="400000"/>
            </a:ln>
            <a:effectLst/>
          </p:spPr>
          <p:txBody>
            <a:bodyPr wrap="square" lIns="45718" tIns="45718" rIns="45718" bIns="45718" numCol="1" anchor="ctr">
              <a:noAutofit/>
            </a:bodyPr>
            <a:lstStyle/>
            <a:p>
              <a:pPr/>
            </a:p>
          </p:txBody>
        </p:sp>
        <p:pic>
          <p:nvPicPr>
            <p:cNvPr id="227" name="image1.jpeg" descr="image1.jpeg"/>
            <p:cNvPicPr>
              <a:picLocks noChangeAspect="1"/>
            </p:cNvPicPr>
            <p:nvPr/>
          </p:nvPicPr>
          <p:blipFill>
            <a:blip r:embed="rId3">
              <a:extLst/>
            </a:blip>
            <a:srcRect l="0" t="7869" r="0" b="7868"/>
            <a:stretch>
              <a:fillRect/>
            </a:stretch>
          </p:blipFill>
          <p:spPr>
            <a:xfrm>
              <a:off x="0" y="-6"/>
              <a:ext cx="12192000" cy="6858007"/>
            </a:xfrm>
            <a:prstGeom prst="rect">
              <a:avLst/>
            </a:prstGeom>
            <a:ln w="12700" cap="flat">
              <a:noFill/>
              <a:miter lim="400000"/>
            </a:ln>
            <a:effectLst/>
          </p:spPr>
        </p:pic>
      </p:grpSp>
      <p:sp>
        <p:nvSpPr>
          <p:cNvPr id="229" name="Rectangle 4"/>
          <p:cNvSpPr/>
          <p:nvPr/>
        </p:nvSpPr>
        <p:spPr>
          <a:xfrm>
            <a:off x="-5" y="0"/>
            <a:ext cx="12192007" cy="6858000"/>
          </a:xfrm>
          <a:prstGeom prst="rect">
            <a:avLst/>
          </a:prstGeom>
          <a:solidFill>
            <a:srgbClr val="C9A668">
              <a:alpha val="80000"/>
            </a:srgbClr>
          </a:solidFill>
          <a:ln w="12700">
            <a:miter lim="400000"/>
          </a:ln>
        </p:spPr>
        <p:txBody>
          <a:bodyPr lIns="45718" tIns="45718" rIns="45718" bIns="45718" anchor="ctr"/>
          <a:lstStyle/>
          <a:p>
            <a:pPr algn="ctr">
              <a:defRPr>
                <a:solidFill>
                  <a:srgbClr val="FFFFFF"/>
                </a:solidFill>
              </a:defRPr>
            </a:pPr>
          </a:p>
        </p:txBody>
      </p:sp>
      <p:sp>
        <p:nvSpPr>
          <p:cNvPr id="230" name="Rectangle 11"/>
          <p:cNvSpPr/>
          <p:nvPr/>
        </p:nvSpPr>
        <p:spPr>
          <a:xfrm>
            <a:off x="1719943" y="2293258"/>
            <a:ext cx="8752115" cy="2452918"/>
          </a:xfrm>
          <a:prstGeom prst="rect">
            <a:avLst/>
          </a:prstGeom>
          <a:solidFill>
            <a:srgbClr val="020000">
              <a:alpha val="70000"/>
            </a:srgbClr>
          </a:solidFill>
          <a:ln w="12700">
            <a:miter lim="400000"/>
          </a:ln>
        </p:spPr>
        <p:txBody>
          <a:bodyPr lIns="45718" tIns="45718" rIns="45718" bIns="45718" anchor="ctr"/>
          <a:lstStyle/>
          <a:p>
            <a:pPr algn="ctr">
              <a:defRPr>
                <a:solidFill>
                  <a:srgbClr val="FFFFFF"/>
                </a:solidFill>
              </a:defRPr>
            </a:pPr>
          </a:p>
        </p:txBody>
      </p:sp>
      <p:sp>
        <p:nvSpPr>
          <p:cNvPr id="231" name="Group 16"/>
          <p:cNvSpPr txBox="1"/>
          <p:nvPr/>
        </p:nvSpPr>
        <p:spPr>
          <a:xfrm>
            <a:off x="1719941" y="2361663"/>
            <a:ext cx="8752125" cy="244093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ct val="90000"/>
              </a:lnSpc>
              <a:defRPr sz="4200">
                <a:solidFill>
                  <a:srgbClr val="FFFFFF"/>
                </a:solidFill>
                <a:latin typeface="Playfair Display"/>
                <a:ea typeface="Playfair Display"/>
                <a:cs typeface="Playfair Display"/>
                <a:sym typeface="Playfair Display"/>
              </a:defRPr>
            </a:lvl1pPr>
          </a:lstStyle>
          <a:p>
            <a:pPr/>
            <a:r>
              <a:t>EVERYTHING YOU NEED TO KNOW ABOUT PERMIT, CONSTRUCTION, AND VIOLATIONS</a:t>
            </a:r>
          </a:p>
        </p:txBody>
      </p:sp>
      <p:grpSp>
        <p:nvGrpSpPr>
          <p:cNvPr id="234" name="Group 17"/>
          <p:cNvGrpSpPr/>
          <p:nvPr/>
        </p:nvGrpSpPr>
        <p:grpSpPr>
          <a:xfrm>
            <a:off x="-2" y="3374025"/>
            <a:ext cx="859980" cy="109956"/>
            <a:chOff x="-1" y="0"/>
            <a:chExt cx="859978" cy="109955"/>
          </a:xfrm>
        </p:grpSpPr>
        <p:sp>
          <p:nvSpPr>
            <p:cNvPr id="232" name="Straight Connector 18"/>
            <p:cNvSpPr/>
            <p:nvPr/>
          </p:nvSpPr>
          <p:spPr>
            <a:xfrm>
              <a:off x="-2" y="54974"/>
              <a:ext cx="859979" cy="5"/>
            </a:xfrm>
            <a:prstGeom prst="line">
              <a:avLst/>
            </a:prstGeom>
            <a:noFill/>
            <a:ln w="9525" cap="flat">
              <a:solidFill>
                <a:srgbClr val="FFFFFF"/>
              </a:solidFill>
              <a:prstDash val="solid"/>
              <a:miter lim="800000"/>
            </a:ln>
            <a:effectLst/>
          </p:spPr>
          <p:txBody>
            <a:bodyPr wrap="square" lIns="45718" tIns="45718" rIns="45718" bIns="45718" numCol="1" anchor="t">
              <a:noAutofit/>
            </a:bodyPr>
            <a:lstStyle/>
            <a:p>
              <a:pPr/>
            </a:p>
          </p:txBody>
        </p:sp>
        <p:sp>
          <p:nvSpPr>
            <p:cNvPr id="233" name="Straight Connector 19"/>
            <p:cNvSpPr/>
            <p:nvPr/>
          </p:nvSpPr>
          <p:spPr>
            <a:xfrm flipV="1">
              <a:off x="859973" y="0"/>
              <a:ext cx="5" cy="109956"/>
            </a:xfrm>
            <a:prstGeom prst="line">
              <a:avLst/>
            </a:prstGeom>
            <a:noFill/>
            <a:ln w="9525" cap="flat">
              <a:solidFill>
                <a:srgbClr val="FFFFFF"/>
              </a:solidFill>
              <a:prstDash val="solid"/>
              <a:miter lim="800000"/>
            </a:ln>
            <a:effectLst/>
          </p:spPr>
          <p:txBody>
            <a:bodyPr wrap="square" lIns="45718" tIns="45718" rIns="45718" bIns="45718" numCol="1" anchor="t">
              <a:noAutofit/>
            </a:bodyPr>
            <a:lstStyle/>
            <a:p>
              <a:pPr/>
            </a:p>
          </p:txBody>
        </p:sp>
      </p:grpSp>
      <p:grpSp>
        <p:nvGrpSpPr>
          <p:cNvPr id="237" name="Group 21"/>
          <p:cNvGrpSpPr/>
          <p:nvPr/>
        </p:nvGrpSpPr>
        <p:grpSpPr>
          <a:xfrm>
            <a:off x="11332030" y="3374020"/>
            <a:ext cx="859977" cy="109956"/>
            <a:chOff x="0" y="0"/>
            <a:chExt cx="859975" cy="109955"/>
          </a:xfrm>
        </p:grpSpPr>
        <p:sp>
          <p:nvSpPr>
            <p:cNvPr id="235" name="Straight Connector 22"/>
            <p:cNvSpPr/>
            <p:nvPr/>
          </p:nvSpPr>
          <p:spPr>
            <a:xfrm flipH="1" flipV="1">
              <a:off x="-1" y="56247"/>
              <a:ext cx="859977" cy="5"/>
            </a:xfrm>
            <a:prstGeom prst="line">
              <a:avLst/>
            </a:prstGeom>
            <a:noFill/>
            <a:ln w="9525" cap="flat">
              <a:solidFill>
                <a:srgbClr val="FFFFFF"/>
              </a:solidFill>
              <a:prstDash val="solid"/>
              <a:miter lim="800000"/>
            </a:ln>
            <a:effectLst/>
          </p:spPr>
          <p:txBody>
            <a:bodyPr wrap="square" lIns="45718" tIns="45718" rIns="45718" bIns="45718" numCol="1" anchor="t">
              <a:noAutofit/>
            </a:bodyPr>
            <a:lstStyle/>
            <a:p>
              <a:pPr/>
            </a:p>
          </p:txBody>
        </p:sp>
        <p:sp>
          <p:nvSpPr>
            <p:cNvPr id="236" name="Straight Connector 23"/>
            <p:cNvSpPr/>
            <p:nvPr/>
          </p:nvSpPr>
          <p:spPr>
            <a:xfrm flipH="1">
              <a:off x="1268" y="-1"/>
              <a:ext cx="5" cy="109956"/>
            </a:xfrm>
            <a:prstGeom prst="line">
              <a:avLst/>
            </a:prstGeom>
            <a:noFill/>
            <a:ln w="9525" cap="flat">
              <a:solidFill>
                <a:srgbClr val="FFFFFF"/>
              </a:solidFill>
              <a:prstDash val="solid"/>
              <a:miter lim="800000"/>
            </a:ln>
            <a:effectLst/>
          </p:spPr>
          <p:txBody>
            <a:bodyPr wrap="square" lIns="45718" tIns="45718" rIns="45718" bIns="45718" numCol="1" anchor="t">
              <a:noAutofit/>
            </a:bodyPr>
            <a:lstStyle/>
            <a:p>
              <a:pPr/>
            </a:p>
          </p:txBody>
        </p:sp>
      </p:grpSp>
      <p:pic>
        <p:nvPicPr>
          <p:cNvPr id="238" name="Graphic 24" descr="Graphic 24"/>
          <p:cNvPicPr>
            <a:picLocks noChangeAspect="1"/>
          </p:cNvPicPr>
          <p:nvPr/>
        </p:nvPicPr>
        <p:blipFill>
          <a:blip r:embed="rId4">
            <a:extLst/>
          </a:blip>
          <a:stretch>
            <a:fillRect/>
          </a:stretch>
        </p:blipFill>
        <p:spPr>
          <a:xfrm>
            <a:off x="4756946" y="5282212"/>
            <a:ext cx="2678112" cy="98099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24" name="Group 9"/>
          <p:cNvGrpSpPr/>
          <p:nvPr/>
        </p:nvGrpSpPr>
        <p:grpSpPr>
          <a:xfrm>
            <a:off x="-21" y="-17"/>
            <a:ext cx="3429010" cy="6858005"/>
            <a:chOff x="-10" y="-8"/>
            <a:chExt cx="3429008" cy="6858004"/>
          </a:xfrm>
        </p:grpSpPr>
        <p:sp>
          <p:nvSpPr>
            <p:cNvPr id="322" name="Right Triangle 10"/>
            <p:cNvSpPr/>
            <p:nvPr/>
          </p:nvSpPr>
          <p:spPr>
            <a:xfrm rot="5400000">
              <a:off x="-9" y="-11"/>
              <a:ext cx="3429005" cy="3429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23" name="Right Triangle 11"/>
            <p:cNvSpPr/>
            <p:nvPr/>
          </p:nvSpPr>
          <p:spPr>
            <a:xfrm>
              <a:off x="-9" y="3428990"/>
              <a:ext cx="3429008" cy="3429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pic>
        <p:nvPicPr>
          <p:cNvPr id="325" name="Graphic 32" descr="Graphic 32"/>
          <p:cNvPicPr>
            <a:picLocks noChangeAspect="1"/>
          </p:cNvPicPr>
          <p:nvPr/>
        </p:nvPicPr>
        <p:blipFill>
          <a:blip r:embed="rId2">
            <a:extLst/>
          </a:blip>
          <a:stretch>
            <a:fillRect/>
          </a:stretch>
        </p:blipFill>
        <p:spPr>
          <a:xfrm>
            <a:off x="473962" y="5989120"/>
            <a:ext cx="1098669" cy="402446"/>
          </a:xfrm>
          <a:prstGeom prst="rect">
            <a:avLst/>
          </a:prstGeom>
          <a:ln w="12700">
            <a:miter lim="400000"/>
          </a:ln>
        </p:spPr>
      </p:pic>
      <p:sp>
        <p:nvSpPr>
          <p:cNvPr id="326" name="What is a Permit?"/>
          <p:cNvSpPr txBox="1"/>
          <p:nvPr/>
        </p:nvSpPr>
        <p:spPr>
          <a:xfrm>
            <a:off x="4335707" y="335282"/>
            <a:ext cx="4513691" cy="764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Playfair Display"/>
                <a:ea typeface="Playfair Display"/>
                <a:cs typeface="Playfair Display"/>
                <a:sym typeface="Playfair Display"/>
              </a:defRPr>
            </a:lvl1pPr>
          </a:lstStyle>
          <a:p>
            <a:pPr/>
            <a:r>
              <a:t>What is a Permit?</a:t>
            </a:r>
          </a:p>
        </p:txBody>
      </p:sp>
      <p:sp>
        <p:nvSpPr>
          <p:cNvPr id="327" name="A permit is when a contractor asks the city/county for permission to make changes to a property.…"/>
          <p:cNvSpPr txBox="1"/>
          <p:nvPr/>
        </p:nvSpPr>
        <p:spPr>
          <a:xfrm>
            <a:off x="2957856" y="1732281"/>
            <a:ext cx="7486930" cy="27965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600"/>
              </a:spcBef>
              <a:buClr>
                <a:srgbClr val="DC9E1F"/>
              </a:buClr>
              <a:buSzPct val="100000"/>
              <a:buFont typeface="Arial"/>
              <a:buChar char="•"/>
              <a:defRPr sz="2300">
                <a:solidFill>
                  <a:srgbClr val="000000"/>
                </a:solidFill>
                <a:latin typeface="Arial Narrow"/>
                <a:ea typeface="Arial Narrow"/>
                <a:cs typeface="Arial Narrow"/>
                <a:sym typeface="Arial Narrow"/>
              </a:defRPr>
            </a:pPr>
            <a:r>
              <a:t>A permit is when a contractor asks the city/county for permission to make changes to a property. </a:t>
            </a:r>
          </a:p>
          <a:p>
            <a:pPr marL="342900" indent="-342900">
              <a:spcBef>
                <a:spcPts val="600"/>
              </a:spcBef>
              <a:buClr>
                <a:srgbClr val="DC9E1F"/>
              </a:buClr>
              <a:buSzPct val="100000"/>
              <a:buFont typeface="Arial"/>
              <a:buChar char="•"/>
              <a:defRPr sz="2300">
                <a:solidFill>
                  <a:srgbClr val="000000"/>
                </a:solidFill>
                <a:latin typeface="Arial Narrow"/>
                <a:ea typeface="Arial Narrow"/>
                <a:cs typeface="Arial Narrow"/>
                <a:sym typeface="Arial Narrow"/>
              </a:defRPr>
            </a:pPr>
            <a:r>
              <a:t>The contractor must perform work according to building code for specific change. </a:t>
            </a:r>
          </a:p>
          <a:p>
            <a:pPr marL="342900" indent="-342900">
              <a:spcBef>
                <a:spcPts val="600"/>
              </a:spcBef>
              <a:buClr>
                <a:srgbClr val="DC9E1F"/>
              </a:buClr>
              <a:buSzPct val="100000"/>
              <a:buFont typeface="Arial"/>
              <a:buChar char="•"/>
              <a:defRPr sz="2300">
                <a:solidFill>
                  <a:srgbClr val="000000"/>
                </a:solidFill>
                <a:latin typeface="Arial Narrow"/>
                <a:ea typeface="Arial Narrow"/>
                <a:cs typeface="Arial Narrow"/>
                <a:sym typeface="Arial Narrow"/>
              </a:defRPr>
            </a:pPr>
            <a:r>
              <a:t>When a permit is required?</a:t>
            </a:r>
          </a:p>
          <a:p>
            <a:pPr marL="342900" indent="-342900">
              <a:spcBef>
                <a:spcPts val="600"/>
              </a:spcBef>
              <a:buClr>
                <a:srgbClr val="DC9E1F"/>
              </a:buClr>
              <a:buSzPct val="100000"/>
              <a:buFont typeface="Arial"/>
              <a:buChar char="•"/>
              <a:defRPr sz="2300">
                <a:solidFill>
                  <a:srgbClr val="000000"/>
                </a:solidFill>
                <a:latin typeface="Arial Narrow"/>
                <a:ea typeface="Arial Narrow"/>
                <a:cs typeface="Arial Narrow"/>
                <a:sym typeface="Arial Narrow"/>
              </a:defRPr>
            </a:pPr>
            <a:r>
              <a:t>Depends on the city but a good guide can be found here:       </a:t>
            </a:r>
          </a:p>
          <a:p>
            <a:pPr>
              <a:spcBef>
                <a:spcPts val="600"/>
              </a:spcBef>
              <a:buClr>
                <a:srgbClr val="DC9E1F"/>
              </a:buClr>
              <a:buFont typeface="Arial"/>
              <a:defRPr sz="2300">
                <a:solidFill>
                  <a:srgbClr val="FFFFFF"/>
                </a:solidFill>
                <a:latin typeface="Arial Narrow"/>
                <a:ea typeface="Arial Narrow"/>
                <a:cs typeface="Arial Narrow"/>
                <a:sym typeface="Arial Narrow"/>
              </a:defRPr>
            </a:pPr>
            <a:r>
              <a:rPr>
                <a:solidFill>
                  <a:srgbClr val="000000"/>
                </a:solidFill>
              </a:rPr>
              <a:t>	- http://www.miamidade.gov/permits/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31" name="Group 9"/>
          <p:cNvGrpSpPr/>
          <p:nvPr/>
        </p:nvGrpSpPr>
        <p:grpSpPr>
          <a:xfrm>
            <a:off x="-21" y="-17"/>
            <a:ext cx="3429010" cy="6858005"/>
            <a:chOff x="-10" y="-8"/>
            <a:chExt cx="3429008" cy="6858004"/>
          </a:xfrm>
        </p:grpSpPr>
        <p:sp>
          <p:nvSpPr>
            <p:cNvPr id="329" name="Right Triangle 10"/>
            <p:cNvSpPr/>
            <p:nvPr/>
          </p:nvSpPr>
          <p:spPr>
            <a:xfrm rot="5400000">
              <a:off x="-9" y="-11"/>
              <a:ext cx="3429005" cy="3429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30" name="Right Triangle 11"/>
            <p:cNvSpPr/>
            <p:nvPr/>
          </p:nvSpPr>
          <p:spPr>
            <a:xfrm>
              <a:off x="-9" y="3428990"/>
              <a:ext cx="3429008" cy="3429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pic>
        <p:nvPicPr>
          <p:cNvPr id="332" name="Graphic 32" descr="Graphic 32"/>
          <p:cNvPicPr>
            <a:picLocks noChangeAspect="1"/>
          </p:cNvPicPr>
          <p:nvPr/>
        </p:nvPicPr>
        <p:blipFill>
          <a:blip r:embed="rId2">
            <a:extLst/>
          </a:blip>
          <a:stretch>
            <a:fillRect/>
          </a:stretch>
        </p:blipFill>
        <p:spPr>
          <a:xfrm>
            <a:off x="473962" y="5989120"/>
            <a:ext cx="1098669" cy="402446"/>
          </a:xfrm>
          <a:prstGeom prst="rect">
            <a:avLst/>
          </a:prstGeom>
          <a:ln w="12700">
            <a:miter lim="400000"/>
          </a:ln>
        </p:spPr>
      </p:pic>
      <p:sp>
        <p:nvSpPr>
          <p:cNvPr id="333" name="Permit Research For Property"/>
          <p:cNvSpPr txBox="1"/>
          <p:nvPr/>
        </p:nvSpPr>
        <p:spPr>
          <a:xfrm>
            <a:off x="3370507" y="436882"/>
            <a:ext cx="7525972" cy="764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Playfair Display"/>
                <a:ea typeface="Playfair Display"/>
                <a:cs typeface="Playfair Display"/>
                <a:sym typeface="Playfair Display"/>
              </a:defRPr>
            </a:lvl1pPr>
          </a:lstStyle>
          <a:p>
            <a:pPr/>
            <a:r>
              <a:t>Permit Research For Property</a:t>
            </a:r>
          </a:p>
        </p:txBody>
      </p:sp>
      <p:pic>
        <p:nvPicPr>
          <p:cNvPr id="334" name="Picture 3" descr="Picture 3"/>
          <p:cNvPicPr>
            <a:picLocks noChangeAspect="1"/>
          </p:cNvPicPr>
          <p:nvPr/>
        </p:nvPicPr>
        <p:blipFill>
          <a:blip r:embed="rId3">
            <a:extLst/>
          </a:blip>
          <a:stretch>
            <a:fillRect/>
          </a:stretch>
        </p:blipFill>
        <p:spPr>
          <a:xfrm>
            <a:off x="4329861" y="1593743"/>
            <a:ext cx="5607264" cy="449002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38" name="Group 9"/>
          <p:cNvGrpSpPr/>
          <p:nvPr/>
        </p:nvGrpSpPr>
        <p:grpSpPr>
          <a:xfrm>
            <a:off x="-21" y="-17"/>
            <a:ext cx="3429010" cy="6858005"/>
            <a:chOff x="-10" y="-8"/>
            <a:chExt cx="3429008" cy="6858004"/>
          </a:xfrm>
        </p:grpSpPr>
        <p:sp>
          <p:nvSpPr>
            <p:cNvPr id="336" name="Right Triangle 10"/>
            <p:cNvSpPr/>
            <p:nvPr/>
          </p:nvSpPr>
          <p:spPr>
            <a:xfrm rot="5400000">
              <a:off x="-9" y="-11"/>
              <a:ext cx="3429005" cy="3429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37" name="Right Triangle 11"/>
            <p:cNvSpPr/>
            <p:nvPr/>
          </p:nvSpPr>
          <p:spPr>
            <a:xfrm>
              <a:off x="-9" y="3428990"/>
              <a:ext cx="3429008" cy="3429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pic>
        <p:nvPicPr>
          <p:cNvPr id="339" name="Graphic 32" descr="Graphic 32"/>
          <p:cNvPicPr>
            <a:picLocks noChangeAspect="1"/>
          </p:cNvPicPr>
          <p:nvPr/>
        </p:nvPicPr>
        <p:blipFill>
          <a:blip r:embed="rId2">
            <a:extLst/>
          </a:blip>
          <a:stretch>
            <a:fillRect/>
          </a:stretch>
        </p:blipFill>
        <p:spPr>
          <a:xfrm>
            <a:off x="473962" y="5989120"/>
            <a:ext cx="1098669" cy="402446"/>
          </a:xfrm>
          <a:prstGeom prst="rect">
            <a:avLst/>
          </a:prstGeom>
          <a:ln w="12700">
            <a:miter lim="400000"/>
          </a:ln>
        </p:spPr>
      </p:pic>
      <p:sp>
        <p:nvSpPr>
          <p:cNvPr id="340" name="Permit Research For Property"/>
          <p:cNvSpPr txBox="1"/>
          <p:nvPr/>
        </p:nvSpPr>
        <p:spPr>
          <a:xfrm>
            <a:off x="3307007" y="195582"/>
            <a:ext cx="7525972" cy="764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Playfair Display"/>
                <a:ea typeface="Playfair Display"/>
                <a:cs typeface="Playfair Display"/>
                <a:sym typeface="Playfair Display"/>
              </a:defRPr>
            </a:lvl1pPr>
          </a:lstStyle>
          <a:p>
            <a:pPr/>
            <a:r>
              <a:t>Permit Research For Property</a:t>
            </a:r>
          </a:p>
        </p:txBody>
      </p:sp>
      <p:pic>
        <p:nvPicPr>
          <p:cNvPr id="341" name="Content Placeholder 3" descr="Content Placeholder 3"/>
          <p:cNvPicPr>
            <a:picLocks noChangeAspect="1"/>
          </p:cNvPicPr>
          <p:nvPr/>
        </p:nvPicPr>
        <p:blipFill>
          <a:blip r:embed="rId3">
            <a:extLst/>
          </a:blip>
          <a:srcRect l="0" t="14800" r="0" b="14800"/>
          <a:stretch>
            <a:fillRect/>
          </a:stretch>
        </p:blipFill>
        <p:spPr>
          <a:xfrm>
            <a:off x="2510693" y="1209675"/>
            <a:ext cx="7924801" cy="2000251"/>
          </a:xfrm>
          <a:prstGeom prst="rect">
            <a:avLst/>
          </a:prstGeom>
          <a:ln w="12700">
            <a:miter lim="400000"/>
          </a:ln>
        </p:spPr>
      </p:pic>
      <p:pic>
        <p:nvPicPr>
          <p:cNvPr id="342" name="Picture 4" descr="Picture 4"/>
          <p:cNvPicPr>
            <a:picLocks noChangeAspect="1"/>
          </p:cNvPicPr>
          <p:nvPr/>
        </p:nvPicPr>
        <p:blipFill>
          <a:blip r:embed="rId4">
            <a:extLst/>
          </a:blip>
          <a:stretch>
            <a:fillRect/>
          </a:stretch>
        </p:blipFill>
        <p:spPr>
          <a:xfrm>
            <a:off x="3616156" y="3459484"/>
            <a:ext cx="7924801" cy="269054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46" name="Group 9"/>
          <p:cNvGrpSpPr/>
          <p:nvPr/>
        </p:nvGrpSpPr>
        <p:grpSpPr>
          <a:xfrm>
            <a:off x="-21" y="-17"/>
            <a:ext cx="3429010" cy="6858005"/>
            <a:chOff x="-10" y="-8"/>
            <a:chExt cx="3429008" cy="6858004"/>
          </a:xfrm>
        </p:grpSpPr>
        <p:sp>
          <p:nvSpPr>
            <p:cNvPr id="344" name="Right Triangle 10"/>
            <p:cNvSpPr/>
            <p:nvPr/>
          </p:nvSpPr>
          <p:spPr>
            <a:xfrm rot="5400000">
              <a:off x="-9" y="-11"/>
              <a:ext cx="3429005" cy="3429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45" name="Right Triangle 11"/>
            <p:cNvSpPr/>
            <p:nvPr/>
          </p:nvSpPr>
          <p:spPr>
            <a:xfrm>
              <a:off x="-9" y="3428990"/>
              <a:ext cx="3429008" cy="3429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pic>
        <p:nvPicPr>
          <p:cNvPr id="347" name="Graphic 32" descr="Graphic 32"/>
          <p:cNvPicPr>
            <a:picLocks noChangeAspect="1"/>
          </p:cNvPicPr>
          <p:nvPr/>
        </p:nvPicPr>
        <p:blipFill>
          <a:blip r:embed="rId2">
            <a:extLst/>
          </a:blip>
          <a:stretch>
            <a:fillRect/>
          </a:stretch>
        </p:blipFill>
        <p:spPr>
          <a:xfrm>
            <a:off x="473962" y="5989120"/>
            <a:ext cx="1098669" cy="402446"/>
          </a:xfrm>
          <a:prstGeom prst="rect">
            <a:avLst/>
          </a:prstGeom>
          <a:ln w="12700">
            <a:miter lim="400000"/>
          </a:ln>
        </p:spPr>
      </p:pic>
      <p:sp>
        <p:nvSpPr>
          <p:cNvPr id="348" name="Renovating an Older Home"/>
          <p:cNvSpPr txBox="1"/>
          <p:nvPr/>
        </p:nvSpPr>
        <p:spPr>
          <a:xfrm>
            <a:off x="3726107" y="322582"/>
            <a:ext cx="7030747" cy="764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Playfair Display"/>
                <a:ea typeface="Playfair Display"/>
                <a:cs typeface="Playfair Display"/>
                <a:sym typeface="Playfair Display"/>
              </a:defRPr>
            </a:lvl1pPr>
          </a:lstStyle>
          <a:p>
            <a:pPr/>
            <a:r>
              <a:t>Renovating an Older Home </a:t>
            </a:r>
          </a:p>
        </p:txBody>
      </p:sp>
      <p:sp>
        <p:nvSpPr>
          <p:cNvPr id="349" name="Can sometimes be more difficult and costly then building from scratch…"/>
          <p:cNvSpPr txBox="1"/>
          <p:nvPr/>
        </p:nvSpPr>
        <p:spPr>
          <a:xfrm>
            <a:off x="3447600" y="1694181"/>
            <a:ext cx="6910209" cy="3241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600"/>
              </a:spcBef>
              <a:buClr>
                <a:srgbClr val="DC9E1F"/>
              </a:buClr>
              <a:buSzPct val="100000"/>
              <a:buFont typeface="Arial"/>
              <a:buChar char="•"/>
              <a:defRPr sz="2500">
                <a:solidFill>
                  <a:srgbClr val="000000"/>
                </a:solidFill>
                <a:latin typeface="Arial Narrow"/>
                <a:ea typeface="Arial Narrow"/>
                <a:cs typeface="Arial Narrow"/>
                <a:sym typeface="Arial Narrow"/>
              </a:defRPr>
            </a:pPr>
            <a:r>
              <a:t>Can sometimes be more difficult and costly then building from scratch</a:t>
            </a:r>
          </a:p>
          <a:p>
            <a:pPr marL="342900" indent="-342900">
              <a:spcBef>
                <a:spcPts val="600"/>
              </a:spcBef>
              <a:buClr>
                <a:srgbClr val="DC9E1F"/>
              </a:buClr>
              <a:buSzPct val="100000"/>
              <a:buFont typeface="Arial"/>
              <a:buChar char="•"/>
              <a:defRPr sz="2500">
                <a:solidFill>
                  <a:srgbClr val="000000"/>
                </a:solidFill>
                <a:latin typeface="Arial Narrow"/>
                <a:ea typeface="Arial Narrow"/>
                <a:cs typeface="Arial Narrow"/>
                <a:sym typeface="Arial Narrow"/>
              </a:defRPr>
            </a:pPr>
            <a:r>
              <a:t>Good Rule of Thumb is $25 PSF for substantial remodel</a:t>
            </a:r>
          </a:p>
          <a:p>
            <a:pPr marL="342900" indent="-342900">
              <a:spcBef>
                <a:spcPts val="600"/>
              </a:spcBef>
              <a:buClr>
                <a:srgbClr val="DC9E1F"/>
              </a:buClr>
              <a:buSzPct val="100000"/>
              <a:buFont typeface="Arial"/>
              <a:buChar char="•"/>
              <a:defRPr sz="2500">
                <a:solidFill>
                  <a:srgbClr val="000000"/>
                </a:solidFill>
                <a:latin typeface="Arial Narrow"/>
                <a:ea typeface="Arial Narrow"/>
                <a:cs typeface="Arial Narrow"/>
                <a:sym typeface="Arial Narrow"/>
              </a:defRPr>
            </a:pPr>
            <a:r>
              <a:t>Changes to more than 50% require bringing everything up to code. </a:t>
            </a:r>
          </a:p>
          <a:p>
            <a:pPr marL="342900" indent="-342900">
              <a:spcBef>
                <a:spcPts val="600"/>
              </a:spcBef>
              <a:buClr>
                <a:srgbClr val="DC9E1F"/>
              </a:buClr>
              <a:buSzPct val="100000"/>
              <a:buFont typeface="Arial"/>
              <a:buChar char="•"/>
              <a:defRPr sz="2500">
                <a:solidFill>
                  <a:srgbClr val="000000"/>
                </a:solidFill>
                <a:latin typeface="Arial Narrow"/>
                <a:ea typeface="Arial Narrow"/>
                <a:cs typeface="Arial Narrow"/>
                <a:sym typeface="Arial Narrow"/>
              </a:defRPr>
            </a:pPr>
            <a:r>
              <a:t>Same planning and approval process and new construction</a:t>
            </a:r>
          </a:p>
          <a:p>
            <a:pPr marL="342900" indent="-342900">
              <a:spcBef>
                <a:spcPts val="600"/>
              </a:spcBef>
              <a:buClr>
                <a:srgbClr val="DC9E1F"/>
              </a:buClr>
              <a:buSzPct val="100000"/>
              <a:buFont typeface="Arial"/>
              <a:buChar char="•"/>
              <a:defRPr sz="2500">
                <a:solidFill>
                  <a:srgbClr val="000000"/>
                </a:solidFill>
                <a:latin typeface="Arial Narrow"/>
                <a:ea typeface="Arial Narrow"/>
                <a:cs typeface="Arial Narrow"/>
                <a:sym typeface="Arial Narrow"/>
              </a:defRPr>
            </a:pPr>
            <a:r>
              <a:t>Many unforeseen issues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53" name="Group 9"/>
          <p:cNvGrpSpPr/>
          <p:nvPr/>
        </p:nvGrpSpPr>
        <p:grpSpPr>
          <a:xfrm>
            <a:off x="-21" y="-17"/>
            <a:ext cx="3429010" cy="6858005"/>
            <a:chOff x="-10" y="-8"/>
            <a:chExt cx="3429008" cy="6858004"/>
          </a:xfrm>
        </p:grpSpPr>
        <p:sp>
          <p:nvSpPr>
            <p:cNvPr id="351" name="Right Triangle 10"/>
            <p:cNvSpPr/>
            <p:nvPr/>
          </p:nvSpPr>
          <p:spPr>
            <a:xfrm rot="5400000">
              <a:off x="-9" y="-11"/>
              <a:ext cx="3429005" cy="3429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52" name="Right Triangle 11"/>
            <p:cNvSpPr/>
            <p:nvPr/>
          </p:nvSpPr>
          <p:spPr>
            <a:xfrm>
              <a:off x="-9" y="3428990"/>
              <a:ext cx="3429008" cy="3429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pic>
        <p:nvPicPr>
          <p:cNvPr id="354" name="Graphic 32" descr="Graphic 32"/>
          <p:cNvPicPr>
            <a:picLocks noChangeAspect="1"/>
          </p:cNvPicPr>
          <p:nvPr/>
        </p:nvPicPr>
        <p:blipFill>
          <a:blip r:embed="rId2">
            <a:extLst/>
          </a:blip>
          <a:stretch>
            <a:fillRect/>
          </a:stretch>
        </p:blipFill>
        <p:spPr>
          <a:xfrm>
            <a:off x="473962" y="5989120"/>
            <a:ext cx="1098669" cy="402446"/>
          </a:xfrm>
          <a:prstGeom prst="rect">
            <a:avLst/>
          </a:prstGeom>
          <a:ln w="12700">
            <a:miter lim="400000"/>
          </a:ln>
        </p:spPr>
      </p:pic>
      <p:sp>
        <p:nvSpPr>
          <p:cNvPr id="355" name="Differences"/>
          <p:cNvSpPr txBox="1"/>
          <p:nvPr/>
        </p:nvSpPr>
        <p:spPr>
          <a:xfrm>
            <a:off x="5123107" y="487682"/>
            <a:ext cx="2920511" cy="764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Playfair Display"/>
                <a:ea typeface="Playfair Display"/>
                <a:cs typeface="Playfair Display"/>
                <a:sym typeface="Playfair Display"/>
              </a:defRPr>
            </a:lvl1pPr>
          </a:lstStyle>
          <a:p>
            <a:pPr/>
            <a:r>
              <a:t>Differences</a:t>
            </a:r>
          </a:p>
        </p:txBody>
      </p:sp>
      <p:graphicFrame>
        <p:nvGraphicFramePr>
          <p:cNvPr id="356" name="Table 6"/>
          <p:cNvGraphicFramePr/>
          <p:nvPr/>
        </p:nvGraphicFramePr>
        <p:xfrm>
          <a:off x="2860164" y="2000872"/>
          <a:ext cx="7455922" cy="352343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847479"/>
                <a:gridCol w="1875718"/>
                <a:gridCol w="1861598"/>
                <a:gridCol w="1861598"/>
              </a:tblGrid>
              <a:tr h="696063">
                <a:tc>
                  <a:txBody>
                    <a:bodyPr/>
                    <a:lstStyle/>
                    <a:p>
                      <a:pPr algn="l">
                        <a:defRPr sz="1800">
                          <a:solidFill>
                            <a:srgbClr val="000000"/>
                          </a:solidFill>
                          <a:latin typeface="Arial Narrow"/>
                          <a:ea typeface="Arial Narrow"/>
                          <a:cs typeface="Arial Narrow"/>
                          <a:sym typeface="Arial Narrow"/>
                        </a:defRPr>
                      </a:pPr>
                    </a:p>
                  </a:txBody>
                  <a:tcPr marL="45720" marR="45720" marT="45720" marB="45720" anchor="t" anchorCtr="0" horzOverflow="overflow">
                    <a:lnL>
                      <a:solidFill>
                        <a:srgbClr val="FFFFFF"/>
                      </a:solidFill>
                    </a:lnL>
                    <a:lnT>
                      <a:solidFill>
                        <a:srgbClr val="FFFFFF"/>
                      </a:solidFill>
                    </a:lnT>
                    <a:lnB>
                      <a:solidFill>
                        <a:srgbClr val="FFFFFF"/>
                      </a:solidFill>
                    </a:lnB>
                    <a:solidFill>
                      <a:srgbClr val="000000"/>
                    </a:solidFill>
                  </a:tcPr>
                </a:tc>
                <a:tc>
                  <a:txBody>
                    <a:bodyPr/>
                    <a:lstStyle/>
                    <a:p>
                      <a:pPr algn="l">
                        <a:defRPr b="0" sz="1800">
                          <a:solidFill>
                            <a:srgbClr val="000000"/>
                          </a:solidFill>
                        </a:defRPr>
                      </a:pPr>
                      <a:r>
                        <a:rPr b="1">
                          <a:latin typeface="Arial Narrow"/>
                          <a:ea typeface="Arial Narrow"/>
                          <a:cs typeface="Arial Narrow"/>
                          <a:sym typeface="Arial Narrow"/>
                        </a:rPr>
                        <a:t>Title Issue</a:t>
                      </a:r>
                    </a:p>
                  </a:txBody>
                  <a:tcPr marL="45720" marR="45720" marT="45720" marB="45720" anchor="t" anchorCtr="0" horzOverflow="overflow">
                    <a:lnT>
                      <a:solidFill>
                        <a:srgbClr val="FFFFFF"/>
                      </a:solidFill>
                    </a:lnT>
                    <a:lnB>
                      <a:solidFill>
                        <a:srgbClr val="FFFFFF"/>
                      </a:solidFill>
                    </a:lnB>
                    <a:solidFill>
                      <a:srgbClr val="000000"/>
                    </a:solidFill>
                  </a:tcPr>
                </a:tc>
                <a:tc>
                  <a:txBody>
                    <a:bodyPr/>
                    <a:lstStyle/>
                    <a:p>
                      <a:pPr algn="l">
                        <a:defRPr sz="1800">
                          <a:solidFill>
                            <a:srgbClr val="000000"/>
                          </a:solidFill>
                          <a:latin typeface="Arial Narrow"/>
                          <a:ea typeface="Arial Narrow"/>
                          <a:cs typeface="Arial Narrow"/>
                          <a:sym typeface="Arial Narrow"/>
                        </a:defRPr>
                      </a:pPr>
                    </a:p>
                  </a:txBody>
                  <a:tcPr marL="45720" marR="45720" marT="45720" marB="45720" anchor="t" anchorCtr="0" horzOverflow="overflow">
                    <a:lnT>
                      <a:solidFill>
                        <a:srgbClr val="FFFFFF"/>
                      </a:solidFill>
                    </a:lnT>
                    <a:lnB>
                      <a:solidFill>
                        <a:srgbClr val="FFFFFF"/>
                      </a:solidFill>
                    </a:lnB>
                    <a:solidFill>
                      <a:srgbClr val="000000"/>
                    </a:solidFill>
                  </a:tcPr>
                </a:tc>
                <a:tc>
                  <a:txBody>
                    <a:bodyPr/>
                    <a:lstStyle/>
                    <a:p>
                      <a:pPr algn="l">
                        <a:defRPr sz="1800">
                          <a:solidFill>
                            <a:srgbClr val="000000"/>
                          </a:solidFill>
                          <a:latin typeface="Arial Narrow"/>
                          <a:ea typeface="Arial Narrow"/>
                          <a:cs typeface="Arial Narrow"/>
                          <a:sym typeface="Arial Narrow"/>
                        </a:defRPr>
                      </a:pPr>
                    </a:p>
                  </a:txBody>
                  <a:tcPr marL="45720" marR="45720" marT="45720" marB="45720" anchor="t" anchorCtr="0" horzOverflow="overflow">
                    <a:lnR>
                      <a:solidFill>
                        <a:srgbClr val="FFFFFF"/>
                      </a:solidFill>
                    </a:lnR>
                    <a:lnT>
                      <a:solidFill>
                        <a:srgbClr val="FFFFFF"/>
                      </a:solidFill>
                    </a:lnT>
                    <a:lnB>
                      <a:solidFill>
                        <a:srgbClr val="FFFFFF"/>
                      </a:solidFill>
                    </a:lnB>
                    <a:solidFill>
                      <a:srgbClr val="000000"/>
                    </a:solidFill>
                  </a:tcPr>
                </a:tc>
              </a:tr>
              <a:tr h="696063">
                <a:tc>
                  <a:txBody>
                    <a:bodyPr/>
                    <a:lstStyle/>
                    <a:p>
                      <a:pPr algn="ctr">
                        <a:defRPr sz="1800">
                          <a:solidFill>
                            <a:srgbClr val="000000"/>
                          </a:solidFill>
                        </a:defRPr>
                      </a:pPr>
                      <a:r>
                        <a:rPr>
                          <a:latin typeface="Arial Narrow"/>
                          <a:ea typeface="Arial Narrow"/>
                          <a:cs typeface="Arial Narrow"/>
                          <a:sym typeface="Arial Narrow"/>
                        </a:rPr>
                        <a:t>Liens</a:t>
                      </a:r>
                    </a:p>
                  </a:txBody>
                  <a:tcPr marL="45720" marR="45720" marT="45720" marB="45720" anchor="t" anchorCtr="0" horzOverflow="overflow">
                    <a:lnL>
                      <a:solidFill>
                        <a:srgbClr val="FFFFFF"/>
                      </a:solidFill>
                    </a:lnL>
                    <a:lnT>
                      <a:solidFill>
                        <a:srgbClr val="FFFFFF"/>
                      </a:solidFill>
                    </a:lnT>
                    <a:lnB>
                      <a:solidFill>
                        <a:srgbClr val="FFFFFF"/>
                      </a:solidFill>
                    </a:lnB>
                    <a:solidFill>
                      <a:srgbClr val="D9D9D9"/>
                    </a:solidFill>
                  </a:tcPr>
                </a:tc>
                <a:tc>
                  <a:txBody>
                    <a:bodyPr/>
                    <a:lstStyle/>
                    <a:p>
                      <a:pPr algn="ctr">
                        <a:defRPr sz="1800">
                          <a:solidFill>
                            <a:srgbClr val="008000"/>
                          </a:solidFill>
                          <a:latin typeface="Arial Narrow"/>
                          <a:ea typeface="Arial Narrow"/>
                          <a:cs typeface="Arial Narrow"/>
                          <a:sym typeface="Arial Narrow"/>
                        </a:defRPr>
                      </a:pPr>
                      <a:r>
                        <a:rPr>
                          <a:latin typeface="+mj-lt"/>
                          <a:ea typeface="+mj-ea"/>
                          <a:cs typeface="+mj-cs"/>
                          <a:sym typeface="Helvetica"/>
                        </a:rPr>
                        <a:t>✔</a:t>
                      </a:r>
                    </a:p>
                  </a:txBody>
                  <a:tcPr marL="45720" marR="45720" marT="45720" marB="45720" anchor="t" anchorCtr="0" horzOverflow="overflow">
                    <a:lnT>
                      <a:solidFill>
                        <a:srgbClr val="FFFFFF"/>
                      </a:solidFill>
                    </a:lnT>
                    <a:lnB>
                      <a:solidFill>
                        <a:srgbClr val="FFFFFF"/>
                      </a:solidFill>
                    </a:lnB>
                    <a:solidFill>
                      <a:srgbClr val="D9D9D9"/>
                    </a:solidFill>
                  </a:tcPr>
                </a:tc>
                <a:tc>
                  <a:txBody>
                    <a:bodyPr/>
                    <a:lstStyle/>
                    <a:p>
                      <a:pPr algn="ctr">
                        <a:defRPr sz="1800">
                          <a:solidFill>
                            <a:srgbClr val="008000"/>
                          </a:solidFill>
                          <a:latin typeface="Arial Narrow"/>
                          <a:ea typeface="Arial Narrow"/>
                          <a:cs typeface="Arial Narrow"/>
                          <a:sym typeface="Arial Narrow"/>
                        </a:defRPr>
                      </a:pPr>
                      <a:r>
                        <a:rPr>
                          <a:latin typeface="+mj-lt"/>
                          <a:ea typeface="+mj-ea"/>
                          <a:cs typeface="+mj-cs"/>
                          <a:sym typeface="Helvetica"/>
                        </a:rPr>
                        <a:t>✔</a:t>
                      </a:r>
                    </a:p>
                  </a:txBody>
                  <a:tcPr marL="45720" marR="45720" marT="45720" marB="45720" anchor="t" anchorCtr="0" horzOverflow="overflow">
                    <a:lnT>
                      <a:solidFill>
                        <a:srgbClr val="FFFFFF"/>
                      </a:solidFill>
                    </a:lnT>
                    <a:lnB>
                      <a:solidFill>
                        <a:srgbClr val="FFFFFF"/>
                      </a:solidFill>
                    </a:lnB>
                    <a:solidFill>
                      <a:srgbClr val="D9D9D9"/>
                    </a:solidFill>
                  </a:tcPr>
                </a:tc>
                <a:tc>
                  <a:txBody>
                    <a:bodyPr/>
                    <a:lstStyle/>
                    <a:p>
                      <a:pPr algn="l">
                        <a:defRPr sz="1800">
                          <a:solidFill>
                            <a:srgbClr val="008000"/>
                          </a:solidFill>
                          <a:latin typeface="Arial Narrow"/>
                          <a:ea typeface="Arial Narrow"/>
                          <a:cs typeface="Arial Narrow"/>
                          <a:sym typeface="Arial Narrow"/>
                        </a:defRPr>
                      </a:pPr>
                    </a:p>
                  </a:txBody>
                  <a:tcPr marL="45720" marR="45720" marT="45720" marB="45720" anchor="t" anchorCtr="0" horzOverflow="overflow">
                    <a:lnR>
                      <a:solidFill>
                        <a:srgbClr val="FFFFFF"/>
                      </a:solidFill>
                    </a:lnR>
                    <a:lnT>
                      <a:solidFill>
                        <a:srgbClr val="FFFFFF"/>
                      </a:solidFill>
                    </a:lnT>
                    <a:lnB>
                      <a:solidFill>
                        <a:srgbClr val="FFFFFF"/>
                      </a:solidFill>
                    </a:lnB>
                    <a:solidFill>
                      <a:srgbClr val="D9D9D9"/>
                    </a:solidFill>
                  </a:tcPr>
                </a:tc>
              </a:tr>
              <a:tr h="696063">
                <a:tc>
                  <a:txBody>
                    <a:bodyPr/>
                    <a:lstStyle/>
                    <a:p>
                      <a:pPr algn="ctr">
                        <a:defRPr sz="1800">
                          <a:solidFill>
                            <a:srgbClr val="000000"/>
                          </a:solidFill>
                        </a:defRPr>
                      </a:pPr>
                      <a:r>
                        <a:rPr>
                          <a:latin typeface="Arial Narrow"/>
                          <a:ea typeface="Arial Narrow"/>
                          <a:cs typeface="Arial Narrow"/>
                          <a:sym typeface="Arial Narrow"/>
                        </a:rPr>
                        <a:t>Violations</a:t>
                      </a:r>
                    </a:p>
                  </a:txBody>
                  <a:tcPr marL="45720" marR="45720" marT="45720" marB="45720" anchor="t" anchorCtr="0" horzOverflow="overflow">
                    <a:lnL>
                      <a:solidFill>
                        <a:srgbClr val="FFFFFF"/>
                      </a:solidFill>
                    </a:lnL>
                    <a:lnT>
                      <a:solidFill>
                        <a:srgbClr val="FFFFFF"/>
                      </a:solidFill>
                    </a:lnT>
                    <a:lnB>
                      <a:solidFill>
                        <a:srgbClr val="FFFFFF"/>
                      </a:solidFill>
                    </a:lnB>
                    <a:solidFill>
                      <a:srgbClr val="D9D9D9"/>
                    </a:solidFill>
                  </a:tcPr>
                </a:tc>
                <a:tc>
                  <a:txBody>
                    <a:bodyPr/>
                    <a:lstStyle/>
                    <a:p>
                      <a:pPr algn="ctr">
                        <a:defRPr sz="1800">
                          <a:solidFill>
                            <a:srgbClr val="008000"/>
                          </a:solidFill>
                          <a:latin typeface="Arial Narrow"/>
                          <a:ea typeface="Arial Narrow"/>
                          <a:cs typeface="Arial Narrow"/>
                          <a:sym typeface="Arial Narrow"/>
                        </a:defRPr>
                      </a:pPr>
                      <a:r>
                        <a:rPr>
                          <a:latin typeface="+mj-lt"/>
                          <a:ea typeface="+mj-ea"/>
                          <a:cs typeface="+mj-cs"/>
                          <a:sym typeface="Helvetica"/>
                        </a:rPr>
                        <a:t>✔</a:t>
                      </a:r>
                    </a:p>
                  </a:txBody>
                  <a:tcPr marL="45720" marR="45720" marT="45720" marB="45720" anchor="t" anchorCtr="0" horzOverflow="overflow">
                    <a:lnT>
                      <a:solidFill>
                        <a:srgbClr val="FFFFFF"/>
                      </a:solidFill>
                    </a:lnT>
                    <a:lnB>
                      <a:solidFill>
                        <a:srgbClr val="FFFFFF"/>
                      </a:solidFill>
                    </a:lnB>
                    <a:solidFill>
                      <a:srgbClr val="D9D9D9"/>
                    </a:solidFill>
                  </a:tcPr>
                </a:tc>
                <a:tc>
                  <a:txBody>
                    <a:bodyPr/>
                    <a:lstStyle/>
                    <a:p>
                      <a:pPr algn="ctr">
                        <a:defRPr sz="1800">
                          <a:solidFill>
                            <a:srgbClr val="008000"/>
                          </a:solidFill>
                          <a:latin typeface="Arial Narrow"/>
                          <a:ea typeface="Arial Narrow"/>
                          <a:cs typeface="Arial Narrow"/>
                          <a:sym typeface="Arial Narrow"/>
                        </a:defRPr>
                      </a:pPr>
                      <a:r>
                        <a:rPr>
                          <a:latin typeface="+mj-lt"/>
                          <a:ea typeface="+mj-ea"/>
                          <a:cs typeface="+mj-cs"/>
                          <a:sym typeface="Helvetica"/>
                        </a:rPr>
                        <a:t>✔</a:t>
                      </a:r>
                    </a:p>
                  </a:txBody>
                  <a:tcPr marL="45720" marR="45720" marT="45720" marB="45720" anchor="t" anchorCtr="0" horzOverflow="overflow">
                    <a:lnT>
                      <a:solidFill>
                        <a:srgbClr val="FFFFFF"/>
                      </a:solidFill>
                    </a:lnT>
                    <a:lnB>
                      <a:solidFill>
                        <a:srgbClr val="FFFFFF"/>
                      </a:solidFill>
                    </a:lnB>
                    <a:solidFill>
                      <a:srgbClr val="D9D9D9"/>
                    </a:solidFill>
                  </a:tcPr>
                </a:tc>
                <a:tc>
                  <a:txBody>
                    <a:bodyPr/>
                    <a:lstStyle/>
                    <a:p>
                      <a:pPr algn="l">
                        <a:defRPr sz="1800">
                          <a:solidFill>
                            <a:srgbClr val="FFFFFF"/>
                          </a:solidFill>
                          <a:latin typeface="Arial Narrow"/>
                          <a:ea typeface="Arial Narrow"/>
                          <a:cs typeface="Arial Narrow"/>
                          <a:sym typeface="Arial Narrow"/>
                        </a:defRPr>
                      </a:pPr>
                    </a:p>
                  </a:txBody>
                  <a:tcPr marL="45720" marR="45720" marT="45720" marB="45720" anchor="t" anchorCtr="0" horzOverflow="overflow">
                    <a:lnR>
                      <a:solidFill>
                        <a:srgbClr val="FFFFFF"/>
                      </a:solidFill>
                    </a:lnR>
                    <a:lnT>
                      <a:solidFill>
                        <a:srgbClr val="FFFFFF"/>
                      </a:solidFill>
                    </a:lnT>
                    <a:lnB>
                      <a:solidFill>
                        <a:srgbClr val="FFFFFF"/>
                      </a:solidFill>
                    </a:lnB>
                    <a:solidFill>
                      <a:srgbClr val="D9D9D9"/>
                    </a:solidFill>
                  </a:tcPr>
                </a:tc>
              </a:tr>
              <a:tr h="690786">
                <a:tc>
                  <a:txBody>
                    <a:bodyPr/>
                    <a:lstStyle/>
                    <a:p>
                      <a:pPr algn="ctr">
                        <a:defRPr sz="1800">
                          <a:solidFill>
                            <a:srgbClr val="000000"/>
                          </a:solidFill>
                        </a:defRPr>
                      </a:pPr>
                      <a:r>
                        <a:rPr>
                          <a:latin typeface="Arial Narrow"/>
                          <a:ea typeface="Arial Narrow"/>
                          <a:cs typeface="Arial Narrow"/>
                          <a:sym typeface="Arial Narrow"/>
                        </a:rPr>
                        <a:t>Open Permits</a:t>
                      </a:r>
                    </a:p>
                  </a:txBody>
                  <a:tcPr marL="45720" marR="45720" marT="45720" marB="45720" anchor="t" anchorCtr="0" horzOverflow="overflow">
                    <a:lnL>
                      <a:solidFill>
                        <a:srgbClr val="FFFFFF"/>
                      </a:solidFill>
                    </a:lnL>
                    <a:lnT>
                      <a:solidFill>
                        <a:srgbClr val="FFFFFF"/>
                      </a:solidFill>
                    </a:lnT>
                    <a:lnB>
                      <a:solidFill>
                        <a:srgbClr val="FFFFFF"/>
                      </a:solidFill>
                    </a:lnB>
                    <a:solidFill>
                      <a:srgbClr val="D9D9D9"/>
                    </a:solidFill>
                  </a:tcPr>
                </a:tc>
                <a:tc>
                  <a:txBody>
                    <a:bodyPr/>
                    <a:lstStyle/>
                    <a:p>
                      <a:pPr algn="l">
                        <a:defRPr sz="1800">
                          <a:solidFill>
                            <a:srgbClr val="000000"/>
                          </a:solidFill>
                        </a:defRPr>
                      </a:pPr>
                      <a:r>
                        <a:rPr>
                          <a:latin typeface="Arial Narrow"/>
                          <a:ea typeface="Arial Narrow"/>
                          <a:cs typeface="Arial Narrow"/>
                          <a:sym typeface="Arial Narrow"/>
                        </a:rPr>
                        <a:t>In some cases</a:t>
                      </a:r>
                    </a:p>
                  </a:txBody>
                  <a:tcPr marL="45720" marR="45720" marT="45720" marB="45720" anchor="t" anchorCtr="0" horzOverflow="overflow">
                    <a:lnT>
                      <a:solidFill>
                        <a:srgbClr val="FFFFFF"/>
                      </a:solidFill>
                    </a:lnT>
                    <a:lnB>
                      <a:solidFill>
                        <a:srgbClr val="FFFFFF"/>
                      </a:solidFill>
                    </a:lnB>
                    <a:solidFill>
                      <a:srgbClr val="D9D9D9"/>
                    </a:solidFill>
                  </a:tcPr>
                </a:tc>
                <a:tc>
                  <a:txBody>
                    <a:bodyPr/>
                    <a:lstStyle/>
                    <a:p>
                      <a:pPr algn="l">
                        <a:defRPr sz="1800">
                          <a:solidFill>
                            <a:srgbClr val="FFFFFF"/>
                          </a:solidFill>
                          <a:latin typeface="Arial Narrow"/>
                          <a:ea typeface="Arial Narrow"/>
                          <a:cs typeface="Arial Narrow"/>
                          <a:sym typeface="Arial Narrow"/>
                        </a:defRPr>
                      </a:pPr>
                    </a:p>
                  </a:txBody>
                  <a:tcPr marL="45720" marR="45720" marT="45720" marB="45720" anchor="t" anchorCtr="0" horzOverflow="overflow">
                    <a:lnT>
                      <a:solidFill>
                        <a:srgbClr val="FFFFFF"/>
                      </a:solidFill>
                    </a:lnT>
                    <a:lnB>
                      <a:solidFill>
                        <a:srgbClr val="FFFFFF"/>
                      </a:solidFill>
                    </a:lnB>
                    <a:solidFill>
                      <a:srgbClr val="D9D9D9"/>
                    </a:solidFill>
                  </a:tcPr>
                </a:tc>
                <a:tc>
                  <a:txBody>
                    <a:bodyPr/>
                    <a:lstStyle/>
                    <a:p>
                      <a:pPr algn="ctr">
                        <a:defRPr sz="1800">
                          <a:solidFill>
                            <a:srgbClr val="008000"/>
                          </a:solidFill>
                          <a:latin typeface="Arial Narrow"/>
                          <a:ea typeface="Arial Narrow"/>
                          <a:cs typeface="Arial Narrow"/>
                          <a:sym typeface="Arial Narrow"/>
                        </a:defRPr>
                      </a:pPr>
                      <a:r>
                        <a:rPr>
                          <a:latin typeface="+mj-lt"/>
                          <a:ea typeface="+mj-ea"/>
                          <a:cs typeface="+mj-cs"/>
                          <a:sym typeface="Helvetica"/>
                        </a:rPr>
                        <a:t>✔</a:t>
                      </a:r>
                    </a:p>
                  </a:txBody>
                  <a:tcPr marL="45720" marR="45720" marT="45720" marB="45720" anchor="t" anchorCtr="0" horzOverflow="overflow">
                    <a:lnR>
                      <a:solidFill>
                        <a:srgbClr val="FFFFFF"/>
                      </a:solidFill>
                    </a:lnR>
                    <a:lnT>
                      <a:solidFill>
                        <a:srgbClr val="FFFFFF"/>
                      </a:solidFill>
                    </a:lnT>
                    <a:lnB>
                      <a:solidFill>
                        <a:srgbClr val="FFFFFF"/>
                      </a:solidFill>
                    </a:lnB>
                    <a:solidFill>
                      <a:srgbClr val="D9D9D9"/>
                    </a:solidFill>
                  </a:tcPr>
                </a:tc>
              </a:tr>
              <a:tr h="734926">
                <a:tc>
                  <a:txBody>
                    <a:bodyPr/>
                    <a:lstStyle/>
                    <a:p>
                      <a:pPr algn="ctr">
                        <a:defRPr sz="1800">
                          <a:solidFill>
                            <a:srgbClr val="000000"/>
                          </a:solidFill>
                        </a:defRPr>
                      </a:pPr>
                      <a:r>
                        <a:rPr>
                          <a:latin typeface="Arial Narrow"/>
                          <a:ea typeface="Arial Narrow"/>
                          <a:cs typeface="Arial Narrow"/>
                          <a:sym typeface="Arial Narrow"/>
                        </a:rPr>
                        <a:t>Nonconforming Uses</a:t>
                      </a:r>
                    </a:p>
                  </a:txBody>
                  <a:tcPr marL="45720" marR="45720" marT="45720" marB="45720" anchor="t" anchorCtr="0" horzOverflow="overflow">
                    <a:lnL>
                      <a:solidFill>
                        <a:srgbClr val="FFFFFF"/>
                      </a:solidFill>
                    </a:lnL>
                    <a:lnT>
                      <a:solidFill>
                        <a:srgbClr val="FFFFFF"/>
                      </a:solidFill>
                    </a:lnT>
                    <a:lnB>
                      <a:solidFill>
                        <a:srgbClr val="FFFFFF"/>
                      </a:solidFill>
                    </a:lnB>
                    <a:solidFill>
                      <a:srgbClr val="D9D9D9"/>
                    </a:solidFill>
                  </a:tcPr>
                </a:tc>
                <a:tc>
                  <a:txBody>
                    <a:bodyPr/>
                    <a:lstStyle/>
                    <a:p>
                      <a:pPr algn="l">
                        <a:defRPr sz="1800">
                          <a:solidFill>
                            <a:srgbClr val="FFFFFF"/>
                          </a:solidFill>
                          <a:latin typeface="Arial Narrow"/>
                          <a:ea typeface="Arial Narrow"/>
                          <a:cs typeface="Arial Narrow"/>
                          <a:sym typeface="Arial Narrow"/>
                        </a:defRPr>
                      </a:pPr>
                    </a:p>
                  </a:txBody>
                  <a:tcPr marL="45720" marR="45720" marT="45720" marB="45720" anchor="t" anchorCtr="0" horzOverflow="overflow">
                    <a:lnT>
                      <a:solidFill>
                        <a:srgbClr val="FFFFFF"/>
                      </a:solidFill>
                    </a:lnT>
                    <a:lnB>
                      <a:solidFill>
                        <a:srgbClr val="FFFFFF"/>
                      </a:solidFill>
                    </a:lnB>
                    <a:solidFill>
                      <a:srgbClr val="D9D9D9"/>
                    </a:solidFill>
                  </a:tcPr>
                </a:tc>
                <a:tc>
                  <a:txBody>
                    <a:bodyPr/>
                    <a:lstStyle/>
                    <a:p>
                      <a:pPr algn="l">
                        <a:defRPr sz="1800">
                          <a:solidFill>
                            <a:srgbClr val="FFFFFF"/>
                          </a:solidFill>
                          <a:latin typeface="Arial Narrow"/>
                          <a:ea typeface="Arial Narrow"/>
                          <a:cs typeface="Arial Narrow"/>
                          <a:sym typeface="Arial Narrow"/>
                        </a:defRPr>
                      </a:pPr>
                    </a:p>
                  </a:txBody>
                  <a:tcPr marL="45720" marR="45720" marT="45720" marB="45720" anchor="t" anchorCtr="0" horzOverflow="overflow">
                    <a:lnT>
                      <a:solidFill>
                        <a:srgbClr val="FFFFFF"/>
                      </a:solidFill>
                    </a:lnT>
                    <a:lnB>
                      <a:solidFill>
                        <a:srgbClr val="FFFFFF"/>
                      </a:solidFill>
                    </a:lnB>
                    <a:solidFill>
                      <a:srgbClr val="D9D9D9"/>
                    </a:solidFill>
                  </a:tcPr>
                </a:tc>
                <a:tc>
                  <a:txBody>
                    <a:bodyPr/>
                    <a:lstStyle/>
                    <a:p>
                      <a:pPr algn="l">
                        <a:defRPr sz="1800">
                          <a:solidFill>
                            <a:srgbClr val="000000"/>
                          </a:solidFill>
                          <a:latin typeface="Arial Narrow"/>
                          <a:ea typeface="Arial Narrow"/>
                          <a:cs typeface="Arial Narrow"/>
                          <a:sym typeface="Arial Narrow"/>
                        </a:defRPr>
                      </a:pPr>
                      <a:r>
                        <a:t>In some cases</a:t>
                      </a:r>
                    </a:p>
                  </a:txBody>
                  <a:tcPr marL="45720" marR="45720" marT="45720" marB="45720" anchor="t" anchorCtr="0" horzOverflow="overflow">
                    <a:lnR>
                      <a:solidFill>
                        <a:srgbClr val="FFFFFF"/>
                      </a:solidFill>
                    </a:lnR>
                    <a:lnT>
                      <a:solidFill>
                        <a:srgbClr val="FFFFFF"/>
                      </a:solidFill>
                    </a:lnT>
                    <a:lnB>
                      <a:solidFill>
                        <a:srgbClr val="FFFFFF"/>
                      </a:solidFill>
                    </a:lnB>
                    <a:solidFill>
                      <a:srgbClr val="D9D9D9"/>
                    </a:solidFill>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60" name="Group 9"/>
          <p:cNvGrpSpPr/>
          <p:nvPr/>
        </p:nvGrpSpPr>
        <p:grpSpPr>
          <a:xfrm>
            <a:off x="-21" y="-17"/>
            <a:ext cx="3429010" cy="6858005"/>
            <a:chOff x="-10" y="-8"/>
            <a:chExt cx="3429008" cy="6858004"/>
          </a:xfrm>
        </p:grpSpPr>
        <p:sp>
          <p:nvSpPr>
            <p:cNvPr id="358" name="Right Triangle 10"/>
            <p:cNvSpPr/>
            <p:nvPr/>
          </p:nvSpPr>
          <p:spPr>
            <a:xfrm rot="5400000">
              <a:off x="-9" y="-11"/>
              <a:ext cx="3429005" cy="3429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59" name="Right Triangle 11"/>
            <p:cNvSpPr/>
            <p:nvPr/>
          </p:nvSpPr>
          <p:spPr>
            <a:xfrm>
              <a:off x="-9" y="3428990"/>
              <a:ext cx="3429008" cy="3429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pic>
        <p:nvPicPr>
          <p:cNvPr id="361" name="Graphic 32" descr="Graphic 32"/>
          <p:cNvPicPr>
            <a:picLocks noChangeAspect="1"/>
          </p:cNvPicPr>
          <p:nvPr/>
        </p:nvPicPr>
        <p:blipFill>
          <a:blip r:embed="rId2">
            <a:extLst/>
          </a:blip>
          <a:stretch>
            <a:fillRect/>
          </a:stretch>
        </p:blipFill>
        <p:spPr>
          <a:xfrm>
            <a:off x="473962" y="5989120"/>
            <a:ext cx="1098669" cy="402446"/>
          </a:xfrm>
          <a:prstGeom prst="rect">
            <a:avLst/>
          </a:prstGeom>
          <a:ln w="12700">
            <a:miter lim="400000"/>
          </a:ln>
        </p:spPr>
      </p:pic>
      <p:sp>
        <p:nvSpPr>
          <p:cNvPr id="362" name="What are Open Permits?"/>
          <p:cNvSpPr txBox="1"/>
          <p:nvPr/>
        </p:nvSpPr>
        <p:spPr>
          <a:xfrm>
            <a:off x="3802307" y="487682"/>
            <a:ext cx="6253393" cy="764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Playfair Display"/>
                <a:ea typeface="Playfair Display"/>
                <a:cs typeface="Playfair Display"/>
                <a:sym typeface="Playfair Display"/>
              </a:defRPr>
            </a:lvl1pPr>
          </a:lstStyle>
          <a:p>
            <a:pPr/>
            <a:r>
              <a:t>What are Open Permits?</a:t>
            </a:r>
          </a:p>
        </p:txBody>
      </p:sp>
      <p:sp>
        <p:nvSpPr>
          <p:cNvPr id="363" name="Open permits are building or repair permits that a contractor started work and never finalized…"/>
          <p:cNvSpPr txBox="1"/>
          <p:nvPr/>
        </p:nvSpPr>
        <p:spPr>
          <a:xfrm>
            <a:off x="2717300" y="2062482"/>
            <a:ext cx="8062969" cy="3139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600"/>
              </a:spcBef>
              <a:buClr>
                <a:srgbClr val="DC9E1F"/>
              </a:buClr>
              <a:buSzPct val="100000"/>
              <a:buFont typeface="Arial"/>
              <a:buChar char="•"/>
              <a:defRPr sz="2400">
                <a:solidFill>
                  <a:srgbClr val="000000"/>
                </a:solidFill>
                <a:latin typeface="Arial Narrow"/>
                <a:ea typeface="Arial Narrow"/>
                <a:cs typeface="Arial Narrow"/>
                <a:sym typeface="Arial Narrow"/>
              </a:defRPr>
            </a:pPr>
            <a:r>
              <a:t>Open permits are building or repair permits that a contractor started work and never finalized</a:t>
            </a:r>
          </a:p>
          <a:p>
            <a:pPr marL="342900" indent="-342900">
              <a:spcBef>
                <a:spcPts val="600"/>
              </a:spcBef>
              <a:buClr>
                <a:srgbClr val="DC9E1F"/>
              </a:buClr>
              <a:buSzPct val="100000"/>
              <a:buFont typeface="Arial"/>
              <a:buChar char="•"/>
              <a:defRPr sz="2400">
                <a:solidFill>
                  <a:srgbClr val="000000"/>
                </a:solidFill>
                <a:latin typeface="Arial Narrow"/>
                <a:ea typeface="Arial Narrow"/>
                <a:cs typeface="Arial Narrow"/>
                <a:sym typeface="Arial Narrow"/>
              </a:defRPr>
            </a:pPr>
            <a:r>
              <a:t>Although not a title issue that can stop a closing, the buyer can sometimes be forced to close on a property with open permits</a:t>
            </a:r>
          </a:p>
          <a:p>
            <a:pPr marL="342900" indent="-342900">
              <a:spcBef>
                <a:spcPts val="600"/>
              </a:spcBef>
              <a:buClr>
                <a:srgbClr val="DC9E1F"/>
              </a:buClr>
              <a:buSzPct val="100000"/>
              <a:buFont typeface="Arial"/>
              <a:buChar char="•"/>
              <a:defRPr sz="2400">
                <a:solidFill>
                  <a:srgbClr val="000000"/>
                </a:solidFill>
                <a:latin typeface="Arial Narrow"/>
                <a:ea typeface="Arial Narrow"/>
                <a:cs typeface="Arial Narrow"/>
                <a:sym typeface="Arial Narrow"/>
              </a:defRPr>
            </a:pPr>
            <a:r>
              <a:t>Ex: Electrical plumbing </a:t>
            </a:r>
          </a:p>
          <a:p>
            <a:pPr marL="342900" indent="-342900">
              <a:spcBef>
                <a:spcPts val="600"/>
              </a:spcBef>
              <a:buClr>
                <a:srgbClr val="DC9E1F"/>
              </a:buClr>
              <a:buSzPct val="100000"/>
              <a:buFont typeface="Arial"/>
              <a:buChar char="•"/>
              <a:defRPr sz="2400">
                <a:solidFill>
                  <a:srgbClr val="000000"/>
                </a:solidFill>
                <a:latin typeface="Arial Narrow"/>
                <a:ea typeface="Arial Narrow"/>
                <a:cs typeface="Arial Narrow"/>
                <a:sym typeface="Arial Narrow"/>
              </a:defRPr>
            </a:pPr>
            <a:r>
              <a:t>Sometimes to close out old open permits, a contractor must bring the property up to current county code</a:t>
            </a:r>
          </a:p>
          <a:p>
            <a:pPr marL="342900" indent="-342900">
              <a:spcBef>
                <a:spcPts val="600"/>
              </a:spcBef>
              <a:buClr>
                <a:srgbClr val="DC9E1F"/>
              </a:buClr>
              <a:buSzPct val="100000"/>
              <a:buFont typeface="Arial"/>
              <a:buChar char="•"/>
              <a:defRPr sz="2400">
                <a:solidFill>
                  <a:srgbClr val="000000"/>
                </a:solidFill>
                <a:latin typeface="Arial Narrow"/>
                <a:ea typeface="Arial Narrow"/>
                <a:cs typeface="Arial Narrow"/>
                <a:sym typeface="Arial Narrow"/>
              </a:defRPr>
            </a:pPr>
            <a:r>
              <a:t>Open permits that are never closed out can turn into a violation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67" name="Group 9"/>
          <p:cNvGrpSpPr/>
          <p:nvPr/>
        </p:nvGrpSpPr>
        <p:grpSpPr>
          <a:xfrm>
            <a:off x="-21" y="-17"/>
            <a:ext cx="3429010" cy="6858005"/>
            <a:chOff x="-10" y="-8"/>
            <a:chExt cx="3429008" cy="6858004"/>
          </a:xfrm>
        </p:grpSpPr>
        <p:sp>
          <p:nvSpPr>
            <p:cNvPr id="365" name="Right Triangle 10"/>
            <p:cNvSpPr/>
            <p:nvPr/>
          </p:nvSpPr>
          <p:spPr>
            <a:xfrm rot="5400000">
              <a:off x="-9" y="-11"/>
              <a:ext cx="3429005" cy="3429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66" name="Right Triangle 11"/>
            <p:cNvSpPr/>
            <p:nvPr/>
          </p:nvSpPr>
          <p:spPr>
            <a:xfrm>
              <a:off x="-9" y="3428990"/>
              <a:ext cx="3429008" cy="3429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pic>
        <p:nvPicPr>
          <p:cNvPr id="368" name="Graphic 32" descr="Graphic 32"/>
          <p:cNvPicPr>
            <a:picLocks noChangeAspect="1"/>
          </p:cNvPicPr>
          <p:nvPr/>
        </p:nvPicPr>
        <p:blipFill>
          <a:blip r:embed="rId2">
            <a:extLst/>
          </a:blip>
          <a:stretch>
            <a:fillRect/>
          </a:stretch>
        </p:blipFill>
        <p:spPr>
          <a:xfrm>
            <a:off x="473962" y="5989120"/>
            <a:ext cx="1098669" cy="402446"/>
          </a:xfrm>
          <a:prstGeom prst="rect">
            <a:avLst/>
          </a:prstGeom>
          <a:ln w="12700">
            <a:miter lim="400000"/>
          </a:ln>
        </p:spPr>
      </p:pic>
      <p:sp>
        <p:nvSpPr>
          <p:cNvPr id="369" name="What is a Nonconforming Use?"/>
          <p:cNvSpPr txBox="1"/>
          <p:nvPr/>
        </p:nvSpPr>
        <p:spPr>
          <a:xfrm>
            <a:off x="2796812" y="589282"/>
            <a:ext cx="7837569" cy="764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Playfair Display"/>
                <a:ea typeface="Playfair Display"/>
                <a:cs typeface="Playfair Display"/>
                <a:sym typeface="Playfair Display"/>
              </a:defRPr>
            </a:lvl1pPr>
          </a:lstStyle>
          <a:p>
            <a:pPr/>
            <a:r>
              <a:t>What is a Nonconforming Use?</a:t>
            </a:r>
          </a:p>
        </p:txBody>
      </p:sp>
      <p:sp>
        <p:nvSpPr>
          <p:cNvPr id="370" name="Nonconforming use is work done without a permit or not up to code which the city or county is not aware of.…"/>
          <p:cNvSpPr txBox="1"/>
          <p:nvPr/>
        </p:nvSpPr>
        <p:spPr>
          <a:xfrm>
            <a:off x="2554284" y="1884681"/>
            <a:ext cx="8322624" cy="3368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600"/>
              </a:spcBef>
              <a:buClr>
                <a:srgbClr val="DC9E1F"/>
              </a:buClr>
              <a:buSzPct val="100000"/>
              <a:buFont typeface="Arial"/>
              <a:buChar char="•"/>
              <a:defRPr sz="2200">
                <a:solidFill>
                  <a:srgbClr val="000000"/>
                </a:solidFill>
                <a:latin typeface="Arial Narrow"/>
                <a:ea typeface="Arial Narrow"/>
                <a:cs typeface="Arial Narrow"/>
                <a:sym typeface="Arial Narrow"/>
              </a:defRPr>
            </a:pPr>
            <a:r>
              <a:t>Nonconforming use is work done without a permit or not up to code which the city or county is not aware of. </a:t>
            </a:r>
          </a:p>
          <a:p>
            <a:pPr marL="342900" indent="-342900">
              <a:spcBef>
                <a:spcPts val="600"/>
              </a:spcBef>
              <a:buClr>
                <a:srgbClr val="DC9E1F"/>
              </a:buClr>
              <a:buSzPct val="100000"/>
              <a:buFont typeface="Arial"/>
              <a:buChar char="•"/>
              <a:defRPr sz="2200">
                <a:solidFill>
                  <a:srgbClr val="000000"/>
                </a:solidFill>
                <a:latin typeface="Arial Narrow"/>
                <a:ea typeface="Arial Narrow"/>
                <a:cs typeface="Arial Narrow"/>
                <a:sym typeface="Arial Narrow"/>
              </a:defRPr>
            </a:pPr>
            <a:r>
              <a:t>Ex: A garage conversion done without permits or a single family house turned into a duplex without permits.  </a:t>
            </a:r>
          </a:p>
          <a:p>
            <a:pPr marL="342900" indent="-342900">
              <a:spcBef>
                <a:spcPts val="600"/>
              </a:spcBef>
              <a:buClr>
                <a:srgbClr val="DC9E1F"/>
              </a:buClr>
              <a:buSzPct val="100000"/>
              <a:buFont typeface="Arial"/>
              <a:buChar char="•"/>
              <a:defRPr sz="2200">
                <a:solidFill>
                  <a:srgbClr val="000000"/>
                </a:solidFill>
                <a:latin typeface="Arial Narrow"/>
                <a:ea typeface="Arial Narrow"/>
                <a:cs typeface="Arial Narrow"/>
                <a:sym typeface="Arial Narrow"/>
              </a:defRPr>
            </a:pPr>
            <a:r>
              <a:t>Can turn into a violation if the city becomes aware of the work done without a permit. </a:t>
            </a:r>
          </a:p>
          <a:p>
            <a:pPr marL="342900" indent="-342900">
              <a:spcBef>
                <a:spcPts val="600"/>
              </a:spcBef>
              <a:buClr>
                <a:srgbClr val="DC9E1F"/>
              </a:buClr>
              <a:buSzPct val="100000"/>
              <a:buFont typeface="Arial"/>
              <a:buChar char="•"/>
              <a:defRPr sz="2200">
                <a:solidFill>
                  <a:srgbClr val="000000"/>
                </a:solidFill>
                <a:latin typeface="Arial Narrow"/>
                <a:ea typeface="Arial Narrow"/>
                <a:cs typeface="Arial Narrow"/>
                <a:sym typeface="Arial Narrow"/>
              </a:defRPr>
            </a:pPr>
            <a:r>
              <a:t>There is no such thing as “grandfathered in” when it comes to work without permits.</a:t>
            </a:r>
          </a:p>
          <a:p>
            <a:pPr marL="342900" indent="-342900">
              <a:spcBef>
                <a:spcPts val="600"/>
              </a:spcBef>
              <a:buClr>
                <a:srgbClr val="DC9E1F"/>
              </a:buClr>
              <a:buSzPct val="100000"/>
              <a:buFont typeface="Arial"/>
              <a:buChar char="•"/>
              <a:defRPr sz="2200">
                <a:solidFill>
                  <a:srgbClr val="000000"/>
                </a:solidFill>
                <a:latin typeface="Arial Narrow"/>
                <a:ea typeface="Arial Narrow"/>
                <a:cs typeface="Arial Narrow"/>
                <a:sym typeface="Arial Narrow"/>
              </a:defRPr>
            </a:pPr>
            <a:r>
              <a:t>Disclosure is Key!!!</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74" name="Group 9"/>
          <p:cNvGrpSpPr/>
          <p:nvPr/>
        </p:nvGrpSpPr>
        <p:grpSpPr>
          <a:xfrm>
            <a:off x="-21" y="-17"/>
            <a:ext cx="3429010" cy="6858005"/>
            <a:chOff x="-10" y="-8"/>
            <a:chExt cx="3429008" cy="6858004"/>
          </a:xfrm>
        </p:grpSpPr>
        <p:sp>
          <p:nvSpPr>
            <p:cNvPr id="372" name="Right Triangle 10"/>
            <p:cNvSpPr/>
            <p:nvPr/>
          </p:nvSpPr>
          <p:spPr>
            <a:xfrm rot="5400000">
              <a:off x="-9" y="-11"/>
              <a:ext cx="3429005" cy="3429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73" name="Right Triangle 11"/>
            <p:cNvSpPr/>
            <p:nvPr/>
          </p:nvSpPr>
          <p:spPr>
            <a:xfrm>
              <a:off x="-9" y="3428990"/>
              <a:ext cx="3429008" cy="3429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pic>
        <p:nvPicPr>
          <p:cNvPr id="375" name="Graphic 32" descr="Graphic 32"/>
          <p:cNvPicPr>
            <a:picLocks noChangeAspect="1"/>
          </p:cNvPicPr>
          <p:nvPr/>
        </p:nvPicPr>
        <p:blipFill>
          <a:blip r:embed="rId2">
            <a:extLst/>
          </a:blip>
          <a:stretch>
            <a:fillRect/>
          </a:stretch>
        </p:blipFill>
        <p:spPr>
          <a:xfrm>
            <a:off x="473962" y="5989120"/>
            <a:ext cx="1098669" cy="402446"/>
          </a:xfrm>
          <a:prstGeom prst="rect">
            <a:avLst/>
          </a:prstGeom>
          <a:ln w="12700">
            <a:miter lim="400000"/>
          </a:ln>
        </p:spPr>
      </p:pic>
      <p:sp>
        <p:nvSpPr>
          <p:cNvPr id="376" name="What is a Violation?"/>
          <p:cNvSpPr txBox="1"/>
          <p:nvPr/>
        </p:nvSpPr>
        <p:spPr>
          <a:xfrm>
            <a:off x="4107107" y="436882"/>
            <a:ext cx="5032928" cy="764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Playfair Display"/>
                <a:ea typeface="Playfair Display"/>
                <a:cs typeface="Playfair Display"/>
                <a:sym typeface="Playfair Display"/>
              </a:defRPr>
            </a:lvl1pPr>
          </a:lstStyle>
          <a:p>
            <a:pPr/>
            <a:r>
              <a:t>What is a Violation?</a:t>
            </a:r>
          </a:p>
        </p:txBody>
      </p:sp>
      <p:sp>
        <p:nvSpPr>
          <p:cNvPr id="377" name="The easiest way to understand violations is to consider the equivalent of a traffic ticket…"/>
          <p:cNvSpPr txBox="1"/>
          <p:nvPr/>
        </p:nvSpPr>
        <p:spPr>
          <a:xfrm>
            <a:off x="2923080" y="1821181"/>
            <a:ext cx="7751943" cy="3368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600"/>
              </a:spcBef>
              <a:buClr>
                <a:srgbClr val="DC9E1F"/>
              </a:buClr>
              <a:buSzPct val="100000"/>
              <a:buFont typeface="Arial"/>
              <a:buChar char="•"/>
              <a:defRPr sz="2200">
                <a:solidFill>
                  <a:srgbClr val="000000"/>
                </a:solidFill>
                <a:latin typeface="Arial Narrow"/>
                <a:ea typeface="Arial Narrow"/>
                <a:cs typeface="Arial Narrow"/>
                <a:sym typeface="Arial Narrow"/>
              </a:defRPr>
            </a:pPr>
            <a:r>
              <a:t>The easiest way to understand violations is to consider the equivalent of a traffic ticket</a:t>
            </a:r>
          </a:p>
          <a:p>
            <a:pPr marL="342900" indent="-342900">
              <a:spcBef>
                <a:spcPts val="600"/>
              </a:spcBef>
              <a:buClr>
                <a:srgbClr val="DC9E1F"/>
              </a:buClr>
              <a:buSzPct val="100000"/>
              <a:buFont typeface="Arial"/>
              <a:buChar char="•"/>
              <a:defRPr sz="2200">
                <a:solidFill>
                  <a:srgbClr val="000000"/>
                </a:solidFill>
                <a:latin typeface="Arial Narrow"/>
                <a:ea typeface="Arial Narrow"/>
                <a:cs typeface="Arial Narrow"/>
                <a:sym typeface="Arial Narrow"/>
              </a:defRPr>
            </a:pPr>
            <a:r>
              <a:t>The violations are issued because the condition of the property violate some county building code</a:t>
            </a:r>
          </a:p>
          <a:p>
            <a:pPr marL="342900" indent="-342900">
              <a:spcBef>
                <a:spcPts val="600"/>
              </a:spcBef>
              <a:buClr>
                <a:srgbClr val="DC9E1F"/>
              </a:buClr>
              <a:buSzPct val="100000"/>
              <a:buFont typeface="Arial"/>
              <a:buChar char="•"/>
              <a:defRPr sz="2200">
                <a:solidFill>
                  <a:srgbClr val="000000"/>
                </a:solidFill>
                <a:latin typeface="Arial Narrow"/>
                <a:ea typeface="Arial Narrow"/>
                <a:cs typeface="Arial Narrow"/>
                <a:sym typeface="Arial Narrow"/>
              </a:defRPr>
            </a:pPr>
            <a:r>
              <a:t>In order to pay the violation, the condition of the property must be brought up to current code</a:t>
            </a:r>
          </a:p>
          <a:p>
            <a:pPr marL="342900" indent="-342900">
              <a:spcBef>
                <a:spcPts val="600"/>
              </a:spcBef>
              <a:buClr>
                <a:srgbClr val="DC9E1F"/>
              </a:buClr>
              <a:buSzPct val="100000"/>
              <a:buFont typeface="Arial"/>
              <a:buChar char="•"/>
              <a:defRPr sz="2200">
                <a:solidFill>
                  <a:srgbClr val="000000"/>
                </a:solidFill>
                <a:latin typeface="Arial Narrow"/>
                <a:ea typeface="Arial Narrow"/>
                <a:cs typeface="Arial Narrow"/>
                <a:sym typeface="Arial Narrow"/>
              </a:defRPr>
            </a:pPr>
            <a:r>
              <a:t>When there is a violation in place, financing is not possible</a:t>
            </a:r>
          </a:p>
          <a:p>
            <a:pPr marL="342900" indent="-342900">
              <a:spcBef>
                <a:spcPts val="600"/>
              </a:spcBef>
              <a:buClr>
                <a:srgbClr val="DC9E1F"/>
              </a:buClr>
              <a:buSzPct val="100000"/>
              <a:buFont typeface="Arial"/>
              <a:buChar char="•"/>
              <a:defRPr sz="2200">
                <a:solidFill>
                  <a:srgbClr val="000000"/>
                </a:solidFill>
                <a:latin typeface="Arial Narrow"/>
                <a:ea typeface="Arial Narrow"/>
                <a:cs typeface="Arial Narrow"/>
                <a:sym typeface="Arial Narrow"/>
              </a:defRPr>
            </a:pPr>
            <a:r>
              <a:t>Many times in order to bring property up to code, seller must hire a contractor to do work with permits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81" name="Group 9"/>
          <p:cNvGrpSpPr/>
          <p:nvPr/>
        </p:nvGrpSpPr>
        <p:grpSpPr>
          <a:xfrm>
            <a:off x="-21" y="-17"/>
            <a:ext cx="3429010" cy="6858005"/>
            <a:chOff x="-10" y="-8"/>
            <a:chExt cx="3429008" cy="6858004"/>
          </a:xfrm>
        </p:grpSpPr>
        <p:sp>
          <p:nvSpPr>
            <p:cNvPr id="379" name="Right Triangle 10"/>
            <p:cNvSpPr/>
            <p:nvPr/>
          </p:nvSpPr>
          <p:spPr>
            <a:xfrm rot="5400000">
              <a:off x="-9" y="-11"/>
              <a:ext cx="3429005" cy="3429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80" name="Right Triangle 11"/>
            <p:cNvSpPr/>
            <p:nvPr/>
          </p:nvSpPr>
          <p:spPr>
            <a:xfrm>
              <a:off x="-9" y="3428990"/>
              <a:ext cx="3429008" cy="3429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pic>
        <p:nvPicPr>
          <p:cNvPr id="382" name="Graphic 32" descr="Graphic 32"/>
          <p:cNvPicPr>
            <a:picLocks noChangeAspect="1"/>
          </p:cNvPicPr>
          <p:nvPr/>
        </p:nvPicPr>
        <p:blipFill>
          <a:blip r:embed="rId2">
            <a:extLst/>
          </a:blip>
          <a:stretch>
            <a:fillRect/>
          </a:stretch>
        </p:blipFill>
        <p:spPr>
          <a:xfrm>
            <a:off x="473962" y="5989120"/>
            <a:ext cx="1098669" cy="402446"/>
          </a:xfrm>
          <a:prstGeom prst="rect">
            <a:avLst/>
          </a:prstGeom>
          <a:ln w="12700">
            <a:miter lim="400000"/>
          </a:ln>
        </p:spPr>
      </p:pic>
      <p:sp>
        <p:nvSpPr>
          <p:cNvPr id="383" name="What is a Violations | Continued"/>
          <p:cNvSpPr txBox="1"/>
          <p:nvPr/>
        </p:nvSpPr>
        <p:spPr>
          <a:xfrm>
            <a:off x="2887907" y="462282"/>
            <a:ext cx="8004827" cy="764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Playfair Display"/>
                <a:ea typeface="Playfair Display"/>
                <a:cs typeface="Playfair Display"/>
                <a:sym typeface="Playfair Display"/>
              </a:defRPr>
            </a:lvl1pPr>
          </a:lstStyle>
          <a:p>
            <a:pPr/>
            <a:r>
              <a:t>What is a Violations | Continued</a:t>
            </a:r>
          </a:p>
        </p:txBody>
      </p:sp>
      <p:sp>
        <p:nvSpPr>
          <p:cNvPr id="384" name="These violations, if not brought up to code can become a lien upon the property…"/>
          <p:cNvSpPr txBox="1"/>
          <p:nvPr/>
        </p:nvSpPr>
        <p:spPr>
          <a:xfrm>
            <a:off x="2858687" y="1592581"/>
            <a:ext cx="8555144" cy="4053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600"/>
              </a:spcBef>
              <a:buClr>
                <a:srgbClr val="DC9E1F"/>
              </a:buClr>
              <a:buSzPct val="100000"/>
              <a:buFont typeface="Arial"/>
              <a:buChar char="•"/>
              <a:defRPr sz="2300">
                <a:solidFill>
                  <a:srgbClr val="000000"/>
                </a:solidFill>
                <a:latin typeface="Arial Narrow"/>
                <a:ea typeface="Arial Narrow"/>
                <a:cs typeface="Arial Narrow"/>
                <a:sym typeface="Arial Narrow"/>
              </a:defRPr>
            </a:pPr>
            <a:r>
              <a:t>These violations, if not brought up to code can become a lien upon the property </a:t>
            </a:r>
          </a:p>
          <a:p>
            <a:pPr marL="342900" indent="-342900">
              <a:spcBef>
                <a:spcPts val="600"/>
              </a:spcBef>
              <a:buClr>
                <a:srgbClr val="DC9E1F"/>
              </a:buClr>
              <a:buSzPct val="100000"/>
              <a:buFont typeface="Arial"/>
              <a:buChar char="•"/>
              <a:defRPr sz="2300">
                <a:solidFill>
                  <a:srgbClr val="000000"/>
                </a:solidFill>
                <a:latin typeface="Arial Narrow"/>
                <a:ea typeface="Arial Narrow"/>
                <a:cs typeface="Arial Narrow"/>
                <a:sym typeface="Arial Narrow"/>
              </a:defRPr>
            </a:pPr>
            <a:r>
              <a:t>They can accrue on a daily basis until brought into compliance sometimes reaching hundreds of thousands of dollars</a:t>
            </a:r>
          </a:p>
          <a:p>
            <a:pPr marL="342900" indent="-342900">
              <a:spcBef>
                <a:spcPts val="600"/>
              </a:spcBef>
              <a:buClr>
                <a:srgbClr val="DC9E1F"/>
              </a:buClr>
              <a:buSzPct val="100000"/>
              <a:buFont typeface="Arial"/>
              <a:buChar char="•"/>
              <a:defRPr sz="2300">
                <a:solidFill>
                  <a:srgbClr val="000000"/>
                </a:solidFill>
                <a:latin typeface="Arial Narrow"/>
                <a:ea typeface="Arial Narrow"/>
                <a:cs typeface="Arial Narrow"/>
                <a:sym typeface="Arial Narrow"/>
              </a:defRPr>
            </a:pPr>
            <a:r>
              <a:t>Examples include:</a:t>
            </a:r>
          </a:p>
          <a:p>
            <a:pPr lvl="1" indent="457200">
              <a:spcBef>
                <a:spcPts val="600"/>
              </a:spcBef>
              <a:buClr>
                <a:srgbClr val="DC9E1F"/>
              </a:buClr>
              <a:buFont typeface="Arial"/>
              <a:defRPr sz="2300">
                <a:solidFill>
                  <a:srgbClr val="000000"/>
                </a:solidFill>
                <a:latin typeface="Arial Narrow"/>
                <a:ea typeface="Arial Narrow"/>
                <a:cs typeface="Arial Narrow"/>
                <a:sym typeface="Arial Narrow"/>
              </a:defRPr>
            </a:pPr>
            <a:r>
              <a:t>- Unsafe structure</a:t>
            </a:r>
          </a:p>
          <a:p>
            <a:pPr lvl="1" marL="742950" indent="-285750">
              <a:spcBef>
                <a:spcPts val="600"/>
              </a:spcBef>
              <a:buClr>
                <a:srgbClr val="DC9E1F"/>
              </a:buClr>
              <a:buSzPct val="100000"/>
              <a:buChar char="-"/>
              <a:defRPr sz="2300">
                <a:solidFill>
                  <a:srgbClr val="000000"/>
                </a:solidFill>
                <a:latin typeface="Arial Narrow"/>
                <a:ea typeface="Arial Narrow"/>
                <a:cs typeface="Arial Narrow"/>
                <a:sym typeface="Arial Narrow"/>
              </a:defRPr>
            </a:pPr>
            <a:r>
              <a:t>Turning single family into duplex	</a:t>
            </a:r>
          </a:p>
          <a:p>
            <a:pPr lvl="1" marL="742950" indent="-285750">
              <a:spcBef>
                <a:spcPts val="600"/>
              </a:spcBef>
              <a:buClr>
                <a:srgbClr val="DC9E1F"/>
              </a:buClr>
              <a:buSzPct val="100000"/>
              <a:buChar char="-"/>
              <a:defRPr sz="2300">
                <a:solidFill>
                  <a:srgbClr val="000000"/>
                </a:solidFill>
                <a:latin typeface="Arial Narrow"/>
                <a:ea typeface="Arial Narrow"/>
                <a:cs typeface="Arial Narrow"/>
                <a:sym typeface="Arial Narrow"/>
              </a:defRPr>
            </a:pPr>
            <a:r>
              <a:t>Work without permit</a:t>
            </a:r>
          </a:p>
          <a:p>
            <a:pPr lvl="1" marL="742950" indent="-285750">
              <a:spcBef>
                <a:spcPts val="600"/>
              </a:spcBef>
              <a:buClr>
                <a:srgbClr val="DC9E1F"/>
              </a:buClr>
              <a:buSzPct val="100000"/>
              <a:buChar char="-"/>
              <a:defRPr sz="2300">
                <a:solidFill>
                  <a:srgbClr val="000000"/>
                </a:solidFill>
                <a:latin typeface="Arial Narrow"/>
                <a:ea typeface="Arial Narrow"/>
                <a:cs typeface="Arial Narrow"/>
                <a:sym typeface="Arial Narrow"/>
              </a:defRPr>
            </a:pPr>
            <a:r>
              <a:t>Commercial vehicle park in residential zone</a:t>
            </a:r>
          </a:p>
          <a:p>
            <a:pPr lvl="1" marL="742950" indent="-285750">
              <a:spcBef>
                <a:spcPts val="600"/>
              </a:spcBef>
              <a:buClr>
                <a:srgbClr val="DC9E1F"/>
              </a:buClr>
              <a:buSzPct val="100000"/>
              <a:buChar char="-"/>
              <a:defRPr sz="2300">
                <a:solidFill>
                  <a:srgbClr val="000000"/>
                </a:solidFill>
                <a:latin typeface="Arial Narrow"/>
                <a:ea typeface="Arial Narrow"/>
                <a:cs typeface="Arial Narrow"/>
                <a:sym typeface="Arial Narrow"/>
              </a:defRPr>
            </a:pPr>
            <a:r>
              <a:t> Grass overgrown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Right Triangle 7"/>
          <p:cNvSpPr/>
          <p:nvPr/>
        </p:nvSpPr>
        <p:spPr>
          <a:xfrm rot="10800000">
            <a:off x="9321799" y="-1"/>
            <a:ext cx="2870201" cy="2870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a:miter lim="400000"/>
          </a:ln>
        </p:spPr>
        <p:txBody>
          <a:bodyPr lIns="45718" tIns="45718" rIns="45718" bIns="45718" anchor="ctr"/>
          <a:lstStyle/>
          <a:p>
            <a:pPr algn="ctr">
              <a:defRPr>
                <a:solidFill>
                  <a:srgbClr val="FFFFFF"/>
                </a:solidFill>
              </a:defRPr>
            </a:pPr>
          </a:p>
        </p:txBody>
      </p:sp>
      <p:sp>
        <p:nvSpPr>
          <p:cNvPr id="387" name="Violation Look Up - Miami Dade County"/>
          <p:cNvSpPr txBox="1"/>
          <p:nvPr/>
        </p:nvSpPr>
        <p:spPr>
          <a:xfrm>
            <a:off x="1744907" y="589282"/>
            <a:ext cx="8323028" cy="650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3700">
                <a:latin typeface="Playfair Display"/>
                <a:ea typeface="Playfair Display"/>
                <a:cs typeface="Playfair Display"/>
                <a:sym typeface="Playfair Display"/>
              </a:defRPr>
            </a:lvl1pPr>
          </a:lstStyle>
          <a:p>
            <a:pPr/>
            <a:r>
              <a:t>Violation Look Up - Miami Dade County</a:t>
            </a:r>
          </a:p>
        </p:txBody>
      </p:sp>
      <p:pic>
        <p:nvPicPr>
          <p:cNvPr id="388" name="Picture 3" descr="Picture 3"/>
          <p:cNvPicPr>
            <a:picLocks noChangeAspect="1"/>
          </p:cNvPicPr>
          <p:nvPr/>
        </p:nvPicPr>
        <p:blipFill>
          <a:blip r:embed="rId2">
            <a:extLst/>
          </a:blip>
          <a:stretch>
            <a:fillRect/>
          </a:stretch>
        </p:blipFill>
        <p:spPr>
          <a:xfrm>
            <a:off x="1289844" y="1751607"/>
            <a:ext cx="5024789" cy="3354786"/>
          </a:xfrm>
          <a:prstGeom prst="rect">
            <a:avLst/>
          </a:prstGeom>
          <a:ln w="12700">
            <a:miter lim="400000"/>
          </a:ln>
        </p:spPr>
      </p:pic>
      <p:pic>
        <p:nvPicPr>
          <p:cNvPr id="389" name="Picture 4" descr="Picture 4"/>
          <p:cNvPicPr>
            <a:picLocks noChangeAspect="1"/>
          </p:cNvPicPr>
          <p:nvPr/>
        </p:nvPicPr>
        <p:blipFill>
          <a:blip r:embed="rId3">
            <a:extLst/>
          </a:blip>
          <a:stretch>
            <a:fillRect/>
          </a:stretch>
        </p:blipFill>
        <p:spPr>
          <a:xfrm>
            <a:off x="6623808" y="2063750"/>
            <a:ext cx="4734046" cy="3188519"/>
          </a:xfrm>
          <a:prstGeom prst="rect">
            <a:avLst/>
          </a:prstGeom>
          <a:ln w="12700">
            <a:miter lim="400000"/>
          </a:ln>
        </p:spPr>
      </p:pic>
      <p:sp>
        <p:nvSpPr>
          <p:cNvPr id="390" name="Right Triangle 11"/>
          <p:cNvSpPr/>
          <p:nvPr/>
        </p:nvSpPr>
        <p:spPr>
          <a:xfrm>
            <a:off x="0" y="3987800"/>
            <a:ext cx="2870201" cy="287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a:miter lim="400000"/>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Right Triangle 7"/>
          <p:cNvSpPr/>
          <p:nvPr/>
        </p:nvSpPr>
        <p:spPr>
          <a:xfrm rot="10800000">
            <a:off x="9321799" y="-1"/>
            <a:ext cx="2870201" cy="2870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a:miter lim="400000"/>
          </a:ln>
        </p:spPr>
        <p:txBody>
          <a:bodyPr lIns="45718" tIns="45718" rIns="45718" bIns="45718" anchor="ctr"/>
          <a:lstStyle/>
          <a:p>
            <a:pPr algn="ctr">
              <a:defRPr>
                <a:solidFill>
                  <a:srgbClr val="FFFFFF"/>
                </a:solidFill>
              </a:defRPr>
            </a:pPr>
          </a:p>
        </p:txBody>
      </p:sp>
      <p:sp>
        <p:nvSpPr>
          <p:cNvPr id="241" name="Group 8"/>
          <p:cNvSpPr txBox="1"/>
          <p:nvPr/>
        </p:nvSpPr>
        <p:spPr>
          <a:xfrm>
            <a:off x="2929689" y="319102"/>
            <a:ext cx="6332622" cy="1463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400">
                <a:solidFill>
                  <a:srgbClr val="C9A668"/>
                </a:solidFill>
                <a:latin typeface="Century Gothic"/>
                <a:ea typeface="Century Gothic"/>
                <a:cs typeface="Century Gothic"/>
                <a:sym typeface="Century Gothic"/>
              </a:defRPr>
            </a:lvl1pPr>
          </a:lstStyle>
          <a:p>
            <a:pPr/>
            <a:r>
              <a:t>BUILDING A NEW PROPERTY</a:t>
            </a:r>
          </a:p>
        </p:txBody>
      </p:sp>
      <p:sp>
        <p:nvSpPr>
          <p:cNvPr id="242" name="Right Triangle 11"/>
          <p:cNvSpPr/>
          <p:nvPr/>
        </p:nvSpPr>
        <p:spPr>
          <a:xfrm>
            <a:off x="0" y="3987800"/>
            <a:ext cx="2870201" cy="287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a:miter lim="400000"/>
          </a:ln>
        </p:spPr>
        <p:txBody>
          <a:bodyPr lIns="45718" tIns="45718" rIns="45718" bIns="45718" anchor="ctr"/>
          <a:lstStyle/>
          <a:p>
            <a:pPr algn="ctr">
              <a:defRPr>
                <a:solidFill>
                  <a:srgbClr val="FFFFFF"/>
                </a:solidFill>
              </a:defRPr>
            </a:pPr>
          </a:p>
        </p:txBody>
      </p:sp>
      <p:grpSp>
        <p:nvGrpSpPr>
          <p:cNvPr id="245" name="Group 22"/>
          <p:cNvGrpSpPr/>
          <p:nvPr/>
        </p:nvGrpSpPr>
        <p:grpSpPr>
          <a:xfrm>
            <a:off x="3405720" y="4"/>
            <a:ext cx="109956" cy="993487"/>
            <a:chOff x="0" y="0"/>
            <a:chExt cx="109955" cy="993485"/>
          </a:xfrm>
        </p:grpSpPr>
        <p:sp>
          <p:nvSpPr>
            <p:cNvPr id="243" name="Straight Connector 23"/>
            <p:cNvSpPr/>
            <p:nvPr/>
          </p:nvSpPr>
          <p:spPr>
            <a:xfrm flipH="1">
              <a:off x="54342" y="0"/>
              <a:ext cx="5" cy="993486"/>
            </a:xfrm>
            <a:prstGeom prst="line">
              <a:avLst/>
            </a:prstGeom>
            <a:noFill/>
            <a:ln w="9525" cap="flat">
              <a:solidFill>
                <a:srgbClr val="CACACA"/>
              </a:solidFill>
              <a:prstDash val="solid"/>
              <a:miter lim="800000"/>
            </a:ln>
            <a:effectLst/>
          </p:spPr>
          <p:txBody>
            <a:bodyPr wrap="square" lIns="45718" tIns="45718" rIns="45718" bIns="45718" numCol="1" anchor="t">
              <a:noAutofit/>
            </a:bodyPr>
            <a:lstStyle/>
            <a:p>
              <a:pPr/>
            </a:p>
          </p:txBody>
        </p:sp>
        <p:sp>
          <p:nvSpPr>
            <p:cNvPr id="244" name="Straight Connector 24"/>
            <p:cNvSpPr/>
            <p:nvPr/>
          </p:nvSpPr>
          <p:spPr>
            <a:xfrm>
              <a:off x="-1" y="992850"/>
              <a:ext cx="109956" cy="5"/>
            </a:xfrm>
            <a:prstGeom prst="line">
              <a:avLst/>
            </a:prstGeom>
            <a:noFill/>
            <a:ln w="9525" cap="flat">
              <a:solidFill>
                <a:srgbClr val="CACACA"/>
              </a:solidFill>
              <a:prstDash val="solid"/>
              <a:miter lim="800000"/>
            </a:ln>
            <a:effectLst/>
          </p:spPr>
          <p:txBody>
            <a:bodyPr wrap="square" lIns="45718" tIns="45718" rIns="45718" bIns="45718" numCol="1" anchor="t">
              <a:noAutofit/>
            </a:bodyPr>
            <a:lstStyle/>
            <a:p>
              <a:pPr/>
            </a:p>
          </p:txBody>
        </p:sp>
      </p:grpSp>
      <p:grpSp>
        <p:nvGrpSpPr>
          <p:cNvPr id="248" name="Group 25"/>
          <p:cNvGrpSpPr/>
          <p:nvPr/>
        </p:nvGrpSpPr>
        <p:grpSpPr>
          <a:xfrm>
            <a:off x="8673251" y="5864516"/>
            <a:ext cx="109956" cy="993493"/>
            <a:chOff x="-1" y="0"/>
            <a:chExt cx="109955" cy="993491"/>
          </a:xfrm>
        </p:grpSpPr>
        <p:sp>
          <p:nvSpPr>
            <p:cNvPr id="246" name="Straight Connector 26"/>
            <p:cNvSpPr/>
            <p:nvPr/>
          </p:nvSpPr>
          <p:spPr>
            <a:xfrm flipV="1">
              <a:off x="55606" y="0"/>
              <a:ext cx="5" cy="993493"/>
            </a:xfrm>
            <a:prstGeom prst="line">
              <a:avLst/>
            </a:prstGeom>
            <a:noFill/>
            <a:ln w="9525" cap="flat">
              <a:solidFill>
                <a:srgbClr val="CACACA"/>
              </a:solidFill>
              <a:prstDash val="solid"/>
              <a:miter lim="800000"/>
            </a:ln>
            <a:effectLst/>
          </p:spPr>
          <p:txBody>
            <a:bodyPr wrap="square" lIns="45718" tIns="45718" rIns="45718" bIns="45718" numCol="1" anchor="t">
              <a:noAutofit/>
            </a:bodyPr>
            <a:lstStyle/>
            <a:p>
              <a:pPr/>
            </a:p>
          </p:txBody>
        </p:sp>
        <p:sp>
          <p:nvSpPr>
            <p:cNvPr id="247" name="Straight Connector 27"/>
            <p:cNvSpPr/>
            <p:nvPr/>
          </p:nvSpPr>
          <p:spPr>
            <a:xfrm flipH="1" flipV="1">
              <a:off x="-2" y="633"/>
              <a:ext cx="109956" cy="6"/>
            </a:xfrm>
            <a:prstGeom prst="line">
              <a:avLst/>
            </a:prstGeom>
            <a:noFill/>
            <a:ln w="9525" cap="flat">
              <a:solidFill>
                <a:srgbClr val="CACACA"/>
              </a:solidFill>
              <a:prstDash val="solid"/>
              <a:miter lim="800000"/>
            </a:ln>
            <a:effectLst/>
          </p:spPr>
          <p:txBody>
            <a:bodyPr wrap="square" lIns="45718" tIns="45718" rIns="45718" bIns="45718" numCol="1" anchor="t">
              <a:noAutofit/>
            </a:bodyPr>
            <a:lstStyle/>
            <a:p>
              <a:pPr/>
            </a:p>
          </p:txBody>
        </p:sp>
      </p:grpSp>
      <p:pic>
        <p:nvPicPr>
          <p:cNvPr id="249" name="Graphic 32" descr="Graphic 32"/>
          <p:cNvPicPr>
            <a:picLocks noChangeAspect="1"/>
          </p:cNvPicPr>
          <p:nvPr/>
        </p:nvPicPr>
        <p:blipFill>
          <a:blip r:embed="rId2">
            <a:extLst/>
          </a:blip>
          <a:stretch>
            <a:fillRect/>
          </a:stretch>
        </p:blipFill>
        <p:spPr>
          <a:xfrm>
            <a:off x="9088983" y="6160037"/>
            <a:ext cx="1098670" cy="402446"/>
          </a:xfrm>
          <a:prstGeom prst="rect">
            <a:avLst/>
          </a:prstGeom>
          <a:ln w="12700">
            <a:miter lim="400000"/>
          </a:ln>
        </p:spPr>
      </p:pic>
      <p:sp>
        <p:nvSpPr>
          <p:cNvPr id="250" name="Zoning of the property identifies what can be built on a specific site.…"/>
          <p:cNvSpPr txBox="1"/>
          <p:nvPr/>
        </p:nvSpPr>
        <p:spPr>
          <a:xfrm>
            <a:off x="1173407" y="2595882"/>
            <a:ext cx="10566729" cy="1856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342900" indent="-342900">
              <a:spcBef>
                <a:spcPts val="600"/>
              </a:spcBef>
              <a:buClr>
                <a:srgbClr val="DC9E1F"/>
              </a:buClr>
              <a:buSzPct val="100000"/>
              <a:buFont typeface="Arial"/>
              <a:buChar char="•"/>
              <a:defRPr sz="2000">
                <a:solidFill>
                  <a:srgbClr val="000000"/>
                </a:solidFill>
                <a:latin typeface="Arial Narrow"/>
                <a:ea typeface="Arial Narrow"/>
                <a:cs typeface="Arial Narrow"/>
                <a:sym typeface="Arial Narrow"/>
              </a:defRPr>
            </a:pPr>
            <a:r>
              <a:t>Zoning of the property identifies what can be built on a specific site. </a:t>
            </a:r>
          </a:p>
          <a:p>
            <a:pPr marL="342900" indent="-342900">
              <a:spcBef>
                <a:spcPts val="600"/>
              </a:spcBef>
              <a:buClr>
                <a:srgbClr val="DC9E1F"/>
              </a:buClr>
              <a:buSzPct val="100000"/>
              <a:buFont typeface="Arial"/>
              <a:buChar char="•"/>
              <a:defRPr sz="2000">
                <a:solidFill>
                  <a:srgbClr val="000000"/>
                </a:solidFill>
                <a:latin typeface="Arial Narrow"/>
                <a:ea typeface="Arial Narrow"/>
                <a:cs typeface="Arial Narrow"/>
                <a:sym typeface="Arial Narrow"/>
              </a:defRPr>
            </a:pPr>
            <a:r>
              <a:t>The higher the zoning/density the more valuable the property.</a:t>
            </a:r>
          </a:p>
          <a:p>
            <a:pPr marL="342900" indent="-342900">
              <a:spcBef>
                <a:spcPts val="600"/>
              </a:spcBef>
              <a:buClr>
                <a:srgbClr val="DC9E1F"/>
              </a:buClr>
              <a:buSzPct val="100000"/>
              <a:buFont typeface="Arial"/>
              <a:buChar char="•"/>
              <a:defRPr sz="2000">
                <a:solidFill>
                  <a:srgbClr val="000000"/>
                </a:solidFill>
                <a:latin typeface="Arial Narrow"/>
                <a:ea typeface="Arial Narrow"/>
                <a:cs typeface="Arial Narrow"/>
                <a:sym typeface="Arial Narrow"/>
              </a:defRPr>
            </a:pPr>
            <a:r>
              <a:t>Rezoning and Variances are possible but vary city to city.</a:t>
            </a:r>
          </a:p>
          <a:p>
            <a:pPr marL="342900" indent="-342900">
              <a:spcBef>
                <a:spcPts val="600"/>
              </a:spcBef>
              <a:buClr>
                <a:srgbClr val="DC9E1F"/>
              </a:buClr>
              <a:buSzPct val="100000"/>
              <a:buFont typeface="Arial"/>
              <a:buChar char="•"/>
              <a:defRPr sz="2000">
                <a:solidFill>
                  <a:srgbClr val="000000"/>
                </a:solidFill>
                <a:latin typeface="Arial Narrow"/>
                <a:ea typeface="Arial Narrow"/>
                <a:cs typeface="Arial Narrow"/>
                <a:sym typeface="Arial Narrow"/>
              </a:defRPr>
            </a:pPr>
            <a:r>
              <a:t>Some cities control look and design of the property including paint colors</a:t>
            </a:r>
          </a:p>
          <a:p>
            <a:pPr marL="342900" indent="-342900">
              <a:spcBef>
                <a:spcPts val="600"/>
              </a:spcBef>
              <a:buClr>
                <a:srgbClr val="DC9E1F"/>
              </a:buClr>
              <a:buSzPct val="100000"/>
              <a:buFont typeface="Arial"/>
              <a:buChar char="•"/>
              <a:defRPr sz="2000">
                <a:solidFill>
                  <a:srgbClr val="FFFFFF"/>
                </a:solidFill>
                <a:latin typeface="Arial Narrow"/>
                <a:ea typeface="Arial Narrow"/>
                <a:cs typeface="Arial Narrow"/>
                <a:sym typeface="Arial Narrow"/>
              </a:defRPr>
            </a:pPr>
            <a:r>
              <a:rPr>
                <a:solidFill>
                  <a:srgbClr val="000000"/>
                </a:solidFill>
              </a:rPr>
              <a:t>Deal Structure is important. Financing for land is almost impossible. Construction loans depend on experience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94" name="Group 9"/>
          <p:cNvGrpSpPr/>
          <p:nvPr/>
        </p:nvGrpSpPr>
        <p:grpSpPr>
          <a:xfrm>
            <a:off x="-21" y="-17"/>
            <a:ext cx="3429010" cy="6858005"/>
            <a:chOff x="-10" y="-8"/>
            <a:chExt cx="3429008" cy="6858004"/>
          </a:xfrm>
        </p:grpSpPr>
        <p:sp>
          <p:nvSpPr>
            <p:cNvPr id="392" name="Right Triangle 10"/>
            <p:cNvSpPr/>
            <p:nvPr/>
          </p:nvSpPr>
          <p:spPr>
            <a:xfrm rot="5400000">
              <a:off x="-9" y="-11"/>
              <a:ext cx="3429005" cy="3429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93" name="Right Triangle 11"/>
            <p:cNvSpPr/>
            <p:nvPr/>
          </p:nvSpPr>
          <p:spPr>
            <a:xfrm>
              <a:off x="-9" y="3428990"/>
              <a:ext cx="3429008" cy="3429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395" name="What is a lien?"/>
          <p:cNvSpPr txBox="1"/>
          <p:nvPr/>
        </p:nvSpPr>
        <p:spPr>
          <a:xfrm>
            <a:off x="4627807" y="347982"/>
            <a:ext cx="3769079" cy="764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Playfair Display"/>
                <a:ea typeface="Playfair Display"/>
                <a:cs typeface="Playfair Display"/>
                <a:sym typeface="Playfair Display"/>
              </a:defRPr>
            </a:lvl1pPr>
          </a:lstStyle>
          <a:p>
            <a:pPr/>
            <a:r>
              <a:t>What is a lien?</a:t>
            </a:r>
          </a:p>
        </p:txBody>
      </p:sp>
      <p:sp>
        <p:nvSpPr>
          <p:cNvPr id="396" name="Debt secured against the property’s title and can be against owner as well…"/>
          <p:cNvSpPr txBox="1"/>
          <p:nvPr/>
        </p:nvSpPr>
        <p:spPr>
          <a:xfrm>
            <a:off x="2912935" y="1706881"/>
            <a:ext cx="7198824" cy="3406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600"/>
              </a:spcBef>
              <a:buClr>
                <a:srgbClr val="DC9E1F"/>
              </a:buClr>
              <a:buSzPct val="100000"/>
              <a:buFont typeface="Arial"/>
              <a:buChar char="•"/>
              <a:defRPr sz="2300">
                <a:solidFill>
                  <a:srgbClr val="000000"/>
                </a:solidFill>
                <a:latin typeface="Arial Narrow"/>
                <a:ea typeface="Arial Narrow"/>
                <a:cs typeface="Arial Narrow"/>
                <a:sym typeface="Arial Narrow"/>
              </a:defRPr>
            </a:pPr>
            <a:r>
              <a:t>Debt secured against the property’s title and can be against owner as well</a:t>
            </a:r>
          </a:p>
          <a:p>
            <a:pPr marL="342900" indent="-342900">
              <a:spcBef>
                <a:spcPts val="600"/>
              </a:spcBef>
              <a:buClr>
                <a:srgbClr val="DC9E1F"/>
              </a:buClr>
              <a:buSzPct val="100000"/>
              <a:buFont typeface="Arial"/>
              <a:buChar char="•"/>
              <a:defRPr sz="2300">
                <a:solidFill>
                  <a:srgbClr val="000000"/>
                </a:solidFill>
                <a:latin typeface="Arial Narrow"/>
                <a:ea typeface="Arial Narrow"/>
                <a:cs typeface="Arial Narrow"/>
                <a:sym typeface="Arial Narrow"/>
              </a:defRPr>
            </a:pPr>
            <a:r>
              <a:t>Property liens; Examples: Mortgages, unpaid taxes, unpaid HOA dues, unresolved violations</a:t>
            </a:r>
          </a:p>
          <a:p>
            <a:pPr marL="342900" indent="-342900">
              <a:spcBef>
                <a:spcPts val="600"/>
              </a:spcBef>
              <a:buClr>
                <a:srgbClr val="DC9E1F"/>
              </a:buClr>
              <a:buSzPct val="100000"/>
              <a:buFont typeface="Arial"/>
              <a:buChar char="•"/>
              <a:defRPr sz="2300">
                <a:solidFill>
                  <a:srgbClr val="000000"/>
                </a:solidFill>
                <a:latin typeface="Arial Narrow"/>
                <a:ea typeface="Arial Narrow"/>
                <a:cs typeface="Arial Narrow"/>
                <a:sym typeface="Arial Narrow"/>
              </a:defRPr>
            </a:pPr>
            <a:r>
              <a:t>Owner liens; Examples: Judgments</a:t>
            </a:r>
            <a:r>
              <a:rPr u="sng"/>
              <a:t> </a:t>
            </a:r>
            <a:r>
              <a:t>from unpaid debts or IRS liens due to failure to pay income tax</a:t>
            </a:r>
          </a:p>
          <a:p>
            <a:pPr marL="342900" indent="-342900">
              <a:spcBef>
                <a:spcPts val="600"/>
              </a:spcBef>
              <a:buClr>
                <a:srgbClr val="DC9E1F"/>
              </a:buClr>
              <a:buSzPct val="100000"/>
              <a:buFont typeface="Arial"/>
              <a:buChar char="•"/>
              <a:defRPr sz="2300">
                <a:solidFill>
                  <a:srgbClr val="000000"/>
                </a:solidFill>
                <a:latin typeface="Arial Narrow"/>
                <a:ea typeface="Arial Narrow"/>
                <a:cs typeface="Arial Narrow"/>
                <a:sym typeface="Arial Narrow"/>
              </a:defRPr>
            </a:pPr>
            <a:r>
              <a:t>All liens typically are paid at closing unless the property does not have enough equity to cover total lien amount. Then seller needs to negotiate with lien holder to lower liens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00" name="Group 9"/>
          <p:cNvGrpSpPr/>
          <p:nvPr/>
        </p:nvGrpSpPr>
        <p:grpSpPr>
          <a:xfrm>
            <a:off x="-21" y="-17"/>
            <a:ext cx="3429010" cy="6858005"/>
            <a:chOff x="-10" y="-8"/>
            <a:chExt cx="3429008" cy="6858004"/>
          </a:xfrm>
        </p:grpSpPr>
        <p:sp>
          <p:nvSpPr>
            <p:cNvPr id="398" name="Right Triangle 10"/>
            <p:cNvSpPr/>
            <p:nvPr/>
          </p:nvSpPr>
          <p:spPr>
            <a:xfrm rot="5400000">
              <a:off x="-9" y="-11"/>
              <a:ext cx="3429005" cy="3429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99" name="Right Triangle 11"/>
            <p:cNvSpPr/>
            <p:nvPr/>
          </p:nvSpPr>
          <p:spPr>
            <a:xfrm>
              <a:off x="-9" y="3428990"/>
              <a:ext cx="3429008" cy="3429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401" name="What is a Certificate of Use (CU)?"/>
          <p:cNvSpPr txBox="1"/>
          <p:nvPr/>
        </p:nvSpPr>
        <p:spPr>
          <a:xfrm>
            <a:off x="3180007" y="589282"/>
            <a:ext cx="8519425" cy="764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Playfair Display"/>
                <a:ea typeface="Playfair Display"/>
                <a:cs typeface="Playfair Display"/>
                <a:sym typeface="Playfair Display"/>
              </a:defRPr>
            </a:lvl1pPr>
          </a:lstStyle>
          <a:p>
            <a:pPr/>
            <a:r>
              <a:t>What is a Certificate of Use (CU)?</a:t>
            </a:r>
          </a:p>
        </p:txBody>
      </p:sp>
      <p:sp>
        <p:nvSpPr>
          <p:cNvPr id="402" name="A certificate of Use is a engineering report issued on ALL foreclosures in unincorporated Dade county (Tip: check municipal code 30)…"/>
          <p:cNvSpPr txBox="1"/>
          <p:nvPr/>
        </p:nvSpPr>
        <p:spPr>
          <a:xfrm>
            <a:off x="2644374" y="1897382"/>
            <a:ext cx="8259770" cy="3063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600"/>
              </a:spcBef>
              <a:buClr>
                <a:srgbClr val="DC9E1F"/>
              </a:buClr>
              <a:buSzPct val="100000"/>
              <a:buFont typeface="Arial"/>
              <a:buChar char="•"/>
              <a:defRPr sz="2400">
                <a:solidFill>
                  <a:srgbClr val="000000"/>
                </a:solidFill>
                <a:latin typeface="Arial Narrow"/>
                <a:ea typeface="Arial Narrow"/>
                <a:cs typeface="Arial Narrow"/>
                <a:sym typeface="Arial Narrow"/>
              </a:defRPr>
            </a:pPr>
            <a:r>
              <a:t>A certificate of Use is a engineering report issued on ALL foreclosures in unincorporated Dade county (Tip: check municipal code 30)</a:t>
            </a:r>
          </a:p>
          <a:p>
            <a:pPr marL="342900" indent="-342900">
              <a:spcBef>
                <a:spcPts val="600"/>
              </a:spcBef>
              <a:buClr>
                <a:srgbClr val="DC9E1F"/>
              </a:buClr>
              <a:buSzPct val="100000"/>
              <a:buFont typeface="Arial"/>
              <a:buChar char="•"/>
              <a:defRPr sz="2400">
                <a:solidFill>
                  <a:srgbClr val="000000"/>
                </a:solidFill>
                <a:latin typeface="Arial Narrow"/>
                <a:ea typeface="Arial Narrow"/>
                <a:cs typeface="Arial Narrow"/>
                <a:sym typeface="Arial Narrow"/>
              </a:defRPr>
            </a:pPr>
            <a:r>
              <a:t>This report will show all open permits, non conforming uses and violations</a:t>
            </a:r>
          </a:p>
          <a:p>
            <a:pPr marL="342900" indent="-342900">
              <a:spcBef>
                <a:spcPts val="600"/>
              </a:spcBef>
              <a:buClr>
                <a:srgbClr val="DC9E1F"/>
              </a:buClr>
              <a:buSzPct val="100000"/>
              <a:buFont typeface="Arial"/>
              <a:buChar char="•"/>
              <a:defRPr sz="2400">
                <a:solidFill>
                  <a:srgbClr val="000000"/>
                </a:solidFill>
                <a:latin typeface="Arial Narrow"/>
                <a:ea typeface="Arial Narrow"/>
                <a:cs typeface="Arial Narrow"/>
                <a:sym typeface="Arial Narrow"/>
              </a:defRPr>
            </a:pPr>
            <a:r>
              <a:t>Any issues requiring attention will turn into a violation within 90 days from Certificate of Use being issued </a:t>
            </a:r>
          </a:p>
          <a:p>
            <a:pPr marL="342900" indent="-342900">
              <a:spcBef>
                <a:spcPts val="600"/>
              </a:spcBef>
              <a:buClr>
                <a:srgbClr val="DC9E1F"/>
              </a:buClr>
              <a:buSzPct val="100000"/>
              <a:buFont typeface="Arial"/>
              <a:buChar char="•"/>
              <a:defRPr sz="2400">
                <a:solidFill>
                  <a:srgbClr val="000000"/>
                </a:solidFill>
                <a:latin typeface="Arial Narrow"/>
                <a:ea typeface="Arial Narrow"/>
                <a:cs typeface="Arial Narrow"/>
                <a:sym typeface="Arial Narrow"/>
              </a:defRPr>
            </a:pPr>
            <a:r>
              <a:t>It is typically found as an attachment on the MLS or ask the listing agent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Right Triangle 11"/>
          <p:cNvSpPr/>
          <p:nvPr/>
        </p:nvSpPr>
        <p:spPr>
          <a:xfrm>
            <a:off x="0" y="3987800"/>
            <a:ext cx="2870201" cy="287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a:miter lim="400000"/>
          </a:ln>
        </p:spPr>
        <p:txBody>
          <a:bodyPr lIns="45718" tIns="45718" rIns="45718" bIns="45718" anchor="ctr"/>
          <a:lstStyle/>
          <a:p>
            <a:pPr algn="ctr">
              <a:defRPr>
                <a:solidFill>
                  <a:srgbClr val="FFFFFF"/>
                </a:solidFill>
              </a:defRPr>
            </a:pPr>
          </a:p>
        </p:txBody>
      </p:sp>
      <p:sp>
        <p:nvSpPr>
          <p:cNvPr id="405" name="Right Triangle 7"/>
          <p:cNvSpPr/>
          <p:nvPr/>
        </p:nvSpPr>
        <p:spPr>
          <a:xfrm rot="10800000">
            <a:off x="9321799" y="-1"/>
            <a:ext cx="2870201" cy="2870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a:miter lim="400000"/>
          </a:ln>
        </p:spPr>
        <p:txBody>
          <a:bodyPr lIns="45718" tIns="45718" rIns="45718" bIns="45718" anchor="ctr"/>
          <a:lstStyle/>
          <a:p>
            <a:pPr algn="ctr">
              <a:defRPr>
                <a:solidFill>
                  <a:srgbClr val="FFFFFF"/>
                </a:solidFill>
              </a:defRPr>
            </a:pPr>
          </a:p>
        </p:txBody>
      </p:sp>
      <p:sp>
        <p:nvSpPr>
          <p:cNvPr id="406" name="Example of CU"/>
          <p:cNvSpPr txBox="1"/>
          <p:nvPr/>
        </p:nvSpPr>
        <p:spPr>
          <a:xfrm>
            <a:off x="3929307" y="170182"/>
            <a:ext cx="3861849" cy="764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Playfair Display"/>
                <a:ea typeface="Playfair Display"/>
                <a:cs typeface="Playfair Display"/>
                <a:sym typeface="Playfair Display"/>
              </a:defRPr>
            </a:lvl1pPr>
          </a:lstStyle>
          <a:p>
            <a:pPr/>
            <a:r>
              <a:t>Example of CU</a:t>
            </a:r>
          </a:p>
        </p:txBody>
      </p:sp>
      <p:pic>
        <p:nvPicPr>
          <p:cNvPr id="407" name="Picture 3" descr="Picture 3"/>
          <p:cNvPicPr>
            <a:picLocks noChangeAspect="1"/>
          </p:cNvPicPr>
          <p:nvPr/>
        </p:nvPicPr>
        <p:blipFill>
          <a:blip r:embed="rId2">
            <a:extLst/>
          </a:blip>
          <a:stretch>
            <a:fillRect/>
          </a:stretch>
        </p:blipFill>
        <p:spPr>
          <a:xfrm>
            <a:off x="3168322" y="1145597"/>
            <a:ext cx="6019283" cy="3424398"/>
          </a:xfrm>
          <a:prstGeom prst="rect">
            <a:avLst/>
          </a:prstGeom>
          <a:ln w="12700">
            <a:miter lim="400000"/>
          </a:ln>
        </p:spPr>
      </p:pic>
      <p:pic>
        <p:nvPicPr>
          <p:cNvPr id="408" name="Picture 4" descr="Picture 4"/>
          <p:cNvPicPr>
            <a:picLocks noChangeAspect="1"/>
          </p:cNvPicPr>
          <p:nvPr/>
        </p:nvPicPr>
        <p:blipFill>
          <a:blip r:embed="rId3">
            <a:extLst/>
          </a:blip>
          <a:stretch>
            <a:fillRect/>
          </a:stretch>
        </p:blipFill>
        <p:spPr>
          <a:xfrm>
            <a:off x="2354602" y="4295048"/>
            <a:ext cx="7482796" cy="195603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54" name="Group 9"/>
          <p:cNvGrpSpPr/>
          <p:nvPr/>
        </p:nvGrpSpPr>
        <p:grpSpPr>
          <a:xfrm>
            <a:off x="-21" y="-17"/>
            <a:ext cx="3429010" cy="6858005"/>
            <a:chOff x="-10" y="-8"/>
            <a:chExt cx="3429008" cy="6858004"/>
          </a:xfrm>
        </p:grpSpPr>
        <p:sp>
          <p:nvSpPr>
            <p:cNvPr id="252" name="Right Triangle 10"/>
            <p:cNvSpPr/>
            <p:nvPr/>
          </p:nvSpPr>
          <p:spPr>
            <a:xfrm rot="5400000">
              <a:off x="-9" y="-11"/>
              <a:ext cx="3429005" cy="3429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53" name="Right Triangle 11"/>
            <p:cNvSpPr/>
            <p:nvPr/>
          </p:nvSpPr>
          <p:spPr>
            <a:xfrm>
              <a:off x="-9" y="3428990"/>
              <a:ext cx="3429008" cy="3429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grpSp>
        <p:nvGrpSpPr>
          <p:cNvPr id="257" name="Group 30"/>
          <p:cNvGrpSpPr/>
          <p:nvPr/>
        </p:nvGrpSpPr>
        <p:grpSpPr>
          <a:xfrm>
            <a:off x="9883297" y="5134939"/>
            <a:ext cx="2308708" cy="109957"/>
            <a:chOff x="-1" y="0"/>
            <a:chExt cx="2308706" cy="109956"/>
          </a:xfrm>
        </p:grpSpPr>
        <p:sp>
          <p:nvSpPr>
            <p:cNvPr id="255" name="Straight Connector 16"/>
            <p:cNvSpPr/>
            <p:nvPr/>
          </p:nvSpPr>
          <p:spPr>
            <a:xfrm flipH="1" flipV="1">
              <a:off x="-2" y="54974"/>
              <a:ext cx="2308708" cy="6"/>
            </a:xfrm>
            <a:prstGeom prst="line">
              <a:avLst/>
            </a:prstGeom>
            <a:noFill/>
            <a:ln w="9525" cap="flat">
              <a:solidFill>
                <a:srgbClr val="C9A668"/>
              </a:solidFill>
              <a:prstDash val="solid"/>
              <a:miter lim="800000"/>
            </a:ln>
            <a:effectLst/>
          </p:spPr>
          <p:txBody>
            <a:bodyPr wrap="square" lIns="45718" tIns="45718" rIns="45718" bIns="45718" numCol="1" anchor="t">
              <a:noAutofit/>
            </a:bodyPr>
            <a:lstStyle/>
            <a:p>
              <a:pPr/>
            </a:p>
          </p:txBody>
        </p:sp>
        <p:sp>
          <p:nvSpPr>
            <p:cNvPr id="256" name="Straight Connector 28"/>
            <p:cNvSpPr/>
            <p:nvPr/>
          </p:nvSpPr>
          <p:spPr>
            <a:xfrm flipV="1">
              <a:off x="1266" y="-1"/>
              <a:ext cx="5" cy="109957"/>
            </a:xfrm>
            <a:prstGeom prst="line">
              <a:avLst/>
            </a:prstGeom>
            <a:noFill/>
            <a:ln w="9525" cap="flat">
              <a:solidFill>
                <a:srgbClr val="C9A668"/>
              </a:solidFill>
              <a:prstDash val="solid"/>
              <a:miter lim="800000"/>
            </a:ln>
            <a:effectLst/>
          </p:spPr>
          <p:txBody>
            <a:bodyPr wrap="square" lIns="45718" tIns="45718" rIns="45718" bIns="45718" numCol="1" anchor="t">
              <a:noAutofit/>
            </a:bodyPr>
            <a:lstStyle/>
            <a:p>
              <a:pPr/>
            </a:p>
          </p:txBody>
        </p:sp>
      </p:grpSp>
      <p:pic>
        <p:nvPicPr>
          <p:cNvPr id="258" name="Graphic 32" descr="Graphic 32"/>
          <p:cNvPicPr>
            <a:picLocks noChangeAspect="1"/>
          </p:cNvPicPr>
          <p:nvPr/>
        </p:nvPicPr>
        <p:blipFill>
          <a:blip r:embed="rId2">
            <a:extLst/>
          </a:blip>
          <a:stretch>
            <a:fillRect/>
          </a:stretch>
        </p:blipFill>
        <p:spPr>
          <a:xfrm>
            <a:off x="473962" y="5989120"/>
            <a:ext cx="1098669" cy="402446"/>
          </a:xfrm>
          <a:prstGeom prst="rect">
            <a:avLst/>
          </a:prstGeom>
          <a:ln w="12700">
            <a:miter lim="400000"/>
          </a:ln>
        </p:spPr>
      </p:pic>
      <p:sp>
        <p:nvSpPr>
          <p:cNvPr id="259" name="Understanding Zoning"/>
          <p:cNvSpPr txBox="1"/>
          <p:nvPr/>
        </p:nvSpPr>
        <p:spPr>
          <a:xfrm>
            <a:off x="4119807" y="436882"/>
            <a:ext cx="5757894" cy="764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Playfair Display"/>
                <a:ea typeface="Playfair Display"/>
                <a:cs typeface="Playfair Display"/>
                <a:sym typeface="Playfair Display"/>
              </a:defRPr>
            </a:lvl1pPr>
          </a:lstStyle>
          <a:p>
            <a:pPr/>
            <a:r>
              <a:t>Understanding Zoning </a:t>
            </a:r>
          </a:p>
        </p:txBody>
      </p:sp>
      <p:pic>
        <p:nvPicPr>
          <p:cNvPr id="260" name="Picture 5" descr="Picture 5"/>
          <p:cNvPicPr>
            <a:picLocks noChangeAspect="1"/>
          </p:cNvPicPr>
          <p:nvPr/>
        </p:nvPicPr>
        <p:blipFill>
          <a:blip r:embed="rId3">
            <a:extLst/>
          </a:blip>
          <a:stretch>
            <a:fillRect/>
          </a:stretch>
        </p:blipFill>
        <p:spPr>
          <a:xfrm>
            <a:off x="3939157" y="1269108"/>
            <a:ext cx="5763595" cy="3507304"/>
          </a:xfrm>
          <a:prstGeom prst="rect">
            <a:avLst/>
          </a:prstGeom>
          <a:ln w="12700">
            <a:miter lim="400000"/>
          </a:ln>
        </p:spPr>
      </p:pic>
      <p:pic>
        <p:nvPicPr>
          <p:cNvPr id="261" name="Picture 6" descr="Picture 6"/>
          <p:cNvPicPr>
            <a:picLocks noChangeAspect="1"/>
          </p:cNvPicPr>
          <p:nvPr/>
        </p:nvPicPr>
        <p:blipFill>
          <a:blip r:embed="rId4">
            <a:extLst/>
          </a:blip>
          <a:stretch>
            <a:fillRect/>
          </a:stretch>
        </p:blipFill>
        <p:spPr>
          <a:xfrm>
            <a:off x="3835065" y="4660782"/>
            <a:ext cx="5971726" cy="199057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65" name="Group 9"/>
          <p:cNvGrpSpPr/>
          <p:nvPr/>
        </p:nvGrpSpPr>
        <p:grpSpPr>
          <a:xfrm>
            <a:off x="-21" y="-17"/>
            <a:ext cx="3429010" cy="6858005"/>
            <a:chOff x="-10" y="-8"/>
            <a:chExt cx="3429008" cy="6858004"/>
          </a:xfrm>
        </p:grpSpPr>
        <p:sp>
          <p:nvSpPr>
            <p:cNvPr id="263" name="Right Triangle 10"/>
            <p:cNvSpPr/>
            <p:nvPr/>
          </p:nvSpPr>
          <p:spPr>
            <a:xfrm rot="5400000">
              <a:off x="-9" y="-11"/>
              <a:ext cx="3429005" cy="3429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64" name="Right Triangle 11"/>
            <p:cNvSpPr/>
            <p:nvPr/>
          </p:nvSpPr>
          <p:spPr>
            <a:xfrm>
              <a:off x="-9" y="3428990"/>
              <a:ext cx="3429008" cy="3429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grpSp>
        <p:nvGrpSpPr>
          <p:cNvPr id="268" name="Group 30"/>
          <p:cNvGrpSpPr/>
          <p:nvPr/>
        </p:nvGrpSpPr>
        <p:grpSpPr>
          <a:xfrm>
            <a:off x="9883297" y="5134939"/>
            <a:ext cx="2308708" cy="109957"/>
            <a:chOff x="-1" y="0"/>
            <a:chExt cx="2308706" cy="109956"/>
          </a:xfrm>
        </p:grpSpPr>
        <p:sp>
          <p:nvSpPr>
            <p:cNvPr id="266" name="Straight Connector 16"/>
            <p:cNvSpPr/>
            <p:nvPr/>
          </p:nvSpPr>
          <p:spPr>
            <a:xfrm flipH="1" flipV="1">
              <a:off x="-2" y="54974"/>
              <a:ext cx="2308708" cy="6"/>
            </a:xfrm>
            <a:prstGeom prst="line">
              <a:avLst/>
            </a:prstGeom>
            <a:noFill/>
            <a:ln w="9525" cap="flat">
              <a:solidFill>
                <a:srgbClr val="C9A668"/>
              </a:solidFill>
              <a:prstDash val="solid"/>
              <a:miter lim="800000"/>
            </a:ln>
            <a:effectLst/>
          </p:spPr>
          <p:txBody>
            <a:bodyPr wrap="square" lIns="45718" tIns="45718" rIns="45718" bIns="45718" numCol="1" anchor="t">
              <a:noAutofit/>
            </a:bodyPr>
            <a:lstStyle/>
            <a:p>
              <a:pPr/>
            </a:p>
          </p:txBody>
        </p:sp>
        <p:sp>
          <p:nvSpPr>
            <p:cNvPr id="267" name="Straight Connector 28"/>
            <p:cNvSpPr/>
            <p:nvPr/>
          </p:nvSpPr>
          <p:spPr>
            <a:xfrm flipV="1">
              <a:off x="1266" y="-1"/>
              <a:ext cx="5" cy="109957"/>
            </a:xfrm>
            <a:prstGeom prst="line">
              <a:avLst/>
            </a:prstGeom>
            <a:noFill/>
            <a:ln w="9525" cap="flat">
              <a:solidFill>
                <a:srgbClr val="C9A668"/>
              </a:solidFill>
              <a:prstDash val="solid"/>
              <a:miter lim="800000"/>
            </a:ln>
            <a:effectLst/>
          </p:spPr>
          <p:txBody>
            <a:bodyPr wrap="square" lIns="45718" tIns="45718" rIns="45718" bIns="45718" numCol="1" anchor="t">
              <a:noAutofit/>
            </a:bodyPr>
            <a:lstStyle/>
            <a:p>
              <a:pPr/>
            </a:p>
          </p:txBody>
        </p:sp>
      </p:grpSp>
      <p:pic>
        <p:nvPicPr>
          <p:cNvPr id="269" name="Graphic 32" descr="Graphic 32"/>
          <p:cNvPicPr>
            <a:picLocks noChangeAspect="1"/>
          </p:cNvPicPr>
          <p:nvPr/>
        </p:nvPicPr>
        <p:blipFill>
          <a:blip r:embed="rId2">
            <a:extLst/>
          </a:blip>
          <a:stretch>
            <a:fillRect/>
          </a:stretch>
        </p:blipFill>
        <p:spPr>
          <a:xfrm>
            <a:off x="473962" y="5989120"/>
            <a:ext cx="1098669" cy="402446"/>
          </a:xfrm>
          <a:prstGeom prst="rect">
            <a:avLst/>
          </a:prstGeom>
          <a:ln w="12700">
            <a:miter lim="400000"/>
          </a:ln>
        </p:spPr>
      </p:pic>
      <p:sp>
        <p:nvSpPr>
          <p:cNvPr id="270" name="Understanding Zoning Continued"/>
          <p:cNvSpPr txBox="1"/>
          <p:nvPr/>
        </p:nvSpPr>
        <p:spPr>
          <a:xfrm>
            <a:off x="3281607" y="335282"/>
            <a:ext cx="8460762" cy="764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Playfair Display"/>
                <a:ea typeface="Playfair Display"/>
                <a:cs typeface="Playfair Display"/>
                <a:sym typeface="Playfair Display"/>
              </a:defRPr>
            </a:lvl1pPr>
          </a:lstStyle>
          <a:p>
            <a:pPr/>
            <a:r>
              <a:t>Understanding Zoning Continued </a:t>
            </a:r>
          </a:p>
        </p:txBody>
      </p:sp>
      <p:pic>
        <p:nvPicPr>
          <p:cNvPr id="271" name="Picture 4" descr="Picture 4"/>
          <p:cNvPicPr>
            <a:picLocks noChangeAspect="1"/>
          </p:cNvPicPr>
          <p:nvPr/>
        </p:nvPicPr>
        <p:blipFill>
          <a:blip r:embed="rId3">
            <a:extLst/>
          </a:blip>
          <a:stretch>
            <a:fillRect/>
          </a:stretch>
        </p:blipFill>
        <p:spPr>
          <a:xfrm>
            <a:off x="3735843" y="1437392"/>
            <a:ext cx="5365651" cy="426428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75" name="Group 9"/>
          <p:cNvGrpSpPr/>
          <p:nvPr/>
        </p:nvGrpSpPr>
        <p:grpSpPr>
          <a:xfrm>
            <a:off x="-21" y="-17"/>
            <a:ext cx="3429010" cy="6858005"/>
            <a:chOff x="-10" y="-8"/>
            <a:chExt cx="3429008" cy="6858004"/>
          </a:xfrm>
        </p:grpSpPr>
        <p:sp>
          <p:nvSpPr>
            <p:cNvPr id="273" name="Right Triangle 10"/>
            <p:cNvSpPr/>
            <p:nvPr/>
          </p:nvSpPr>
          <p:spPr>
            <a:xfrm rot="5400000">
              <a:off x="-9" y="-11"/>
              <a:ext cx="3429005" cy="3429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74" name="Right Triangle 11"/>
            <p:cNvSpPr/>
            <p:nvPr/>
          </p:nvSpPr>
          <p:spPr>
            <a:xfrm>
              <a:off x="-9" y="3428990"/>
              <a:ext cx="3429008" cy="3429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grpSp>
        <p:nvGrpSpPr>
          <p:cNvPr id="278" name="Group 30"/>
          <p:cNvGrpSpPr/>
          <p:nvPr/>
        </p:nvGrpSpPr>
        <p:grpSpPr>
          <a:xfrm>
            <a:off x="9883297" y="5134939"/>
            <a:ext cx="2308708" cy="109957"/>
            <a:chOff x="-1" y="0"/>
            <a:chExt cx="2308706" cy="109956"/>
          </a:xfrm>
        </p:grpSpPr>
        <p:sp>
          <p:nvSpPr>
            <p:cNvPr id="276" name="Straight Connector 16"/>
            <p:cNvSpPr/>
            <p:nvPr/>
          </p:nvSpPr>
          <p:spPr>
            <a:xfrm flipH="1" flipV="1">
              <a:off x="-2" y="54974"/>
              <a:ext cx="2308708" cy="6"/>
            </a:xfrm>
            <a:prstGeom prst="line">
              <a:avLst/>
            </a:prstGeom>
            <a:noFill/>
            <a:ln w="9525" cap="flat">
              <a:solidFill>
                <a:srgbClr val="C9A668"/>
              </a:solidFill>
              <a:prstDash val="solid"/>
              <a:miter lim="800000"/>
            </a:ln>
            <a:effectLst/>
          </p:spPr>
          <p:txBody>
            <a:bodyPr wrap="square" lIns="45718" tIns="45718" rIns="45718" bIns="45718" numCol="1" anchor="t">
              <a:noAutofit/>
            </a:bodyPr>
            <a:lstStyle/>
            <a:p>
              <a:pPr/>
            </a:p>
          </p:txBody>
        </p:sp>
        <p:sp>
          <p:nvSpPr>
            <p:cNvPr id="277" name="Straight Connector 28"/>
            <p:cNvSpPr/>
            <p:nvPr/>
          </p:nvSpPr>
          <p:spPr>
            <a:xfrm flipV="1">
              <a:off x="1266" y="-1"/>
              <a:ext cx="5" cy="109957"/>
            </a:xfrm>
            <a:prstGeom prst="line">
              <a:avLst/>
            </a:prstGeom>
            <a:noFill/>
            <a:ln w="9525" cap="flat">
              <a:solidFill>
                <a:srgbClr val="C9A668"/>
              </a:solidFill>
              <a:prstDash val="solid"/>
              <a:miter lim="800000"/>
            </a:ln>
            <a:effectLst/>
          </p:spPr>
          <p:txBody>
            <a:bodyPr wrap="square" lIns="45718" tIns="45718" rIns="45718" bIns="45718" numCol="1" anchor="t">
              <a:noAutofit/>
            </a:bodyPr>
            <a:lstStyle/>
            <a:p>
              <a:pPr/>
            </a:p>
          </p:txBody>
        </p:sp>
      </p:grpSp>
      <p:pic>
        <p:nvPicPr>
          <p:cNvPr id="279" name="Graphic 32" descr="Graphic 32"/>
          <p:cNvPicPr>
            <a:picLocks noChangeAspect="1"/>
          </p:cNvPicPr>
          <p:nvPr/>
        </p:nvPicPr>
        <p:blipFill>
          <a:blip r:embed="rId2">
            <a:extLst/>
          </a:blip>
          <a:stretch>
            <a:fillRect/>
          </a:stretch>
        </p:blipFill>
        <p:spPr>
          <a:xfrm>
            <a:off x="473962" y="5989120"/>
            <a:ext cx="1098669" cy="402446"/>
          </a:xfrm>
          <a:prstGeom prst="rect">
            <a:avLst/>
          </a:prstGeom>
          <a:ln w="12700">
            <a:miter lim="400000"/>
          </a:ln>
        </p:spPr>
      </p:pic>
      <p:sp>
        <p:nvSpPr>
          <p:cNvPr id="280" name="When a lot can be subdivided"/>
          <p:cNvSpPr txBox="1"/>
          <p:nvPr/>
        </p:nvSpPr>
        <p:spPr>
          <a:xfrm>
            <a:off x="3281607" y="195582"/>
            <a:ext cx="7435386" cy="764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Playfair Display"/>
                <a:ea typeface="Playfair Display"/>
                <a:cs typeface="Playfair Display"/>
                <a:sym typeface="Playfair Display"/>
              </a:defRPr>
            </a:lvl1pPr>
          </a:lstStyle>
          <a:p>
            <a:pPr/>
            <a:r>
              <a:t>When a lot can be subdivided</a:t>
            </a:r>
          </a:p>
        </p:txBody>
      </p:sp>
      <p:pic>
        <p:nvPicPr>
          <p:cNvPr id="281" name="Picture 3" descr="Picture 3"/>
          <p:cNvPicPr>
            <a:picLocks noChangeAspect="1"/>
          </p:cNvPicPr>
          <p:nvPr/>
        </p:nvPicPr>
        <p:blipFill>
          <a:blip r:embed="rId3">
            <a:extLst/>
          </a:blip>
          <a:stretch>
            <a:fillRect/>
          </a:stretch>
        </p:blipFill>
        <p:spPr>
          <a:xfrm>
            <a:off x="2661368" y="1362501"/>
            <a:ext cx="4713762" cy="3306841"/>
          </a:xfrm>
          <a:prstGeom prst="rect">
            <a:avLst/>
          </a:prstGeom>
          <a:ln w="12700">
            <a:miter lim="400000"/>
          </a:ln>
        </p:spPr>
      </p:pic>
      <p:pic>
        <p:nvPicPr>
          <p:cNvPr id="282" name="Picture 4" descr="Picture 4"/>
          <p:cNvPicPr>
            <a:picLocks noChangeAspect="1"/>
          </p:cNvPicPr>
          <p:nvPr/>
        </p:nvPicPr>
        <p:blipFill>
          <a:blip r:embed="rId4">
            <a:extLst/>
          </a:blip>
          <a:stretch>
            <a:fillRect/>
          </a:stretch>
        </p:blipFill>
        <p:spPr>
          <a:xfrm>
            <a:off x="7424411" y="1079497"/>
            <a:ext cx="3161093" cy="3761773"/>
          </a:xfrm>
          <a:prstGeom prst="rect">
            <a:avLst/>
          </a:prstGeom>
          <a:ln w="12700">
            <a:miter lim="400000"/>
          </a:ln>
        </p:spPr>
      </p:pic>
      <p:pic>
        <p:nvPicPr>
          <p:cNvPr id="283" name="Picture 5" descr="Picture 5"/>
          <p:cNvPicPr>
            <a:picLocks noChangeAspect="1"/>
          </p:cNvPicPr>
          <p:nvPr/>
        </p:nvPicPr>
        <p:blipFill>
          <a:blip r:embed="rId5">
            <a:extLst/>
          </a:blip>
          <a:stretch>
            <a:fillRect/>
          </a:stretch>
        </p:blipFill>
        <p:spPr>
          <a:xfrm>
            <a:off x="4011986" y="4707688"/>
            <a:ext cx="5288315" cy="183658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87" name="Group 9"/>
          <p:cNvGrpSpPr/>
          <p:nvPr/>
        </p:nvGrpSpPr>
        <p:grpSpPr>
          <a:xfrm>
            <a:off x="-21" y="-17"/>
            <a:ext cx="3429010" cy="6858005"/>
            <a:chOff x="-10" y="-8"/>
            <a:chExt cx="3429008" cy="6858004"/>
          </a:xfrm>
        </p:grpSpPr>
        <p:sp>
          <p:nvSpPr>
            <p:cNvPr id="285" name="Right Triangle 10"/>
            <p:cNvSpPr/>
            <p:nvPr/>
          </p:nvSpPr>
          <p:spPr>
            <a:xfrm rot="5400000">
              <a:off x="-9" y="-11"/>
              <a:ext cx="3429005" cy="3429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86" name="Right Triangle 11"/>
            <p:cNvSpPr/>
            <p:nvPr/>
          </p:nvSpPr>
          <p:spPr>
            <a:xfrm>
              <a:off x="-9" y="3428990"/>
              <a:ext cx="3429008" cy="3429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grpSp>
        <p:nvGrpSpPr>
          <p:cNvPr id="290" name="Group 30"/>
          <p:cNvGrpSpPr/>
          <p:nvPr/>
        </p:nvGrpSpPr>
        <p:grpSpPr>
          <a:xfrm>
            <a:off x="9883297" y="5134939"/>
            <a:ext cx="2308708" cy="109957"/>
            <a:chOff x="-1" y="0"/>
            <a:chExt cx="2308706" cy="109956"/>
          </a:xfrm>
        </p:grpSpPr>
        <p:sp>
          <p:nvSpPr>
            <p:cNvPr id="288" name="Straight Connector 16"/>
            <p:cNvSpPr/>
            <p:nvPr/>
          </p:nvSpPr>
          <p:spPr>
            <a:xfrm flipH="1" flipV="1">
              <a:off x="-2" y="54974"/>
              <a:ext cx="2308708" cy="6"/>
            </a:xfrm>
            <a:prstGeom prst="line">
              <a:avLst/>
            </a:prstGeom>
            <a:noFill/>
            <a:ln w="9525" cap="flat">
              <a:solidFill>
                <a:srgbClr val="C9A668"/>
              </a:solidFill>
              <a:prstDash val="solid"/>
              <a:miter lim="800000"/>
            </a:ln>
            <a:effectLst/>
          </p:spPr>
          <p:txBody>
            <a:bodyPr wrap="square" lIns="45718" tIns="45718" rIns="45718" bIns="45718" numCol="1" anchor="t">
              <a:noAutofit/>
            </a:bodyPr>
            <a:lstStyle/>
            <a:p>
              <a:pPr/>
            </a:p>
          </p:txBody>
        </p:sp>
        <p:sp>
          <p:nvSpPr>
            <p:cNvPr id="289" name="Straight Connector 28"/>
            <p:cNvSpPr/>
            <p:nvPr/>
          </p:nvSpPr>
          <p:spPr>
            <a:xfrm flipV="1">
              <a:off x="1266" y="-1"/>
              <a:ext cx="5" cy="109957"/>
            </a:xfrm>
            <a:prstGeom prst="line">
              <a:avLst/>
            </a:prstGeom>
            <a:noFill/>
            <a:ln w="9525" cap="flat">
              <a:solidFill>
                <a:srgbClr val="C9A668"/>
              </a:solidFill>
              <a:prstDash val="solid"/>
              <a:miter lim="800000"/>
            </a:ln>
            <a:effectLst/>
          </p:spPr>
          <p:txBody>
            <a:bodyPr wrap="square" lIns="45718" tIns="45718" rIns="45718" bIns="45718" numCol="1" anchor="t">
              <a:noAutofit/>
            </a:bodyPr>
            <a:lstStyle/>
            <a:p>
              <a:pPr/>
            </a:p>
          </p:txBody>
        </p:sp>
      </p:grpSp>
      <p:pic>
        <p:nvPicPr>
          <p:cNvPr id="291" name="Graphic 32" descr="Graphic 32"/>
          <p:cNvPicPr>
            <a:picLocks noChangeAspect="1"/>
          </p:cNvPicPr>
          <p:nvPr/>
        </p:nvPicPr>
        <p:blipFill>
          <a:blip r:embed="rId2">
            <a:extLst/>
          </a:blip>
          <a:stretch>
            <a:fillRect/>
          </a:stretch>
        </p:blipFill>
        <p:spPr>
          <a:xfrm>
            <a:off x="473962" y="5989120"/>
            <a:ext cx="1098669" cy="402446"/>
          </a:xfrm>
          <a:prstGeom prst="rect">
            <a:avLst/>
          </a:prstGeom>
          <a:ln w="12700">
            <a:miter lim="400000"/>
          </a:ln>
        </p:spPr>
      </p:pic>
      <p:sp>
        <p:nvSpPr>
          <p:cNvPr id="292" name="Rule of Thumbs for Pricing / Time"/>
          <p:cNvSpPr txBox="1"/>
          <p:nvPr/>
        </p:nvSpPr>
        <p:spPr>
          <a:xfrm>
            <a:off x="2926007" y="741682"/>
            <a:ext cx="8386546" cy="764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Playfair Display"/>
                <a:ea typeface="Playfair Display"/>
                <a:cs typeface="Playfair Display"/>
                <a:sym typeface="Playfair Display"/>
              </a:defRPr>
            </a:lvl1pPr>
          </a:lstStyle>
          <a:p>
            <a:pPr/>
            <a:r>
              <a:t>Rule of Thumbs for Pricing / Time</a:t>
            </a:r>
          </a:p>
        </p:txBody>
      </p:sp>
      <p:sp>
        <p:nvSpPr>
          <p:cNvPr id="293" name="Price PSF depends on finishes and experience of builder. Can be $80-$200 PSF…"/>
          <p:cNvSpPr txBox="1"/>
          <p:nvPr/>
        </p:nvSpPr>
        <p:spPr>
          <a:xfrm>
            <a:off x="2240207" y="2291082"/>
            <a:ext cx="9249687" cy="2110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342900" indent="-342900">
              <a:spcBef>
                <a:spcPts val="600"/>
              </a:spcBef>
              <a:buClr>
                <a:srgbClr val="DC9E1F"/>
              </a:buClr>
              <a:buSzPct val="100000"/>
              <a:buFont typeface="Arial"/>
              <a:buChar char="•"/>
              <a:defRPr sz="2300">
                <a:solidFill>
                  <a:srgbClr val="000000"/>
                </a:solidFill>
                <a:latin typeface="Arial Narrow"/>
                <a:ea typeface="Arial Narrow"/>
                <a:cs typeface="Arial Narrow"/>
                <a:sym typeface="Arial Narrow"/>
              </a:defRPr>
            </a:pPr>
            <a:r>
              <a:t>Price PSF depends on finishes and experience of builder. Can be $80-$200 PSF</a:t>
            </a:r>
          </a:p>
          <a:p>
            <a:pPr>
              <a:spcBef>
                <a:spcPts val="600"/>
              </a:spcBef>
              <a:defRPr sz="2300">
                <a:solidFill>
                  <a:srgbClr val="000000"/>
                </a:solidFill>
                <a:latin typeface="Arial Narrow"/>
                <a:ea typeface="Arial Narrow"/>
                <a:cs typeface="Arial Narrow"/>
                <a:sym typeface="Arial Narrow"/>
              </a:defRPr>
            </a:pPr>
          </a:p>
          <a:p>
            <a:pPr marL="342900" indent="-342900">
              <a:spcBef>
                <a:spcPts val="600"/>
              </a:spcBef>
              <a:buClr>
                <a:srgbClr val="DC9E1F"/>
              </a:buClr>
              <a:buSzPct val="100000"/>
              <a:buFont typeface="Arial"/>
              <a:buChar char="•"/>
              <a:defRPr sz="2300">
                <a:solidFill>
                  <a:srgbClr val="000000"/>
                </a:solidFill>
                <a:latin typeface="Arial Narrow"/>
                <a:ea typeface="Arial Narrow"/>
                <a:cs typeface="Arial Narrow"/>
                <a:sym typeface="Arial Narrow"/>
              </a:defRPr>
            </a:pPr>
            <a:r>
              <a:t>Demolition rough estimate is about $20,000 to tear down a 2,000 square foot home</a:t>
            </a:r>
          </a:p>
          <a:p>
            <a:pPr>
              <a:spcBef>
                <a:spcPts val="600"/>
              </a:spcBef>
              <a:defRPr sz="2300">
                <a:solidFill>
                  <a:srgbClr val="000000"/>
                </a:solidFill>
                <a:latin typeface="Arial Narrow"/>
                <a:ea typeface="Arial Narrow"/>
                <a:cs typeface="Arial Narrow"/>
                <a:sym typeface="Arial Narrow"/>
              </a:defRPr>
            </a:pPr>
          </a:p>
          <a:p>
            <a:pPr marL="394335" indent="-394335">
              <a:spcBef>
                <a:spcPts val="600"/>
              </a:spcBef>
              <a:buClr>
                <a:srgbClr val="DC9E1F"/>
              </a:buClr>
              <a:buSzPct val="100000"/>
              <a:buFont typeface="Arial"/>
              <a:buChar char="•"/>
              <a:defRPr sz="2000">
                <a:solidFill>
                  <a:srgbClr val="000000"/>
                </a:solidFill>
                <a:latin typeface="Arial Narrow"/>
                <a:ea typeface="Arial Narrow"/>
                <a:cs typeface="Arial Narrow"/>
                <a:sym typeface="Arial Narrow"/>
              </a:defRPr>
            </a:pPr>
            <a:r>
              <a:rPr sz="2300"/>
              <a:t>Average timeframe for construction of a home is about 9-12 month</a:t>
            </a:r>
            <a:r>
              <a:t>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97" name="Group 9"/>
          <p:cNvGrpSpPr/>
          <p:nvPr/>
        </p:nvGrpSpPr>
        <p:grpSpPr>
          <a:xfrm>
            <a:off x="-21" y="-17"/>
            <a:ext cx="3429010" cy="6858005"/>
            <a:chOff x="-10" y="-8"/>
            <a:chExt cx="3429008" cy="6858004"/>
          </a:xfrm>
        </p:grpSpPr>
        <p:sp>
          <p:nvSpPr>
            <p:cNvPr id="295" name="Right Triangle 10"/>
            <p:cNvSpPr/>
            <p:nvPr/>
          </p:nvSpPr>
          <p:spPr>
            <a:xfrm rot="5400000">
              <a:off x="-9" y="-11"/>
              <a:ext cx="3429005" cy="3429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96" name="Right Triangle 11"/>
            <p:cNvSpPr/>
            <p:nvPr/>
          </p:nvSpPr>
          <p:spPr>
            <a:xfrm>
              <a:off x="-9" y="3428990"/>
              <a:ext cx="3429008" cy="3429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grpSp>
        <p:nvGrpSpPr>
          <p:cNvPr id="300" name="Group 30"/>
          <p:cNvGrpSpPr/>
          <p:nvPr/>
        </p:nvGrpSpPr>
        <p:grpSpPr>
          <a:xfrm>
            <a:off x="9883297" y="5134939"/>
            <a:ext cx="2308708" cy="109957"/>
            <a:chOff x="-1" y="0"/>
            <a:chExt cx="2308706" cy="109956"/>
          </a:xfrm>
        </p:grpSpPr>
        <p:sp>
          <p:nvSpPr>
            <p:cNvPr id="298" name="Straight Connector 16"/>
            <p:cNvSpPr/>
            <p:nvPr/>
          </p:nvSpPr>
          <p:spPr>
            <a:xfrm flipH="1" flipV="1">
              <a:off x="-2" y="54974"/>
              <a:ext cx="2308708" cy="6"/>
            </a:xfrm>
            <a:prstGeom prst="line">
              <a:avLst/>
            </a:prstGeom>
            <a:noFill/>
            <a:ln w="9525" cap="flat">
              <a:solidFill>
                <a:srgbClr val="C9A668"/>
              </a:solidFill>
              <a:prstDash val="solid"/>
              <a:miter lim="800000"/>
            </a:ln>
            <a:effectLst/>
          </p:spPr>
          <p:txBody>
            <a:bodyPr wrap="square" lIns="45718" tIns="45718" rIns="45718" bIns="45718" numCol="1" anchor="t">
              <a:noAutofit/>
            </a:bodyPr>
            <a:lstStyle/>
            <a:p>
              <a:pPr/>
            </a:p>
          </p:txBody>
        </p:sp>
        <p:sp>
          <p:nvSpPr>
            <p:cNvPr id="299" name="Straight Connector 28"/>
            <p:cNvSpPr/>
            <p:nvPr/>
          </p:nvSpPr>
          <p:spPr>
            <a:xfrm flipV="1">
              <a:off x="1266" y="-1"/>
              <a:ext cx="5" cy="109957"/>
            </a:xfrm>
            <a:prstGeom prst="line">
              <a:avLst/>
            </a:prstGeom>
            <a:noFill/>
            <a:ln w="9525" cap="flat">
              <a:solidFill>
                <a:srgbClr val="C9A668"/>
              </a:solidFill>
              <a:prstDash val="solid"/>
              <a:miter lim="800000"/>
            </a:ln>
            <a:effectLst/>
          </p:spPr>
          <p:txBody>
            <a:bodyPr wrap="square" lIns="45718" tIns="45718" rIns="45718" bIns="45718" numCol="1" anchor="t">
              <a:noAutofit/>
            </a:bodyPr>
            <a:lstStyle/>
            <a:p>
              <a:pPr/>
            </a:p>
          </p:txBody>
        </p:sp>
      </p:grpSp>
      <p:pic>
        <p:nvPicPr>
          <p:cNvPr id="301" name="Graphic 32" descr="Graphic 32"/>
          <p:cNvPicPr>
            <a:picLocks noChangeAspect="1"/>
          </p:cNvPicPr>
          <p:nvPr/>
        </p:nvPicPr>
        <p:blipFill>
          <a:blip r:embed="rId2">
            <a:extLst/>
          </a:blip>
          <a:stretch>
            <a:fillRect/>
          </a:stretch>
        </p:blipFill>
        <p:spPr>
          <a:xfrm>
            <a:off x="473962" y="5989120"/>
            <a:ext cx="1098669" cy="402446"/>
          </a:xfrm>
          <a:prstGeom prst="rect">
            <a:avLst/>
          </a:prstGeom>
          <a:ln w="12700">
            <a:miter lim="400000"/>
          </a:ln>
        </p:spPr>
      </p:pic>
      <p:sp>
        <p:nvSpPr>
          <p:cNvPr id="302" name="Parties Involved in Building"/>
          <p:cNvSpPr txBox="1"/>
          <p:nvPr/>
        </p:nvSpPr>
        <p:spPr>
          <a:xfrm>
            <a:off x="3497507" y="398782"/>
            <a:ext cx="6968809" cy="764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Playfair Display"/>
                <a:ea typeface="Playfair Display"/>
                <a:cs typeface="Playfair Display"/>
                <a:sym typeface="Playfair Display"/>
              </a:defRPr>
            </a:lvl1pPr>
          </a:lstStyle>
          <a:p>
            <a:pPr/>
            <a:r>
              <a:t>Parties Involved in Building </a:t>
            </a:r>
          </a:p>
        </p:txBody>
      </p:sp>
      <p:sp>
        <p:nvSpPr>
          <p:cNvPr id="303" name="General Contractor - Typically works for about 15% profit…"/>
          <p:cNvSpPr txBox="1"/>
          <p:nvPr/>
        </p:nvSpPr>
        <p:spPr>
          <a:xfrm>
            <a:off x="3192707" y="1827060"/>
            <a:ext cx="6791878" cy="2529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342900" indent="-342900">
              <a:spcBef>
                <a:spcPts val="600"/>
              </a:spcBef>
              <a:buClr>
                <a:srgbClr val="DC9E1F"/>
              </a:buClr>
              <a:buSzPct val="100000"/>
              <a:buFont typeface="Arial"/>
              <a:buChar char="•"/>
              <a:defRPr sz="2400">
                <a:solidFill>
                  <a:srgbClr val="000000"/>
                </a:solidFill>
                <a:latin typeface="Arial Narrow"/>
                <a:ea typeface="Arial Narrow"/>
                <a:cs typeface="Arial Narrow"/>
                <a:sym typeface="Arial Narrow"/>
              </a:defRPr>
            </a:pPr>
            <a:r>
              <a:t>General Contractor - Typically works for about 15% profit </a:t>
            </a:r>
          </a:p>
          <a:p>
            <a:pPr marL="342900" indent="-342900">
              <a:spcBef>
                <a:spcPts val="600"/>
              </a:spcBef>
              <a:buClr>
                <a:srgbClr val="DC9E1F"/>
              </a:buClr>
              <a:buSzPct val="100000"/>
              <a:buFont typeface="Arial"/>
              <a:buChar char="•"/>
              <a:defRPr sz="2400">
                <a:solidFill>
                  <a:srgbClr val="000000"/>
                </a:solidFill>
                <a:latin typeface="Arial Narrow"/>
                <a:ea typeface="Arial Narrow"/>
                <a:cs typeface="Arial Narrow"/>
                <a:sym typeface="Arial Narrow"/>
              </a:defRPr>
            </a:pPr>
            <a:r>
              <a:t>Sub-Contractors - Specialists in a certain trade</a:t>
            </a:r>
          </a:p>
          <a:p>
            <a:pPr marL="342900" indent="-342900">
              <a:spcBef>
                <a:spcPts val="600"/>
              </a:spcBef>
              <a:buClr>
                <a:srgbClr val="DC9E1F"/>
              </a:buClr>
              <a:buSzPct val="100000"/>
              <a:buFont typeface="Arial"/>
              <a:buChar char="•"/>
              <a:defRPr sz="2400">
                <a:solidFill>
                  <a:srgbClr val="000000"/>
                </a:solidFill>
                <a:latin typeface="Arial Narrow"/>
                <a:ea typeface="Arial Narrow"/>
                <a:cs typeface="Arial Narrow"/>
                <a:sym typeface="Arial Narrow"/>
              </a:defRPr>
            </a:pPr>
            <a:r>
              <a:t>Foreman - Site/Crew Manager</a:t>
            </a:r>
          </a:p>
          <a:p>
            <a:pPr marL="342900" indent="-342900">
              <a:spcBef>
                <a:spcPts val="600"/>
              </a:spcBef>
              <a:buClr>
                <a:srgbClr val="DC9E1F"/>
              </a:buClr>
              <a:buSzPct val="100000"/>
              <a:buFont typeface="Arial"/>
              <a:buChar char="•"/>
              <a:defRPr sz="2400">
                <a:solidFill>
                  <a:srgbClr val="000000"/>
                </a:solidFill>
                <a:latin typeface="Arial Narrow"/>
                <a:ea typeface="Arial Narrow"/>
                <a:cs typeface="Arial Narrow"/>
                <a:sym typeface="Arial Narrow"/>
              </a:defRPr>
            </a:pPr>
            <a:r>
              <a:t>Architect</a:t>
            </a:r>
          </a:p>
          <a:p>
            <a:pPr marL="342900" indent="-342900">
              <a:spcBef>
                <a:spcPts val="600"/>
              </a:spcBef>
              <a:buClr>
                <a:srgbClr val="DC9E1F"/>
              </a:buClr>
              <a:buSzPct val="100000"/>
              <a:buFont typeface="Arial"/>
              <a:buChar char="•"/>
              <a:defRPr sz="2400">
                <a:solidFill>
                  <a:srgbClr val="000000"/>
                </a:solidFill>
                <a:latin typeface="Arial Narrow"/>
                <a:ea typeface="Arial Narrow"/>
                <a:cs typeface="Arial Narrow"/>
                <a:sym typeface="Arial Narrow"/>
              </a:defRPr>
            </a:pPr>
            <a:r>
              <a:t>Engineer</a:t>
            </a:r>
          </a:p>
          <a:p>
            <a:pPr marL="342900" indent="-342900">
              <a:spcBef>
                <a:spcPts val="600"/>
              </a:spcBef>
              <a:buClr>
                <a:srgbClr val="DC9E1F"/>
              </a:buClr>
              <a:buSzPct val="100000"/>
              <a:buFont typeface="Arial"/>
              <a:buChar char="•"/>
              <a:defRPr sz="2400">
                <a:solidFill>
                  <a:srgbClr val="000000"/>
                </a:solidFill>
                <a:latin typeface="Arial Narrow"/>
                <a:ea typeface="Arial Narrow"/>
                <a:cs typeface="Arial Narrow"/>
                <a:sym typeface="Arial Narrow"/>
              </a:defRPr>
            </a:pPr>
            <a:r>
              <a:t>City Building Department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07" name="Group 9"/>
          <p:cNvGrpSpPr/>
          <p:nvPr/>
        </p:nvGrpSpPr>
        <p:grpSpPr>
          <a:xfrm>
            <a:off x="-21" y="-17"/>
            <a:ext cx="3429010" cy="6858005"/>
            <a:chOff x="-10" y="-8"/>
            <a:chExt cx="3429008" cy="6858004"/>
          </a:xfrm>
        </p:grpSpPr>
        <p:sp>
          <p:nvSpPr>
            <p:cNvPr id="305" name="Right Triangle 10"/>
            <p:cNvSpPr/>
            <p:nvPr/>
          </p:nvSpPr>
          <p:spPr>
            <a:xfrm rot="5400000">
              <a:off x="-9" y="-11"/>
              <a:ext cx="3429005" cy="3429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06" name="Right Triangle 11"/>
            <p:cNvSpPr/>
            <p:nvPr/>
          </p:nvSpPr>
          <p:spPr>
            <a:xfrm>
              <a:off x="-9" y="3428990"/>
              <a:ext cx="3429008" cy="3429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grpSp>
        <p:nvGrpSpPr>
          <p:cNvPr id="310" name="Group 30"/>
          <p:cNvGrpSpPr/>
          <p:nvPr/>
        </p:nvGrpSpPr>
        <p:grpSpPr>
          <a:xfrm>
            <a:off x="9883297" y="5134939"/>
            <a:ext cx="2308708" cy="109957"/>
            <a:chOff x="-1" y="0"/>
            <a:chExt cx="2308706" cy="109956"/>
          </a:xfrm>
        </p:grpSpPr>
        <p:sp>
          <p:nvSpPr>
            <p:cNvPr id="308" name="Straight Connector 16"/>
            <p:cNvSpPr/>
            <p:nvPr/>
          </p:nvSpPr>
          <p:spPr>
            <a:xfrm flipH="1" flipV="1">
              <a:off x="-2" y="54974"/>
              <a:ext cx="2308708" cy="6"/>
            </a:xfrm>
            <a:prstGeom prst="line">
              <a:avLst/>
            </a:prstGeom>
            <a:noFill/>
            <a:ln w="9525" cap="flat">
              <a:solidFill>
                <a:srgbClr val="C9A668"/>
              </a:solidFill>
              <a:prstDash val="solid"/>
              <a:miter lim="800000"/>
            </a:ln>
            <a:effectLst/>
          </p:spPr>
          <p:txBody>
            <a:bodyPr wrap="square" lIns="45718" tIns="45718" rIns="45718" bIns="45718" numCol="1" anchor="t">
              <a:noAutofit/>
            </a:bodyPr>
            <a:lstStyle/>
            <a:p>
              <a:pPr/>
            </a:p>
          </p:txBody>
        </p:sp>
        <p:sp>
          <p:nvSpPr>
            <p:cNvPr id="309" name="Straight Connector 28"/>
            <p:cNvSpPr/>
            <p:nvPr/>
          </p:nvSpPr>
          <p:spPr>
            <a:xfrm flipV="1">
              <a:off x="1266" y="-1"/>
              <a:ext cx="5" cy="109957"/>
            </a:xfrm>
            <a:prstGeom prst="line">
              <a:avLst/>
            </a:prstGeom>
            <a:noFill/>
            <a:ln w="9525" cap="flat">
              <a:solidFill>
                <a:srgbClr val="C9A668"/>
              </a:solidFill>
              <a:prstDash val="solid"/>
              <a:miter lim="800000"/>
            </a:ln>
            <a:effectLst/>
          </p:spPr>
          <p:txBody>
            <a:bodyPr wrap="square" lIns="45718" tIns="45718" rIns="45718" bIns="45718" numCol="1" anchor="t">
              <a:noAutofit/>
            </a:bodyPr>
            <a:lstStyle/>
            <a:p>
              <a:pPr/>
            </a:p>
          </p:txBody>
        </p:sp>
      </p:grpSp>
      <p:pic>
        <p:nvPicPr>
          <p:cNvPr id="311" name="Graphic 32" descr="Graphic 32"/>
          <p:cNvPicPr>
            <a:picLocks noChangeAspect="1"/>
          </p:cNvPicPr>
          <p:nvPr/>
        </p:nvPicPr>
        <p:blipFill>
          <a:blip r:embed="rId2">
            <a:extLst/>
          </a:blip>
          <a:stretch>
            <a:fillRect/>
          </a:stretch>
        </p:blipFill>
        <p:spPr>
          <a:xfrm>
            <a:off x="473962" y="5989120"/>
            <a:ext cx="1098669" cy="402446"/>
          </a:xfrm>
          <a:prstGeom prst="rect">
            <a:avLst/>
          </a:prstGeom>
          <a:ln w="12700">
            <a:miter lim="400000"/>
          </a:ln>
        </p:spPr>
      </p:pic>
      <p:sp>
        <p:nvSpPr>
          <p:cNvPr id="312" name="Plan Approval Process"/>
          <p:cNvSpPr txBox="1"/>
          <p:nvPr/>
        </p:nvSpPr>
        <p:spPr>
          <a:xfrm>
            <a:off x="4246807" y="233682"/>
            <a:ext cx="5726516" cy="764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Playfair Display"/>
                <a:ea typeface="Playfair Display"/>
                <a:cs typeface="Playfair Display"/>
                <a:sym typeface="Playfair Display"/>
              </a:defRPr>
            </a:lvl1pPr>
          </a:lstStyle>
          <a:p>
            <a:pPr/>
            <a:r>
              <a:t>Plan Approval Process</a:t>
            </a:r>
          </a:p>
        </p:txBody>
      </p:sp>
      <p:sp>
        <p:nvSpPr>
          <p:cNvPr id="313" name="Design Plans with Architect…"/>
          <p:cNvSpPr txBox="1"/>
          <p:nvPr/>
        </p:nvSpPr>
        <p:spPr>
          <a:xfrm>
            <a:off x="2022322" y="1808010"/>
            <a:ext cx="9669222" cy="2517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600"/>
              </a:spcBef>
              <a:buClr>
                <a:srgbClr val="DC9E1F"/>
              </a:buClr>
              <a:buSzPct val="100000"/>
              <a:buFont typeface="Arial"/>
              <a:buChar char="•"/>
              <a:defRPr sz="2000">
                <a:solidFill>
                  <a:srgbClr val="000000"/>
                </a:solidFill>
                <a:latin typeface="Arial Narrow"/>
                <a:ea typeface="Arial Narrow"/>
                <a:cs typeface="Arial Narrow"/>
                <a:sym typeface="Arial Narrow"/>
              </a:defRPr>
            </a:pPr>
            <a:r>
              <a:t>Design Plans with Architect </a:t>
            </a:r>
          </a:p>
          <a:p>
            <a:pPr marL="342900" indent="-342900">
              <a:spcBef>
                <a:spcPts val="600"/>
              </a:spcBef>
              <a:buClr>
                <a:srgbClr val="DC9E1F"/>
              </a:buClr>
              <a:buSzPct val="100000"/>
              <a:buFont typeface="Arial"/>
              <a:buChar char="•"/>
              <a:defRPr sz="2000">
                <a:solidFill>
                  <a:srgbClr val="000000"/>
                </a:solidFill>
                <a:latin typeface="Arial Narrow"/>
                <a:ea typeface="Arial Narrow"/>
                <a:cs typeface="Arial Narrow"/>
                <a:sym typeface="Arial Narrow"/>
              </a:defRPr>
            </a:pPr>
            <a:r>
              <a:t>Mechanical, Electrical, Plumbing Engineering plans drafted</a:t>
            </a:r>
          </a:p>
          <a:p>
            <a:pPr marL="342900" indent="-342900">
              <a:spcBef>
                <a:spcPts val="600"/>
              </a:spcBef>
              <a:buClr>
                <a:srgbClr val="DC9E1F"/>
              </a:buClr>
              <a:buSzPct val="100000"/>
              <a:buFont typeface="Arial"/>
              <a:buChar char="•"/>
              <a:defRPr sz="2000">
                <a:solidFill>
                  <a:srgbClr val="000000"/>
                </a:solidFill>
                <a:latin typeface="Arial Narrow"/>
                <a:ea typeface="Arial Narrow"/>
                <a:cs typeface="Arial Narrow"/>
                <a:sym typeface="Arial Narrow"/>
              </a:defRPr>
            </a:pPr>
            <a:r>
              <a:t>Structural Engineer for any changes to windows, additions or main structure.</a:t>
            </a:r>
          </a:p>
          <a:p>
            <a:pPr marL="342900" indent="-342900">
              <a:spcBef>
                <a:spcPts val="600"/>
              </a:spcBef>
              <a:buClr>
                <a:srgbClr val="DC9E1F"/>
              </a:buClr>
              <a:buSzPct val="100000"/>
              <a:buFont typeface="Arial"/>
              <a:buChar char="•"/>
              <a:defRPr sz="2000">
                <a:solidFill>
                  <a:srgbClr val="000000"/>
                </a:solidFill>
                <a:latin typeface="Arial Narrow"/>
                <a:ea typeface="Arial Narrow"/>
                <a:cs typeface="Arial Narrow"/>
                <a:sym typeface="Arial Narrow"/>
              </a:defRPr>
            </a:pPr>
            <a:r>
              <a:t>Submit to City and Apply for Permit</a:t>
            </a:r>
          </a:p>
          <a:p>
            <a:pPr marL="342900" indent="-342900">
              <a:spcBef>
                <a:spcPts val="600"/>
              </a:spcBef>
              <a:buClr>
                <a:srgbClr val="DC9E1F"/>
              </a:buClr>
              <a:buSzPct val="100000"/>
              <a:buFont typeface="Arial"/>
              <a:buChar char="•"/>
              <a:defRPr sz="2000">
                <a:solidFill>
                  <a:srgbClr val="000000"/>
                </a:solidFill>
                <a:latin typeface="Arial Narrow"/>
                <a:ea typeface="Arial Narrow"/>
                <a:cs typeface="Arial Narrow"/>
                <a:sym typeface="Arial Narrow"/>
              </a:defRPr>
            </a:pPr>
            <a:r>
              <a:t>City will review MEP and Structural and Architectural and will make comments and request revisions. Must go through each trade</a:t>
            </a:r>
          </a:p>
          <a:p>
            <a:pPr marL="342900" indent="-342900">
              <a:spcBef>
                <a:spcPts val="600"/>
              </a:spcBef>
              <a:buClr>
                <a:srgbClr val="DC9E1F"/>
              </a:buClr>
              <a:buSzPct val="100000"/>
              <a:buFont typeface="Arial"/>
              <a:buChar char="•"/>
              <a:defRPr sz="2000">
                <a:solidFill>
                  <a:srgbClr val="000000"/>
                </a:solidFill>
                <a:latin typeface="Arial Narrow"/>
                <a:ea typeface="Arial Narrow"/>
                <a:cs typeface="Arial Narrow"/>
                <a:sym typeface="Arial Narrow"/>
              </a:defRPr>
            </a:pPr>
            <a:r>
              <a:t>Can be multiple rounds of revisions prior to approval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17" name="Group 9"/>
          <p:cNvGrpSpPr/>
          <p:nvPr/>
        </p:nvGrpSpPr>
        <p:grpSpPr>
          <a:xfrm>
            <a:off x="-21" y="-17"/>
            <a:ext cx="3429010" cy="6858005"/>
            <a:chOff x="-10" y="-8"/>
            <a:chExt cx="3429008" cy="6858004"/>
          </a:xfrm>
        </p:grpSpPr>
        <p:sp>
          <p:nvSpPr>
            <p:cNvPr id="315" name="Right Triangle 10"/>
            <p:cNvSpPr/>
            <p:nvPr/>
          </p:nvSpPr>
          <p:spPr>
            <a:xfrm rot="5400000">
              <a:off x="-9" y="-11"/>
              <a:ext cx="3429005" cy="3429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2000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16" name="Right Triangle 11"/>
            <p:cNvSpPr/>
            <p:nvPr/>
          </p:nvSpPr>
          <p:spPr>
            <a:xfrm>
              <a:off x="-9" y="3428990"/>
              <a:ext cx="3429008" cy="3429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9A668"/>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pic>
        <p:nvPicPr>
          <p:cNvPr id="318" name="Graphic 32" descr="Graphic 32"/>
          <p:cNvPicPr>
            <a:picLocks noChangeAspect="1"/>
          </p:cNvPicPr>
          <p:nvPr/>
        </p:nvPicPr>
        <p:blipFill>
          <a:blip r:embed="rId2">
            <a:extLst/>
          </a:blip>
          <a:stretch>
            <a:fillRect/>
          </a:stretch>
        </p:blipFill>
        <p:spPr>
          <a:xfrm>
            <a:off x="473962" y="5989120"/>
            <a:ext cx="1098669" cy="402446"/>
          </a:xfrm>
          <a:prstGeom prst="rect">
            <a:avLst/>
          </a:prstGeom>
          <a:ln w="12700">
            <a:miter lim="400000"/>
          </a:ln>
        </p:spPr>
      </p:pic>
      <p:sp>
        <p:nvSpPr>
          <p:cNvPr id="319" name="Construction Process - Shell"/>
          <p:cNvSpPr txBox="1"/>
          <p:nvPr/>
        </p:nvSpPr>
        <p:spPr>
          <a:xfrm>
            <a:off x="3446707" y="462282"/>
            <a:ext cx="7154076" cy="764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Playfair Display"/>
                <a:ea typeface="Playfair Display"/>
                <a:cs typeface="Playfair Display"/>
                <a:sym typeface="Playfair Display"/>
              </a:defRPr>
            </a:lvl1pPr>
          </a:lstStyle>
          <a:p>
            <a:pPr/>
            <a:r>
              <a:t>Construction Process - Shell</a:t>
            </a:r>
          </a:p>
        </p:txBody>
      </p:sp>
      <p:sp>
        <p:nvSpPr>
          <p:cNvPr id="320" name="Demo if already constructed…"/>
          <p:cNvSpPr txBox="1"/>
          <p:nvPr/>
        </p:nvSpPr>
        <p:spPr>
          <a:xfrm>
            <a:off x="3510207" y="1694182"/>
            <a:ext cx="4914516" cy="3469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342900" indent="-342900">
              <a:spcBef>
                <a:spcPts val="600"/>
              </a:spcBef>
              <a:buClr>
                <a:srgbClr val="DC9E1F"/>
              </a:buClr>
              <a:buSzPct val="100000"/>
              <a:buFont typeface="Arial"/>
              <a:buChar char="•"/>
              <a:defRPr sz="2500">
                <a:solidFill>
                  <a:srgbClr val="000000"/>
                </a:solidFill>
                <a:latin typeface="Arial Narrow"/>
                <a:ea typeface="Arial Narrow"/>
                <a:cs typeface="Arial Narrow"/>
                <a:sym typeface="Arial Narrow"/>
              </a:defRPr>
            </a:pPr>
            <a:r>
              <a:t>Demo if already constructed</a:t>
            </a:r>
          </a:p>
          <a:p>
            <a:pPr marL="342900" indent="-342900">
              <a:spcBef>
                <a:spcPts val="600"/>
              </a:spcBef>
              <a:buClr>
                <a:srgbClr val="DC9E1F"/>
              </a:buClr>
              <a:buSzPct val="100000"/>
              <a:buFont typeface="Arial"/>
              <a:buChar char="•"/>
              <a:defRPr sz="2500">
                <a:solidFill>
                  <a:srgbClr val="000000"/>
                </a:solidFill>
                <a:latin typeface="Arial Narrow"/>
                <a:ea typeface="Arial Narrow"/>
                <a:cs typeface="Arial Narrow"/>
                <a:sym typeface="Arial Narrow"/>
              </a:defRPr>
            </a:pPr>
            <a:r>
              <a:t>Soil Boring Test - Check if solid ground</a:t>
            </a:r>
          </a:p>
          <a:p>
            <a:pPr marL="342900" indent="-342900">
              <a:spcBef>
                <a:spcPts val="600"/>
              </a:spcBef>
              <a:buClr>
                <a:srgbClr val="DC9E1F"/>
              </a:buClr>
              <a:buSzPct val="100000"/>
              <a:buFont typeface="Arial"/>
              <a:buChar char="•"/>
              <a:defRPr sz="2500">
                <a:solidFill>
                  <a:srgbClr val="000000"/>
                </a:solidFill>
                <a:latin typeface="Arial Narrow"/>
                <a:ea typeface="Arial Narrow"/>
                <a:cs typeface="Arial Narrow"/>
                <a:sym typeface="Arial Narrow"/>
              </a:defRPr>
            </a:pPr>
            <a:r>
              <a:t>Utilities Prep if needed</a:t>
            </a:r>
          </a:p>
          <a:p>
            <a:pPr marL="342900" indent="-342900">
              <a:spcBef>
                <a:spcPts val="600"/>
              </a:spcBef>
              <a:buClr>
                <a:srgbClr val="DC9E1F"/>
              </a:buClr>
              <a:buSzPct val="100000"/>
              <a:buFont typeface="Arial"/>
              <a:buChar char="•"/>
              <a:defRPr sz="2500">
                <a:solidFill>
                  <a:srgbClr val="000000"/>
                </a:solidFill>
                <a:latin typeface="Arial Narrow"/>
                <a:ea typeface="Arial Narrow"/>
                <a:cs typeface="Arial Narrow"/>
                <a:sym typeface="Arial Narrow"/>
              </a:defRPr>
            </a:pPr>
            <a:r>
              <a:t>Slab / Foundation / Main Plumbing</a:t>
            </a:r>
          </a:p>
          <a:p>
            <a:pPr marL="342900" indent="-342900">
              <a:spcBef>
                <a:spcPts val="600"/>
              </a:spcBef>
              <a:buClr>
                <a:srgbClr val="DC9E1F"/>
              </a:buClr>
              <a:buSzPct val="100000"/>
              <a:buFont typeface="Arial"/>
              <a:buChar char="•"/>
              <a:defRPr sz="2500">
                <a:solidFill>
                  <a:srgbClr val="000000"/>
                </a:solidFill>
                <a:latin typeface="Arial Narrow"/>
                <a:ea typeface="Arial Narrow"/>
                <a:cs typeface="Arial Narrow"/>
                <a:sym typeface="Arial Narrow"/>
              </a:defRPr>
            </a:pPr>
            <a:r>
              <a:t>Structural Columns and Walls</a:t>
            </a:r>
          </a:p>
          <a:p>
            <a:pPr marL="342900" indent="-342900">
              <a:spcBef>
                <a:spcPts val="600"/>
              </a:spcBef>
              <a:buClr>
                <a:srgbClr val="DC9E1F"/>
              </a:buClr>
              <a:buSzPct val="100000"/>
              <a:buFont typeface="Arial"/>
              <a:buChar char="•"/>
              <a:defRPr sz="2500">
                <a:solidFill>
                  <a:srgbClr val="000000"/>
                </a:solidFill>
                <a:latin typeface="Arial Narrow"/>
                <a:ea typeface="Arial Narrow"/>
                <a:cs typeface="Arial Narrow"/>
                <a:sym typeface="Arial Narrow"/>
              </a:defRPr>
            </a:pPr>
            <a:r>
              <a:t>Trusses and Roof</a:t>
            </a:r>
          </a:p>
          <a:p>
            <a:pPr marL="342900" indent="-342900">
              <a:spcBef>
                <a:spcPts val="600"/>
              </a:spcBef>
              <a:buClr>
                <a:srgbClr val="DC9E1F"/>
              </a:buClr>
              <a:buSzPct val="100000"/>
              <a:buFont typeface="Arial"/>
              <a:buChar char="•"/>
              <a:defRPr sz="2500">
                <a:solidFill>
                  <a:srgbClr val="000000"/>
                </a:solidFill>
                <a:latin typeface="Arial Narrow"/>
                <a:ea typeface="Arial Narrow"/>
                <a:cs typeface="Arial Narrow"/>
                <a:sym typeface="Arial Narrow"/>
              </a:defRPr>
            </a:pPr>
            <a:r>
              <a:t>Windows and Doors</a:t>
            </a:r>
          </a:p>
          <a:p>
            <a:pPr marL="342900" indent="-342900">
              <a:spcBef>
                <a:spcPts val="600"/>
              </a:spcBef>
              <a:buClr>
                <a:srgbClr val="DC9E1F"/>
              </a:buClr>
              <a:buSzPct val="100000"/>
              <a:buFont typeface="Arial"/>
              <a:buChar char="•"/>
              <a:defRPr sz="2500">
                <a:solidFill>
                  <a:srgbClr val="000000"/>
                </a:solidFill>
                <a:latin typeface="Arial Narrow"/>
                <a:ea typeface="Arial Narrow"/>
                <a:cs typeface="Arial Narrow"/>
                <a:sym typeface="Arial Narrow"/>
              </a:defRPr>
            </a:pPr>
            <a:r>
              <a:t>Stucco</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2B2B2B"/>
      </a:dk1>
      <a:lt1>
        <a:srgbClr val="FFFFFF"/>
      </a:lt1>
      <a:dk2>
        <a:srgbClr val="A7A7A7"/>
      </a:dk2>
      <a:lt2>
        <a:srgbClr val="535353"/>
      </a:lt2>
      <a:accent1>
        <a:srgbClr val="B19686"/>
      </a:accent1>
      <a:accent2>
        <a:srgbClr val="496356"/>
      </a:accent2>
      <a:accent3>
        <a:srgbClr val="3DA1D2"/>
      </a:accent3>
      <a:accent4>
        <a:srgbClr val="3B96D3"/>
      </a:accent4>
      <a:accent5>
        <a:srgbClr val="398BD5"/>
      </a:accent5>
      <a:accent6>
        <a:srgbClr val="3780D7"/>
      </a:accent6>
      <a:hlink>
        <a:srgbClr val="0000FF"/>
      </a:hlink>
      <a:folHlink>
        <a:srgbClr val="FF00FF"/>
      </a:folHlink>
    </a:clrScheme>
    <a:fontScheme name="Office Theme">
      <a:majorFont>
        <a:latin typeface="Helvetica"/>
        <a:ea typeface="Helvetica"/>
        <a:cs typeface="Helvetica"/>
      </a:majorFont>
      <a:minorFont>
        <a:latin typeface="Abhaya Libre"/>
        <a:ea typeface="Abhaya Libre"/>
        <a:cs typeface="Abhaya Libr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2B2B"/>
            </a:solidFill>
            <a:effectLst/>
            <a:uFillTx/>
            <a:latin typeface="+mn-lt"/>
            <a:ea typeface="+mn-ea"/>
            <a:cs typeface="+mn-cs"/>
            <a:sym typeface="Abhaya Libr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2B2B"/>
            </a:solidFill>
            <a:effectLst/>
            <a:uFillTx/>
            <a:latin typeface="+mn-lt"/>
            <a:ea typeface="+mn-ea"/>
            <a:cs typeface="+mn-cs"/>
            <a:sym typeface="Abhaya Libr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2B2B2B"/>
      </a:dk1>
      <a:lt1>
        <a:srgbClr val="FFFFFF"/>
      </a:lt1>
      <a:dk2>
        <a:srgbClr val="A7A7A7"/>
      </a:dk2>
      <a:lt2>
        <a:srgbClr val="535353"/>
      </a:lt2>
      <a:accent1>
        <a:srgbClr val="B19686"/>
      </a:accent1>
      <a:accent2>
        <a:srgbClr val="496356"/>
      </a:accent2>
      <a:accent3>
        <a:srgbClr val="3DA1D2"/>
      </a:accent3>
      <a:accent4>
        <a:srgbClr val="3B96D3"/>
      </a:accent4>
      <a:accent5>
        <a:srgbClr val="398BD5"/>
      </a:accent5>
      <a:accent6>
        <a:srgbClr val="3780D7"/>
      </a:accent6>
      <a:hlink>
        <a:srgbClr val="0000FF"/>
      </a:hlink>
      <a:folHlink>
        <a:srgbClr val="FF00FF"/>
      </a:folHlink>
    </a:clrScheme>
    <a:fontScheme name="Office Theme">
      <a:majorFont>
        <a:latin typeface="Helvetica"/>
        <a:ea typeface="Helvetica"/>
        <a:cs typeface="Helvetica"/>
      </a:majorFont>
      <a:minorFont>
        <a:latin typeface="Abhaya Libre"/>
        <a:ea typeface="Abhaya Libre"/>
        <a:cs typeface="Abhaya Libr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2B2B"/>
            </a:solidFill>
            <a:effectLst/>
            <a:uFillTx/>
            <a:latin typeface="+mn-lt"/>
            <a:ea typeface="+mn-ea"/>
            <a:cs typeface="+mn-cs"/>
            <a:sym typeface="Abhaya Libr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2B2B"/>
            </a:solidFill>
            <a:effectLst/>
            <a:uFillTx/>
            <a:latin typeface="+mn-lt"/>
            <a:ea typeface="+mn-ea"/>
            <a:cs typeface="+mn-cs"/>
            <a:sym typeface="Abhaya Libr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