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CD8"/>
          </a:solidFill>
        </a:fill>
      </a:tcStyle>
    </a:wholeTbl>
    <a:band2H>
      <a:tcTxStyle b="def" i="def"/>
      <a:tcStyle>
        <a:tcBdr/>
        <a:fill>
          <a:solidFill>
            <a:srgbClr val="F2EE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FEE"/>
          </a:solidFill>
        </a:fill>
      </a:tcStyle>
    </a:wholeTbl>
    <a:band2H>
      <a:tcTxStyle b="def" i="def"/>
      <a:tcStyle>
        <a:tcBdr/>
        <a:fill>
          <a:solidFill>
            <a:srgbClr val="E8F0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7F0"/>
          </a:solidFill>
        </a:fill>
      </a:tcStyle>
    </a:wholeTbl>
    <a:band2H>
      <a:tcTxStyle b="def" i="def"/>
      <a:tcStyle>
        <a:tcBdr/>
        <a:fill>
          <a:solidFill>
            <a:srgbClr val="E7EC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firstCol>
    <a:la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1pPr>
    <a:lvl2pPr indent="2286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2pPr>
    <a:lvl3pPr indent="4572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3pPr>
    <a:lvl4pPr indent="6858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4pPr>
    <a:lvl5pPr indent="9144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5pPr>
    <a:lvl6pPr indent="11430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6pPr>
    <a:lvl7pPr indent="13716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7pPr>
    <a:lvl8pPr indent="16002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8pPr>
    <a:lvl9pPr indent="18288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5"/>
          <p:cNvSpPr/>
          <p:nvPr>
            <p:ph type="pic" sz="half" idx="21"/>
          </p:nvPr>
        </p:nvSpPr>
        <p:spPr>
          <a:xfrm>
            <a:off x="-1297958" y="-2019194"/>
            <a:ext cx="5444838" cy="54448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Picture Placeholder 16"/>
          <p:cNvSpPr/>
          <p:nvPr>
            <p:ph type="pic" sz="quarter" idx="22"/>
          </p:nvPr>
        </p:nvSpPr>
        <p:spPr>
          <a:xfrm>
            <a:off x="4385073" y="1674027"/>
            <a:ext cx="1751623" cy="17516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6" name="Picture Placeholder 17"/>
          <p:cNvSpPr/>
          <p:nvPr>
            <p:ph type="pic" sz="quarter" idx="23"/>
          </p:nvPr>
        </p:nvSpPr>
        <p:spPr>
          <a:xfrm>
            <a:off x="6845989" y="1680735"/>
            <a:ext cx="1751626" cy="175162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" name="Picture Placeholder 14"/>
          <p:cNvSpPr/>
          <p:nvPr>
            <p:ph type="pic" sz="quarter" idx="24"/>
          </p:nvPr>
        </p:nvSpPr>
        <p:spPr>
          <a:xfrm>
            <a:off x="9306904" y="1674023"/>
            <a:ext cx="1751621" cy="17516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icture Placeholder 10"/>
          <p:cNvSpPr/>
          <p:nvPr>
            <p:ph type="pic" sz="quarter" idx="21"/>
          </p:nvPr>
        </p:nvSpPr>
        <p:spPr>
          <a:xfrm>
            <a:off x="838200" y="3858428"/>
            <a:ext cx="1695450" cy="169545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Picture Placeholder 9"/>
          <p:cNvSpPr/>
          <p:nvPr>
            <p:ph type="pic" sz="half" idx="22"/>
          </p:nvPr>
        </p:nvSpPr>
        <p:spPr>
          <a:xfrm>
            <a:off x="3409950" y="2020104"/>
            <a:ext cx="5372100" cy="537209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8"/>
          <p:cNvSpPr/>
          <p:nvPr>
            <p:ph type="pic" sz="quarter" idx="23"/>
          </p:nvPr>
        </p:nvSpPr>
        <p:spPr>
          <a:xfrm>
            <a:off x="9658350" y="3840181"/>
            <a:ext cx="1695450" cy="16954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icture Placeholder 9"/>
          <p:cNvSpPr/>
          <p:nvPr>
            <p:ph type="pic" sz="quarter" idx="21"/>
          </p:nvPr>
        </p:nvSpPr>
        <p:spPr>
          <a:xfrm>
            <a:off x="5633885" y="-1993152"/>
            <a:ext cx="4022937" cy="402293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6" name="Picture Placeholder 10"/>
          <p:cNvSpPr/>
          <p:nvPr>
            <p:ph type="pic" sz="quarter" idx="22"/>
          </p:nvPr>
        </p:nvSpPr>
        <p:spPr>
          <a:xfrm>
            <a:off x="7911424" y="268830"/>
            <a:ext cx="4022934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Picture Placeholder 8"/>
          <p:cNvSpPr/>
          <p:nvPr>
            <p:ph type="pic" sz="quarter" idx="23"/>
          </p:nvPr>
        </p:nvSpPr>
        <p:spPr>
          <a:xfrm>
            <a:off x="10157024" y="2498873"/>
            <a:ext cx="4022936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9"/>
          <p:cNvSpPr/>
          <p:nvPr>
            <p:ph type="pic" sz="half" idx="21"/>
          </p:nvPr>
        </p:nvSpPr>
        <p:spPr>
          <a:xfrm>
            <a:off x="-3" y="0"/>
            <a:ext cx="3451129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6" name="Picture Placeholder 8"/>
          <p:cNvSpPr/>
          <p:nvPr>
            <p:ph type="pic" sz="quarter" idx="22"/>
          </p:nvPr>
        </p:nvSpPr>
        <p:spPr>
          <a:xfrm>
            <a:off x="2549942" y="2209943"/>
            <a:ext cx="1793459" cy="179345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7" name="Picture Placeholder 7"/>
          <p:cNvSpPr/>
          <p:nvPr>
            <p:ph type="pic" sz="quarter" idx="23"/>
          </p:nvPr>
        </p:nvSpPr>
        <p:spPr>
          <a:xfrm>
            <a:off x="2549942" y="4548001"/>
            <a:ext cx="1793459" cy="179346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9"/>
          <p:cNvSpPr/>
          <p:nvPr>
            <p:ph type="pic" sz="quarter" idx="21"/>
          </p:nvPr>
        </p:nvSpPr>
        <p:spPr>
          <a:xfrm>
            <a:off x="4391523" y="842207"/>
            <a:ext cx="3408954" cy="34089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Picture Placeholder 10"/>
          <p:cNvSpPr/>
          <p:nvPr>
            <p:ph type="pic" sz="quarter" idx="22"/>
          </p:nvPr>
        </p:nvSpPr>
        <p:spPr>
          <a:xfrm>
            <a:off x="8857945" y="5214785"/>
            <a:ext cx="2266955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7" name="Picture Placeholder 8"/>
          <p:cNvSpPr/>
          <p:nvPr>
            <p:ph type="pic" sz="quarter" idx="23"/>
          </p:nvPr>
        </p:nvSpPr>
        <p:spPr>
          <a:xfrm>
            <a:off x="1067105" y="5214785"/>
            <a:ext cx="2266951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icture Placeholder 10"/>
          <p:cNvSpPr/>
          <p:nvPr>
            <p:ph type="pic" sz="quarter" idx="21"/>
          </p:nvPr>
        </p:nvSpPr>
        <p:spPr>
          <a:xfrm>
            <a:off x="1146608" y="2219256"/>
            <a:ext cx="2471442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6" name="Picture Placeholder 9"/>
          <p:cNvSpPr/>
          <p:nvPr>
            <p:ph type="pic" sz="quarter" idx="22"/>
          </p:nvPr>
        </p:nvSpPr>
        <p:spPr>
          <a:xfrm>
            <a:off x="4811764" y="2219256"/>
            <a:ext cx="2471443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8"/>
          <p:cNvSpPr/>
          <p:nvPr>
            <p:ph type="pic" sz="quarter" idx="23"/>
          </p:nvPr>
        </p:nvSpPr>
        <p:spPr>
          <a:xfrm>
            <a:off x="8450242" y="2219256"/>
            <a:ext cx="2471444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icture Placeholder 10"/>
          <p:cNvSpPr/>
          <p:nvPr>
            <p:ph type="pic" sz="quarter" idx="21"/>
          </p:nvPr>
        </p:nvSpPr>
        <p:spPr>
          <a:xfrm>
            <a:off x="1596513" y="4054885"/>
            <a:ext cx="2041114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6" name="Picture Placeholder 9"/>
          <p:cNvSpPr/>
          <p:nvPr>
            <p:ph type="pic" sz="quarter" idx="22"/>
          </p:nvPr>
        </p:nvSpPr>
        <p:spPr>
          <a:xfrm>
            <a:off x="7223486" y="1181100"/>
            <a:ext cx="2041119" cy="204111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Picture Placeholder 8"/>
          <p:cNvSpPr/>
          <p:nvPr>
            <p:ph type="pic" sz="quarter" idx="23"/>
          </p:nvPr>
        </p:nvSpPr>
        <p:spPr>
          <a:xfrm>
            <a:off x="7223486" y="4054885"/>
            <a:ext cx="2041119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cture Placeholder 4"/>
          <p:cNvSpPr/>
          <p:nvPr>
            <p:ph type="pic" idx="21"/>
          </p:nvPr>
        </p:nvSpPr>
        <p:spPr>
          <a:xfrm>
            <a:off x="9282892" y="-3"/>
            <a:ext cx="5818221" cy="58182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cture Placeholder 9"/>
          <p:cNvSpPr/>
          <p:nvPr>
            <p:ph type="pic" sz="quarter" idx="21"/>
          </p:nvPr>
        </p:nvSpPr>
        <p:spPr>
          <a:xfrm>
            <a:off x="5351352" y="854645"/>
            <a:ext cx="2757935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10"/>
          <p:cNvSpPr/>
          <p:nvPr>
            <p:ph type="pic" sz="quarter" idx="22"/>
          </p:nvPr>
        </p:nvSpPr>
        <p:spPr>
          <a:xfrm>
            <a:off x="8653350" y="854645"/>
            <a:ext cx="2757936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Picture Placeholder 8"/>
          <p:cNvSpPr/>
          <p:nvPr>
            <p:ph type="pic" sz="quarter" idx="23"/>
          </p:nvPr>
        </p:nvSpPr>
        <p:spPr>
          <a:xfrm>
            <a:off x="7002350" y="3245422"/>
            <a:ext cx="2757936" cy="275793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icture Placeholder 7"/>
          <p:cNvSpPr/>
          <p:nvPr>
            <p:ph type="pic" sz="quarter" idx="21"/>
          </p:nvPr>
        </p:nvSpPr>
        <p:spPr>
          <a:xfrm>
            <a:off x="1615843" y="1584780"/>
            <a:ext cx="3688442" cy="36884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4" name="Picture Placeholder 6"/>
          <p:cNvSpPr/>
          <p:nvPr>
            <p:ph type="pic" sz="quarter" idx="22"/>
          </p:nvPr>
        </p:nvSpPr>
        <p:spPr>
          <a:xfrm>
            <a:off x="6883372" y="1584780"/>
            <a:ext cx="3688444" cy="36884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icture Placeholder 8"/>
          <p:cNvSpPr/>
          <p:nvPr>
            <p:ph type="pic" sz="quarter" idx="21"/>
          </p:nvPr>
        </p:nvSpPr>
        <p:spPr>
          <a:xfrm>
            <a:off x="1871603" y="2720281"/>
            <a:ext cx="4658806" cy="304285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7"/>
          <p:cNvSpPr/>
          <p:nvPr>
            <p:ph type="pic" sz="half" idx="22"/>
          </p:nvPr>
        </p:nvSpPr>
        <p:spPr>
          <a:xfrm>
            <a:off x="9006351" y="0"/>
            <a:ext cx="3185655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icture Placeholder 7"/>
          <p:cNvSpPr/>
          <p:nvPr>
            <p:ph type="pic" sz="quarter" idx="21"/>
          </p:nvPr>
        </p:nvSpPr>
        <p:spPr>
          <a:xfrm>
            <a:off x="6208174" y="1165283"/>
            <a:ext cx="2263371" cy="48725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2" name="Picture Placeholder 6"/>
          <p:cNvSpPr/>
          <p:nvPr>
            <p:ph type="pic" sz="quarter" idx="22"/>
          </p:nvPr>
        </p:nvSpPr>
        <p:spPr>
          <a:xfrm>
            <a:off x="9194868" y="1148012"/>
            <a:ext cx="2263372" cy="48725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icture Placeholder 4"/>
          <p:cNvSpPr/>
          <p:nvPr>
            <p:ph type="pic" sz="quarter" idx="21"/>
          </p:nvPr>
        </p:nvSpPr>
        <p:spPr>
          <a:xfrm>
            <a:off x="7492586" y="1323974"/>
            <a:ext cx="3280191" cy="427672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icture Placeholder 4"/>
          <p:cNvSpPr/>
          <p:nvPr>
            <p:ph type="pic" sz="quarter" idx="21"/>
          </p:nvPr>
        </p:nvSpPr>
        <p:spPr>
          <a:xfrm>
            <a:off x="1619250" y="971550"/>
            <a:ext cx="4476750" cy="28479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icture Placeholder 4"/>
          <p:cNvSpPr/>
          <p:nvPr>
            <p:ph type="pic" sz="half" idx="21"/>
          </p:nvPr>
        </p:nvSpPr>
        <p:spPr>
          <a:xfrm>
            <a:off x="1212846" y="1140279"/>
            <a:ext cx="4432309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4"/>
          <p:cNvSpPr/>
          <p:nvPr>
            <p:ph type="pic" sz="half" idx="21"/>
          </p:nvPr>
        </p:nvSpPr>
        <p:spPr>
          <a:xfrm>
            <a:off x="1475186" y="1212849"/>
            <a:ext cx="4432306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4"/>
          <p:cNvSpPr/>
          <p:nvPr>
            <p:ph type="pic" idx="21"/>
          </p:nvPr>
        </p:nvSpPr>
        <p:spPr>
          <a:xfrm>
            <a:off x="4840516" y="-580573"/>
            <a:ext cx="6770915" cy="67709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7"/>
          <p:cNvSpPr/>
          <p:nvPr>
            <p:ph type="pic" sz="half" idx="21"/>
          </p:nvPr>
        </p:nvSpPr>
        <p:spPr>
          <a:xfrm>
            <a:off x="590771" y="1205143"/>
            <a:ext cx="4773389" cy="47733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" name="Picture Placeholder 6"/>
          <p:cNvSpPr/>
          <p:nvPr>
            <p:ph type="pic" sz="quarter" idx="22"/>
          </p:nvPr>
        </p:nvSpPr>
        <p:spPr>
          <a:xfrm>
            <a:off x="4381696" y="3753848"/>
            <a:ext cx="2224683" cy="222467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4"/>
          <p:cNvSpPr/>
          <p:nvPr>
            <p:ph type="pic" sz="half" idx="21"/>
          </p:nvPr>
        </p:nvSpPr>
        <p:spPr>
          <a:xfrm>
            <a:off x="3430815" y="700315"/>
            <a:ext cx="5457370" cy="545737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4"/>
          <p:cNvSpPr/>
          <p:nvPr>
            <p:ph type="pic" sz="half" idx="21"/>
          </p:nvPr>
        </p:nvSpPr>
        <p:spPr>
          <a:xfrm>
            <a:off x="6192758" y="1059542"/>
            <a:ext cx="5116287" cy="51162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4"/>
          <p:cNvSpPr/>
          <p:nvPr>
            <p:ph type="pic" sz="half" idx="21"/>
          </p:nvPr>
        </p:nvSpPr>
        <p:spPr>
          <a:xfrm>
            <a:off x="0" y="1819087"/>
            <a:ext cx="12192000" cy="24198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/>
          <p:nvPr>
            <p:ph type="pic" sz="half" idx="21"/>
          </p:nvPr>
        </p:nvSpPr>
        <p:spPr>
          <a:xfrm>
            <a:off x="768610" y="2577923"/>
            <a:ext cx="4263458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" name="Picture Placeholder 6"/>
          <p:cNvSpPr/>
          <p:nvPr>
            <p:ph type="pic" sz="half" idx="22"/>
          </p:nvPr>
        </p:nvSpPr>
        <p:spPr>
          <a:xfrm>
            <a:off x="5205007" y="-2163773"/>
            <a:ext cx="4263457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50" y="6221732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inman.com/2014/02/13/listing-presentations-cant-get-you-sellers-without-listing-appointments/" TargetMode="External"/><Relationship Id="rId4" Type="http://schemas.openxmlformats.org/officeDocument/2006/relationships/hyperlink" Target="http://www.inman.com/2012/03/08/6-tips-nail-your-next-listing-appointment/" TargetMode="External"/><Relationship Id="rId5" Type="http://schemas.openxmlformats.org/officeDocument/2006/relationships/hyperlink" Target="http://bestlistingpresentation.com/2015/05/12/helpful-tips-for-listing-presentation-appointments/" TargetMode="External"/><Relationship Id="rId6" Type="http://schemas.openxmlformats.org/officeDocument/2006/relationships/hyperlink" Target="http://curryprograms.com/latest-news/making-the-most-of-your-open-hous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Picture Placeholder 8"/>
          <p:cNvGrpSpPr/>
          <p:nvPr/>
        </p:nvGrpSpPr>
        <p:grpSpPr>
          <a:xfrm>
            <a:off x="0" y="-11"/>
            <a:ext cx="12192000" cy="6858007"/>
            <a:chOff x="0" y="-5"/>
            <a:chExt cx="12192000" cy="6858006"/>
          </a:xfrm>
        </p:grpSpPr>
        <p:sp>
          <p:nvSpPr>
            <p:cNvPr id="226" name="Rectangle"/>
            <p:cNvSpPr/>
            <p:nvPr/>
          </p:nvSpPr>
          <p:spPr>
            <a:xfrm>
              <a:off x="0" y="-5"/>
              <a:ext cx="12192000" cy="685800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227" name="image1.jpeg" descr="image1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869" r="0" b="7868"/>
            <a:stretch>
              <a:fillRect/>
            </a:stretch>
          </p:blipFill>
          <p:spPr>
            <a:xfrm>
              <a:off x="0" y="-6"/>
              <a:ext cx="12192000" cy="6858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Rectangle 4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C9A668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Rectangle 11"/>
          <p:cNvSpPr/>
          <p:nvPr/>
        </p:nvSpPr>
        <p:spPr>
          <a:xfrm>
            <a:off x="1719943" y="2293258"/>
            <a:ext cx="8752115" cy="2452918"/>
          </a:xfrm>
          <a:prstGeom prst="rect">
            <a:avLst/>
          </a:prstGeom>
          <a:solidFill>
            <a:srgbClr val="020000">
              <a:alpha val="7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Group 16"/>
          <p:cNvSpPr txBox="1"/>
          <p:nvPr/>
        </p:nvSpPr>
        <p:spPr>
          <a:xfrm>
            <a:off x="1719941" y="2361663"/>
            <a:ext cx="8752125" cy="193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b="1" spc="605" sz="5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Nailing Your Listing Presentation </a:t>
            </a:r>
          </a:p>
        </p:txBody>
      </p:sp>
      <p:grpSp>
        <p:nvGrpSpPr>
          <p:cNvPr id="234" name="Group 17"/>
          <p:cNvGrpSpPr/>
          <p:nvPr/>
        </p:nvGrpSpPr>
        <p:grpSpPr>
          <a:xfrm>
            <a:off x="-2" y="3374025"/>
            <a:ext cx="859980" cy="109956"/>
            <a:chOff x="-1" y="0"/>
            <a:chExt cx="859978" cy="109955"/>
          </a:xfrm>
        </p:grpSpPr>
        <p:sp>
          <p:nvSpPr>
            <p:cNvPr id="232" name="Straight Connector 18"/>
            <p:cNvSpPr/>
            <p:nvPr/>
          </p:nvSpPr>
          <p:spPr>
            <a:xfrm>
              <a:off x="-2" y="54974"/>
              <a:ext cx="859979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19"/>
            <p:cNvSpPr/>
            <p:nvPr/>
          </p:nvSpPr>
          <p:spPr>
            <a:xfrm flipV="1">
              <a:off x="859973" y="0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7" name="Group 21"/>
          <p:cNvGrpSpPr/>
          <p:nvPr/>
        </p:nvGrpSpPr>
        <p:grpSpPr>
          <a:xfrm>
            <a:off x="11332030" y="3374020"/>
            <a:ext cx="859977" cy="109956"/>
            <a:chOff x="0" y="0"/>
            <a:chExt cx="859975" cy="109955"/>
          </a:xfrm>
        </p:grpSpPr>
        <p:sp>
          <p:nvSpPr>
            <p:cNvPr id="235" name="Straight Connector 22"/>
            <p:cNvSpPr/>
            <p:nvPr/>
          </p:nvSpPr>
          <p:spPr>
            <a:xfrm flipH="1" flipV="1">
              <a:off x="-1" y="56247"/>
              <a:ext cx="859977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23"/>
            <p:cNvSpPr/>
            <p:nvPr/>
          </p:nvSpPr>
          <p:spPr>
            <a:xfrm flipH="1">
              <a:off x="1268" y="-1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3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6946" y="5282212"/>
            <a:ext cx="2678112" cy="980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1742" y="1377345"/>
            <a:ext cx="1820334" cy="385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50500" y="1752600"/>
            <a:ext cx="2001965" cy="648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48522" y="2303839"/>
            <a:ext cx="2051835" cy="374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65452" y="2711444"/>
            <a:ext cx="913724" cy="807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51520" y="3317309"/>
            <a:ext cx="840741" cy="727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72051" y="3623824"/>
            <a:ext cx="979470" cy="903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10" descr="Picture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846785" y="4289078"/>
            <a:ext cx="948215" cy="751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icture 11" descr="Picture 1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50500" y="4922277"/>
            <a:ext cx="930792" cy="7606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6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44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47" name="Graphic 32" descr="Graphic 3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EXTRAS YOUR SELLER MAY EXPECT FROM YOU"/>
          <p:cNvSpPr txBox="1"/>
          <p:nvPr/>
        </p:nvSpPr>
        <p:spPr>
          <a:xfrm>
            <a:off x="3881310" y="506732"/>
            <a:ext cx="6161690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cap="all"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EXTRAS YOUR SELLER MAY EXPECT FROM YOU</a:t>
            </a:r>
          </a:p>
        </p:txBody>
      </p:sp>
      <p:sp>
        <p:nvSpPr>
          <p:cNvPr id="349" name="Listing presentation on iPad…"/>
          <p:cNvSpPr txBox="1"/>
          <p:nvPr/>
        </p:nvSpPr>
        <p:spPr>
          <a:xfrm>
            <a:off x="2621207" y="2120247"/>
            <a:ext cx="4051121" cy="2189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Listing presentation on iPad</a:t>
            </a:r>
            <a:endParaRPr spc="38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Prelisting appraisal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Prelisting inspection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3D video tour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2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DO"/>
          <p:cNvSpPr txBox="1"/>
          <p:nvPr/>
        </p:nvSpPr>
        <p:spPr>
          <a:xfrm>
            <a:off x="2453899" y="1154432"/>
            <a:ext cx="604002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DO</a:t>
            </a:r>
          </a:p>
        </p:txBody>
      </p:sp>
      <p:sp>
        <p:nvSpPr>
          <p:cNvPr id="354" name="Don’t"/>
          <p:cNvSpPr txBox="1"/>
          <p:nvPr/>
        </p:nvSpPr>
        <p:spPr>
          <a:xfrm>
            <a:off x="7706838" y="1154432"/>
            <a:ext cx="1172524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cap="all" spc="50"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Don’t</a:t>
            </a:r>
          </a:p>
        </p:txBody>
      </p:sp>
      <p:sp>
        <p:nvSpPr>
          <p:cNvPr id="355" name="Dress the part…"/>
          <p:cNvSpPr txBox="1"/>
          <p:nvPr/>
        </p:nvSpPr>
        <p:spPr>
          <a:xfrm>
            <a:off x="1784979" y="2052957"/>
            <a:ext cx="2729242" cy="1939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Dress the part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Arrive on time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Turn OFF your cellphone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Customize the presentation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Take notes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Always assume the close</a:t>
            </a:r>
          </a:p>
        </p:txBody>
      </p:sp>
      <p:sp>
        <p:nvSpPr>
          <p:cNvPr id="356" name="Don’t forget the paperwork…"/>
          <p:cNvSpPr txBox="1"/>
          <p:nvPr/>
        </p:nvSpPr>
        <p:spPr>
          <a:xfrm>
            <a:off x="6876408" y="2157732"/>
            <a:ext cx="2965959" cy="179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899" indent="-342899">
              <a:spcBef>
                <a:spcPts val="600"/>
              </a:spcBef>
              <a:buClr>
                <a:srgbClr val="DC9E1F"/>
              </a:buClr>
              <a:buSzPts val="1900"/>
              <a:buFont typeface="Helvetica Neue UltraLight"/>
              <a:buChar char="•"/>
              <a:defRPr sz="19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</a:t>
            </a:r>
            <a:r>
              <a:t>’</a:t>
            </a:r>
            <a:r>
              <a:t>t forget the paperwork</a:t>
            </a:r>
            <a:endParaRPr spc="33"/>
          </a:p>
          <a:p>
            <a:pPr marL="342899" indent="-342899">
              <a:spcBef>
                <a:spcPts val="600"/>
              </a:spcBef>
              <a:buClr>
                <a:srgbClr val="DC9E1F"/>
              </a:buClr>
              <a:buSzPts val="1900"/>
              <a:buFont typeface="Helvetica Neue UltraLight"/>
              <a:buChar char="•"/>
              <a:defRPr sz="19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Don’t procrastinate </a:t>
            </a:r>
            <a:endParaRPr spc="33"/>
          </a:p>
          <a:p>
            <a:pPr marL="342899" indent="-342899">
              <a:spcBef>
                <a:spcPts val="600"/>
              </a:spcBef>
              <a:buClr>
                <a:srgbClr val="DC9E1F"/>
              </a:buClr>
              <a:buSzPts val="1900"/>
              <a:buFont typeface="Helvetica Neue UltraLight"/>
              <a:buChar char="•"/>
              <a:defRPr sz="19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</a:t>
            </a:r>
            <a:r>
              <a:t>’</a:t>
            </a:r>
            <a:r>
              <a:t>t generalize </a:t>
            </a:r>
            <a:endParaRPr spc="33"/>
          </a:p>
          <a:p>
            <a:pPr marL="342899" indent="-342899">
              <a:spcBef>
                <a:spcPts val="600"/>
              </a:spcBef>
              <a:buClr>
                <a:srgbClr val="DC9E1F"/>
              </a:buClr>
              <a:buSzPts val="1900"/>
              <a:buFont typeface="Helvetica Neue UltraLight"/>
              <a:buChar char="•"/>
              <a:defRPr sz="19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Don’t be desperate </a:t>
            </a:r>
            <a:endParaRPr spc="33"/>
          </a:p>
          <a:p>
            <a:pPr marL="342899" indent="-342899">
              <a:spcBef>
                <a:spcPts val="600"/>
              </a:spcBef>
              <a:buClr>
                <a:srgbClr val="DC9E1F"/>
              </a:buClr>
              <a:buSzPts val="1900"/>
              <a:buFont typeface="Helvetica Neue UltraLight"/>
              <a:buChar char="•"/>
              <a:defRPr sz="19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Don’t speak ill of competition</a:t>
            </a:r>
          </a:p>
        </p:txBody>
      </p:sp>
      <p:sp>
        <p:nvSpPr>
          <p:cNvPr id="357" name="Do’s &amp; Don'ts"/>
          <p:cNvSpPr txBox="1"/>
          <p:nvPr/>
        </p:nvSpPr>
        <p:spPr>
          <a:xfrm>
            <a:off x="4651494" y="5821681"/>
            <a:ext cx="3330826" cy="61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514350" indent="-514350" algn="ctr">
              <a:defRPr cap="all" spc="50" sz="30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Do’s &amp; Don'ts  </a:t>
            </a:r>
          </a:p>
        </p:txBody>
      </p:sp>
      <p:pic>
        <p:nvPicPr>
          <p:cNvPr id="35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1943" y="5195884"/>
            <a:ext cx="1554562" cy="1540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Graphic 32" descr="Graphic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61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64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THE LISTING APPOINTMENT"/>
          <p:cNvSpPr txBox="1"/>
          <p:nvPr/>
        </p:nvSpPr>
        <p:spPr>
          <a:xfrm>
            <a:off x="3982021" y="785224"/>
            <a:ext cx="536015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THE LISTING APPOINTMENT </a:t>
            </a:r>
          </a:p>
        </p:txBody>
      </p:sp>
      <p:sp>
        <p:nvSpPr>
          <p:cNvPr id="366" name="Always start with a tour of the home…"/>
          <p:cNvSpPr txBox="1"/>
          <p:nvPr/>
        </p:nvSpPr>
        <p:spPr>
          <a:xfrm>
            <a:off x="2116010" y="2316482"/>
            <a:ext cx="6791580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Always start with a tour of the home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Don’t just win the listing, win the seller!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Focus on listening instead of presenting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Come prepared with facts and figures; know the market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Provide a referral services list (lenders, title, building inspectors, etc.)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Leverage your brand</a:t>
            </a:r>
          </a:p>
        </p:txBody>
      </p:sp>
      <p:pic>
        <p:nvPicPr>
          <p:cNvPr id="36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44448" y="4135437"/>
            <a:ext cx="2376052" cy="2376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69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72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EXPLAIN THE HOME SELLING PROCESS"/>
          <p:cNvSpPr txBox="1"/>
          <p:nvPr/>
        </p:nvSpPr>
        <p:spPr>
          <a:xfrm>
            <a:off x="3211236" y="659132"/>
            <a:ext cx="6658528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EXPLAIN THE HOME SELLING PROCESS</a:t>
            </a:r>
          </a:p>
        </p:txBody>
      </p:sp>
      <p:sp>
        <p:nvSpPr>
          <p:cNvPr id="374" name="To be a great listener in real estate takes the ability to focus on your clients' needs and fears and resolve those issues for them.…"/>
          <p:cNvSpPr txBox="1"/>
          <p:nvPr/>
        </p:nvSpPr>
        <p:spPr>
          <a:xfrm>
            <a:off x="1641447" y="2202182"/>
            <a:ext cx="8909107" cy="195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To be a great listener in real estate takes the ability to focus on your clients' needs and fears and resolve those issues for them. 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Address their concerns at every step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Ensure client is comfortable with you and with your explanations of the process</a:t>
            </a:r>
          </a:p>
        </p:txBody>
      </p:sp>
      <p:pic>
        <p:nvPicPr>
          <p:cNvPr id="37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9503" y="4322119"/>
            <a:ext cx="2336801" cy="233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7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80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THE PRICING DISCUSSION"/>
          <p:cNvSpPr txBox="1"/>
          <p:nvPr/>
        </p:nvSpPr>
        <p:spPr>
          <a:xfrm>
            <a:off x="4196309" y="759824"/>
            <a:ext cx="495697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THE PRICING DISCUSSION</a:t>
            </a:r>
          </a:p>
        </p:txBody>
      </p:sp>
      <p:sp>
        <p:nvSpPr>
          <p:cNvPr id="382" name="Don’t take overpriced listings…"/>
          <p:cNvSpPr txBox="1"/>
          <p:nvPr/>
        </p:nvSpPr>
        <p:spPr>
          <a:xfrm>
            <a:off x="1751034" y="2059307"/>
            <a:ext cx="10137732" cy="207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Don’t take overpriced listings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Sellers almost always want to over price their homes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Use comparisons to help bring sellers to reality on pricing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The further the listing price is away from actual value the longer the property will sit on the market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90-day strategy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Come up with a built in reduction schedule to show you are willing to work with them on maximizing value</a:t>
            </a:r>
          </a:p>
        </p:txBody>
      </p:sp>
      <p:pic>
        <p:nvPicPr>
          <p:cNvPr id="38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5024" y="4127677"/>
            <a:ext cx="2699545" cy="281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8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88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EXPECTING THE CLOSE"/>
          <p:cNvSpPr txBox="1"/>
          <p:nvPr/>
        </p:nvSpPr>
        <p:spPr>
          <a:xfrm>
            <a:off x="4211551" y="734424"/>
            <a:ext cx="45200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EXPECTING THE CLOSE</a:t>
            </a:r>
          </a:p>
        </p:txBody>
      </p:sp>
      <p:sp>
        <p:nvSpPr>
          <p:cNvPr id="390" name="Always ask for the listing at the end of the appointment…"/>
          <p:cNvSpPr txBox="1"/>
          <p:nvPr/>
        </p:nvSpPr>
        <p:spPr>
          <a:xfrm>
            <a:off x="1868538" y="2081532"/>
            <a:ext cx="9206117" cy="2288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Always ask for the listing at the end of the appointment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Useful statements that lead into the close: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When can I start?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When can I start promoting your home to my buyer list?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When can I tell my buyers and the other agents in my office about your home?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Would it be okay if I start advertising your home today or should I wait until (set date)? </a:t>
            </a:r>
          </a:p>
        </p:txBody>
      </p:sp>
      <p:pic>
        <p:nvPicPr>
          <p:cNvPr id="39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2976" y="4785585"/>
            <a:ext cx="1650395" cy="1650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9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96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OVERCOMING OBJECTIONS"/>
          <p:cNvSpPr txBox="1"/>
          <p:nvPr/>
        </p:nvSpPr>
        <p:spPr>
          <a:xfrm>
            <a:off x="3419604" y="754382"/>
            <a:ext cx="565759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cap="all" sz="32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OVERCOMING OBJECTIONS</a:t>
            </a:r>
          </a:p>
        </p:txBody>
      </p:sp>
      <p:sp>
        <p:nvSpPr>
          <p:cNvPr id="398" name="Build a bridge and get a yes…"/>
          <p:cNvSpPr txBox="1"/>
          <p:nvPr/>
        </p:nvSpPr>
        <p:spPr>
          <a:xfrm>
            <a:off x="2566364" y="1706882"/>
            <a:ext cx="5814672" cy="34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Build a bridge and get a yes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The Process for Handling Objections</a:t>
            </a:r>
          </a:p>
          <a:p>
            <a:pPr lvl="1" marL="742950" indent="-285750">
              <a:spcBef>
                <a:spcPts val="600"/>
              </a:spcBef>
              <a:buClr>
                <a:srgbClr val="DC9E1F"/>
              </a:buClr>
              <a:buSzPts val="1800"/>
              <a:buFont typeface="Arial"/>
              <a:buChar char="–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</a:t>
            </a:r>
            <a:r>
              <a:t>’</a:t>
            </a:r>
            <a:r>
              <a:t>t fight it</a:t>
            </a:r>
          </a:p>
          <a:p>
            <a:pPr lvl="1" marL="742950" indent="-285750">
              <a:spcBef>
                <a:spcPts val="600"/>
              </a:spcBef>
              <a:buClr>
                <a:srgbClr val="DC9E1F"/>
              </a:buClr>
              <a:buSzPts val="1800"/>
              <a:buFont typeface="Arial"/>
              <a:buChar char="–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Question it</a:t>
            </a:r>
            <a:endParaRPr spc="30"/>
          </a:p>
          <a:p>
            <a:pPr lvl="1" marL="742950" indent="-285750">
              <a:spcBef>
                <a:spcPts val="600"/>
              </a:spcBef>
              <a:buClr>
                <a:srgbClr val="DC9E1F"/>
              </a:buClr>
              <a:buSzPts val="1800"/>
              <a:buFont typeface="Arial"/>
              <a:buChar char="–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Isolate it</a:t>
            </a:r>
            <a:endParaRPr spc="30"/>
          </a:p>
          <a:p>
            <a:pPr lvl="1" marL="742950" indent="-285750">
              <a:spcBef>
                <a:spcPts val="600"/>
              </a:spcBef>
              <a:buClr>
                <a:srgbClr val="DC9E1F"/>
              </a:buClr>
              <a:buSzPts val="1800"/>
              <a:buFont typeface="Arial"/>
              <a:buChar char="–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Commit to it</a:t>
            </a:r>
          </a:p>
          <a:p>
            <a:pPr lvl="1" marL="742950" indent="-285750">
              <a:spcBef>
                <a:spcPts val="600"/>
              </a:spcBef>
              <a:buClr>
                <a:srgbClr val="DC9E1F"/>
              </a:buClr>
              <a:buSzPts val="1800"/>
              <a:buFont typeface="Arial"/>
              <a:buChar char="–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Handle it</a:t>
            </a:r>
          </a:p>
          <a:p>
            <a:pPr lvl="1" marL="742950" indent="-285750">
              <a:spcBef>
                <a:spcPts val="600"/>
              </a:spcBef>
              <a:buClr>
                <a:srgbClr val="DC9E1F"/>
              </a:buClr>
              <a:buSzPts val="1800"/>
              <a:buFont typeface="Arial"/>
              <a:buChar char="–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Close on it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1800"/>
              <a:buFont typeface="Helvetica Neue UltraLight"/>
              <a:buChar char="•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Don’t give up when the prospect says they need to think about it </a:t>
            </a:r>
          </a:p>
          <a:p>
            <a:pPr lvl="1" marL="742950" indent="-285750">
              <a:spcBef>
                <a:spcPts val="600"/>
              </a:spcBef>
              <a:buClr>
                <a:srgbClr val="DC9E1F"/>
              </a:buClr>
              <a:buSzPts val="1800"/>
              <a:buFont typeface="Arial"/>
              <a:buChar char="–"/>
              <a:defRPr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Find out their main objection/concern and address it </a:t>
            </a:r>
          </a:p>
        </p:txBody>
      </p:sp>
      <p:pic>
        <p:nvPicPr>
          <p:cNvPr id="39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5288" y="2039540"/>
            <a:ext cx="2545401" cy="2778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401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04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FOLLOW UP AFTER APPOINTMENT"/>
          <p:cNvSpPr txBox="1"/>
          <p:nvPr/>
        </p:nvSpPr>
        <p:spPr>
          <a:xfrm>
            <a:off x="3147885" y="970281"/>
            <a:ext cx="6505830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FOLLOW UP AFTER APPOINTMENT</a:t>
            </a:r>
          </a:p>
        </p:txBody>
      </p:sp>
      <p:sp>
        <p:nvSpPr>
          <p:cNvPr id="406" name="Put seller on your marketing campaigns…"/>
          <p:cNvSpPr txBox="1"/>
          <p:nvPr/>
        </p:nvSpPr>
        <p:spPr>
          <a:xfrm>
            <a:off x="1898473" y="2294638"/>
            <a:ext cx="9622985" cy="188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800"/>
              <a:buFont typeface="Helvetica Neue UltraLight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Put seller on your marketing campaigns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800"/>
              <a:buFont typeface="Helvetica Neue UltraLight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Send a recap of the presentation in an email as a follow-up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ts val="2800"/>
              <a:buFont typeface="Helvetica Neue UltraLight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Continue to call at least twice a week to ensure you win the listing in events seller is interviewing other agents</a:t>
            </a:r>
          </a:p>
        </p:txBody>
      </p:sp>
      <p:pic>
        <p:nvPicPr>
          <p:cNvPr id="40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6266" y="3651917"/>
            <a:ext cx="2645835" cy="3052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409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12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Resources"/>
          <p:cNvSpPr txBox="1"/>
          <p:nvPr/>
        </p:nvSpPr>
        <p:spPr>
          <a:xfrm>
            <a:off x="5438649" y="697232"/>
            <a:ext cx="2787901" cy="71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cap="all" sz="36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414" name="http://www.inman.com/2014/02/13/listing-presentations-cant-get-you-sellers-without-listing-appointments/…"/>
          <p:cNvSpPr txBox="1"/>
          <p:nvPr/>
        </p:nvSpPr>
        <p:spPr>
          <a:xfrm>
            <a:off x="2068291" y="1979297"/>
            <a:ext cx="9065564" cy="289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u="sng">
                <a:solidFill>
                  <a:srgbClr val="646464"/>
                </a:solidFill>
                <a:uFill>
                  <a:solidFill>
                    <a:srgbClr val="646464"/>
                  </a:solidFill>
                </a:uFill>
                <a:hlinkClick r:id="rId3" invalidUrl="" action="" tgtFrame="" tooltip="" history="1" highlightClick="0" endSnd="0"/>
              </a:rPr>
              <a:t>http://www.inman.com/2014/02/13/listing-presentations-cant-get-you-sellers-without-listing-appointments/</a:t>
            </a:r>
            <a:endParaRPr spc="30" sz="2600"/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u="sng">
                <a:solidFill>
                  <a:srgbClr val="646464"/>
                </a:solidFill>
                <a:uFill>
                  <a:solidFill>
                    <a:srgbClr val="646464"/>
                  </a:solidFill>
                </a:uFill>
                <a:hlinkClick r:id="rId4" invalidUrl="" action="" tgtFrame="" tooltip="" history="1" highlightClick="0" endSnd="0"/>
              </a:rPr>
              <a:t>http://www.inman.com/2012/03/08/6-tips-nail-your-next-listing-appointment/</a:t>
            </a:r>
            <a:endParaRPr spc="30" sz="2600"/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u="sng">
                <a:solidFill>
                  <a:srgbClr val="646464"/>
                </a:solidFill>
                <a:uFill>
                  <a:solidFill>
                    <a:srgbClr val="646464"/>
                  </a:solidFill>
                </a:uFill>
                <a:hlinkClick r:id="rId5" invalidUrl="" action="" tgtFrame="" tooltip="" history="1" highlightClick="0" endSnd="0"/>
              </a:rPr>
              <a:t>http://bestlistingpresentation.com/2015/05/12/helpful-tips-for-listing-presentation-appointments/</a:t>
            </a:r>
            <a:endParaRPr spc="30" sz="2600"/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u="sng">
                <a:solidFill>
                  <a:srgbClr val="646464"/>
                </a:solidFill>
                <a:uFill>
                  <a:solidFill>
                    <a:srgbClr val="646464"/>
                  </a:solidFill>
                </a:uFill>
                <a:hlinkClick r:id="rId6" invalidUrl="" action="" tgtFrame="" tooltip="" history="1" highlightClick="0" endSnd="0"/>
              </a:rPr>
              <a:t>http://curryprograms.com/latest-news/making-the-most-of-your-open-house</a:t>
            </a:r>
            <a:endParaRPr spc="30" sz="2600"/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535353"/>
                </a:solidFill>
              </a:rPr>
              <a:t>https://www.veteransunited.com/realestate/tips-for-working-with-first-time-sellers-in-a-tough-market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Group 8"/>
          <p:cNvSpPr txBox="1"/>
          <p:nvPr/>
        </p:nvSpPr>
        <p:spPr>
          <a:xfrm>
            <a:off x="1164389" y="154002"/>
            <a:ext cx="9478301" cy="146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4400">
                <a:solidFill>
                  <a:srgbClr val="C9A66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UNDERSTANDING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t>A FEW PRINCIPLES</a:t>
            </a:r>
          </a:p>
        </p:txBody>
      </p:sp>
      <p:sp>
        <p:nvSpPr>
          <p:cNvPr id="242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5" name="Group 25"/>
          <p:cNvGrpSpPr/>
          <p:nvPr/>
        </p:nvGrpSpPr>
        <p:grpSpPr>
          <a:xfrm>
            <a:off x="8673251" y="5864516"/>
            <a:ext cx="109956" cy="993493"/>
            <a:chOff x="-1" y="0"/>
            <a:chExt cx="109955" cy="993491"/>
          </a:xfrm>
        </p:grpSpPr>
        <p:sp>
          <p:nvSpPr>
            <p:cNvPr id="243" name="Straight Connector 26"/>
            <p:cNvSpPr/>
            <p:nvPr/>
          </p:nvSpPr>
          <p:spPr>
            <a:xfrm flipV="1">
              <a:off x="55606" y="0"/>
              <a:ext cx="5" cy="993493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Straight Connector 27"/>
            <p:cNvSpPr/>
            <p:nvPr/>
          </p:nvSpPr>
          <p:spPr>
            <a:xfrm flipH="1" flipV="1">
              <a:off x="-2" y="633"/>
              <a:ext cx="109956" cy="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46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8983" y="6160037"/>
            <a:ext cx="1098670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It’s not about the commission…"/>
          <p:cNvSpPr txBox="1"/>
          <p:nvPr/>
        </p:nvSpPr>
        <p:spPr>
          <a:xfrm>
            <a:off x="2085673" y="2037082"/>
            <a:ext cx="7635733" cy="185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5143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It’s not about the commission</a:t>
            </a:r>
          </a:p>
          <a:p>
            <a:pPr marL="5143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Real estate is about maintaining long-term relationships with your clients </a:t>
            </a:r>
          </a:p>
          <a:p>
            <a:pPr marL="5143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Moving is an extremely stressful transition period</a:t>
            </a:r>
          </a:p>
          <a:p>
            <a:pPr marL="5143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Real estate transactions will potentially be the biggest sale clients encounter</a:t>
            </a:r>
          </a:p>
          <a:p>
            <a:pPr marL="514350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eriod" startAt="1"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Commitment, Integrity &amp; Empathy </a:t>
            </a:r>
          </a:p>
        </p:txBody>
      </p:sp>
      <p:pic>
        <p:nvPicPr>
          <p:cNvPr id="24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1266" y="4584058"/>
            <a:ext cx="3834715" cy="2071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50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5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53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4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56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What you will learn"/>
          <p:cNvSpPr txBox="1"/>
          <p:nvPr/>
        </p:nvSpPr>
        <p:spPr>
          <a:xfrm>
            <a:off x="2608098" y="1427481"/>
            <a:ext cx="2429204" cy="3596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cap="all" sz="6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What</a:t>
            </a:r>
            <a:br/>
            <a:r>
              <a:t>you</a:t>
            </a:r>
            <a:br/>
            <a:r>
              <a:t>will</a:t>
            </a:r>
            <a:br/>
            <a:r>
              <a:t>learn </a:t>
            </a:r>
          </a:p>
        </p:txBody>
      </p:sp>
      <p:pic>
        <p:nvPicPr>
          <p:cNvPr id="25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7712" t="2273" r="7616" b="17821"/>
          <a:stretch>
            <a:fillRect/>
          </a:stretch>
        </p:blipFill>
        <p:spPr>
          <a:xfrm>
            <a:off x="6363139" y="976968"/>
            <a:ext cx="1754188" cy="1743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6505" y="2844784"/>
            <a:ext cx="321061" cy="267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rcRect l="4237" t="2980" r="5452" b="5152"/>
          <a:stretch>
            <a:fillRect/>
          </a:stretch>
        </p:blipFill>
        <p:spPr>
          <a:xfrm>
            <a:off x="7809908" y="2365573"/>
            <a:ext cx="972742" cy="95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6" y="0"/>
                </a:moveTo>
                <a:cubicBezTo>
                  <a:pt x="4832" y="0"/>
                  <a:pt x="0" y="4831"/>
                  <a:pt x="0" y="10796"/>
                </a:cubicBezTo>
                <a:cubicBezTo>
                  <a:pt x="0" y="16760"/>
                  <a:pt x="4832" y="21600"/>
                  <a:pt x="10796" y="21600"/>
                </a:cubicBezTo>
                <a:cubicBezTo>
                  <a:pt x="16759" y="21600"/>
                  <a:pt x="21600" y="16760"/>
                  <a:pt x="21600" y="10796"/>
                </a:cubicBezTo>
                <a:cubicBezTo>
                  <a:pt x="21600" y="4831"/>
                  <a:pt x="16759" y="0"/>
                  <a:pt x="10796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61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rcRect l="4432" t="4567" r="13507" b="8728"/>
          <a:stretch>
            <a:fillRect/>
          </a:stretch>
        </p:blipFill>
        <p:spPr>
          <a:xfrm>
            <a:off x="8923963" y="1976005"/>
            <a:ext cx="1428751" cy="147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rcRect l="8305" t="0" r="13894" b="7413"/>
          <a:stretch>
            <a:fillRect/>
          </a:stretch>
        </p:blipFill>
        <p:spPr>
          <a:xfrm>
            <a:off x="7607089" y="3988717"/>
            <a:ext cx="510424" cy="325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rcRect l="1613" t="0" r="0" b="5188"/>
          <a:stretch>
            <a:fillRect/>
          </a:stretch>
        </p:blipFill>
        <p:spPr>
          <a:xfrm>
            <a:off x="8101996" y="3282488"/>
            <a:ext cx="1502469" cy="137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8"/>
                  <a:pt x="0" y="10803"/>
                </a:cubicBezTo>
                <a:cubicBezTo>
                  <a:pt x="0" y="16769"/>
                  <a:pt x="4836" y="21600"/>
                  <a:pt x="10800" y="21600"/>
                </a:cubicBezTo>
                <a:cubicBezTo>
                  <a:pt x="16764" y="21600"/>
                  <a:pt x="21600" y="16769"/>
                  <a:pt x="21600" y="10803"/>
                </a:cubicBezTo>
                <a:cubicBezTo>
                  <a:pt x="21600" y="4838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Picture 10" descr="Picture 1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609400" y="3422458"/>
            <a:ext cx="313624" cy="536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11" descr="Picture 11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69764" y="4143532"/>
            <a:ext cx="1053271" cy="931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2"/>
                  <a:pt x="0" y="10795"/>
                </a:cubicBezTo>
                <a:cubicBezTo>
                  <a:pt x="0" y="16759"/>
                  <a:pt x="4836" y="21600"/>
                  <a:pt x="10800" y="21600"/>
                </a:cubicBezTo>
                <a:cubicBezTo>
                  <a:pt x="16764" y="21600"/>
                  <a:pt x="21600" y="16759"/>
                  <a:pt x="21600" y="10795"/>
                </a:cubicBezTo>
                <a:cubicBezTo>
                  <a:pt x="21600" y="4832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66" name="Picture 12" descr="Picture 1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69764" y="4143532"/>
            <a:ext cx="1053271" cy="931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2"/>
                  <a:pt x="0" y="10795"/>
                </a:cubicBezTo>
                <a:cubicBezTo>
                  <a:pt x="0" y="16759"/>
                  <a:pt x="4836" y="21600"/>
                  <a:pt x="10800" y="21600"/>
                </a:cubicBezTo>
                <a:cubicBezTo>
                  <a:pt x="16764" y="21600"/>
                  <a:pt x="21600" y="16759"/>
                  <a:pt x="21600" y="10795"/>
                </a:cubicBezTo>
                <a:cubicBezTo>
                  <a:pt x="21600" y="4832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67" name="Picture 13" descr="Picture 13"/>
          <p:cNvPicPr>
            <a:picLocks noChangeAspect="1"/>
          </p:cNvPicPr>
          <p:nvPr/>
        </p:nvPicPr>
        <p:blipFill>
          <a:blip r:embed="rId11">
            <a:extLst/>
          </a:blip>
          <a:srcRect l="7620" t="4430" r="15318" b="4576"/>
          <a:stretch>
            <a:fillRect/>
          </a:stretch>
        </p:blipFill>
        <p:spPr>
          <a:xfrm>
            <a:off x="7369099" y="4544133"/>
            <a:ext cx="1455738" cy="1477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68" name="Picture 14" descr="Picture 14"/>
          <p:cNvPicPr>
            <a:picLocks noChangeAspect="1"/>
          </p:cNvPicPr>
          <p:nvPr/>
        </p:nvPicPr>
        <p:blipFill>
          <a:blip r:embed="rId12">
            <a:extLst/>
          </a:blip>
          <a:srcRect l="529" t="4494" r="6237" b="13514"/>
          <a:stretch>
            <a:fillRect/>
          </a:stretch>
        </p:blipFill>
        <p:spPr>
          <a:xfrm>
            <a:off x="8319243" y="429503"/>
            <a:ext cx="1603773" cy="1546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3" y="0"/>
                </a:moveTo>
                <a:cubicBezTo>
                  <a:pt x="4838" y="0"/>
                  <a:pt x="0" y="4833"/>
                  <a:pt x="0" y="10797"/>
                </a:cubicBezTo>
                <a:cubicBezTo>
                  <a:pt x="0" y="16761"/>
                  <a:pt x="4838" y="21600"/>
                  <a:pt x="10803" y="21600"/>
                </a:cubicBezTo>
                <a:cubicBezTo>
                  <a:pt x="16767" y="21600"/>
                  <a:pt x="21600" y="16761"/>
                  <a:pt x="21600" y="10797"/>
                </a:cubicBezTo>
                <a:cubicBezTo>
                  <a:pt x="21600" y="4833"/>
                  <a:pt x="16767" y="0"/>
                  <a:pt x="10803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70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5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73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4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76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extBox 11"/>
          <p:cNvSpPr txBox="1"/>
          <p:nvPr/>
        </p:nvSpPr>
        <p:spPr>
          <a:xfrm>
            <a:off x="3943487" y="813748"/>
            <a:ext cx="4745967" cy="916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   COVER TOPICS</a:t>
            </a:r>
          </a:p>
        </p:txBody>
      </p:sp>
      <p:sp>
        <p:nvSpPr>
          <p:cNvPr id="278" name="The four R’s in Sales…"/>
          <p:cNvSpPr txBox="1"/>
          <p:nvPr>
            <p:ph type="body" sz="half" idx="4294967295"/>
          </p:nvPr>
        </p:nvSpPr>
        <p:spPr>
          <a:xfrm>
            <a:off x="3943487" y="1904634"/>
            <a:ext cx="4745967" cy="4675101"/>
          </a:xfrm>
          <a:prstGeom prst="rect">
            <a:avLst/>
          </a:prstGeom>
          <a:solidFill>
            <a:srgbClr val="FFFFFF"/>
          </a:solidFill>
        </p:spPr>
        <p:txBody>
          <a:bodyPr lIns="45719" tIns="45719" rIns="45719" bIns="45719">
            <a:normAutofit fontScale="100000" lnSpcReduction="0"/>
          </a:bodyPr>
          <a:lstStyle/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The four R’s in Sales</a:t>
            </a:r>
            <a:endParaRPr spc="30" sz="14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Initial contact with the client</a:t>
            </a:r>
            <a:endParaRPr spc="30" sz="14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Preparation is key</a:t>
            </a:r>
            <a:endParaRPr spc="30" sz="14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The CMA and pricing</a:t>
            </a:r>
            <a:endParaRPr spc="30" sz="14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What your seller expects from you in marketing</a:t>
            </a:r>
            <a:endParaRPr spc="30" sz="14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Extras your may expect from you in marketing</a:t>
            </a:r>
            <a:endParaRPr spc="30" sz="20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Do’s and Don’ts</a:t>
            </a:r>
            <a:endParaRPr spc="30" sz="20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Listing Appointments</a:t>
            </a:r>
            <a:endParaRPr spc="30" sz="14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Explain the Home Selling Process</a:t>
            </a:r>
            <a:endParaRPr spc="30" sz="20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The Pricing Discussion</a:t>
            </a:r>
            <a:endParaRPr spc="30" sz="20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Expecting the Close</a:t>
            </a:r>
            <a:endParaRPr spc="30" sz="14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Overcoming objections </a:t>
            </a:r>
            <a:endParaRPr spc="30" sz="20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Follow up after appointment</a:t>
            </a:r>
            <a:endParaRPr spc="30" sz="1400"/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Tx/>
              <a:buNone/>
              <a:defRPr sz="1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Resources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80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5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83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4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86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HE FOUR R’S IN SALES"/>
          <p:cNvSpPr txBox="1"/>
          <p:nvPr/>
        </p:nvSpPr>
        <p:spPr>
          <a:xfrm>
            <a:off x="4389124" y="271782"/>
            <a:ext cx="4582152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THE FOUR R’S IN SALES</a:t>
            </a:r>
          </a:p>
        </p:txBody>
      </p:sp>
      <p:sp>
        <p:nvSpPr>
          <p:cNvPr id="288" name="Be Ready…"/>
          <p:cNvSpPr txBox="1"/>
          <p:nvPr/>
        </p:nvSpPr>
        <p:spPr>
          <a:xfrm>
            <a:off x="2443407" y="1694182"/>
            <a:ext cx="3280873" cy="2554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spcBef>
                <a:spcPts val="800"/>
              </a:spcBef>
              <a:buClr>
                <a:srgbClr val="DC9E1F"/>
              </a:buClr>
              <a:buSzPct val="100000"/>
              <a:buFont typeface="Arial"/>
              <a:buChar char="•"/>
              <a:defRPr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Be Ready</a:t>
            </a:r>
          </a:p>
          <a:p>
            <a:pPr marL="342900" indent="-342900">
              <a:spcBef>
                <a:spcPts val="800"/>
              </a:spcBef>
              <a:buClr>
                <a:srgbClr val="DC9E1F"/>
              </a:buClr>
              <a:buSzPct val="100000"/>
              <a:buFont typeface="Arial"/>
              <a:buChar char="•"/>
              <a:defRPr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Be Relentless</a:t>
            </a:r>
          </a:p>
          <a:p>
            <a:pPr marL="342900" indent="-342900">
              <a:spcBef>
                <a:spcPts val="800"/>
              </a:spcBef>
              <a:buClr>
                <a:srgbClr val="DC9E1F"/>
              </a:buClr>
              <a:buSzPct val="100000"/>
              <a:buFont typeface="Arial"/>
              <a:buChar char="•"/>
              <a:defRPr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Be Resourceful </a:t>
            </a:r>
          </a:p>
          <a:p>
            <a:pPr marL="342900" indent="-342900">
              <a:spcBef>
                <a:spcPts val="800"/>
              </a:spcBef>
              <a:buClr>
                <a:srgbClr val="DC9E1F"/>
              </a:buClr>
              <a:buSzPct val="100000"/>
              <a:buFont typeface="Arial"/>
              <a:buChar char="•"/>
              <a:defRPr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Be Remembered</a:t>
            </a:r>
          </a:p>
        </p:txBody>
      </p:sp>
      <p:pic>
        <p:nvPicPr>
          <p:cNvPr id="28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0" r="0" b="6231"/>
          <a:stretch>
            <a:fillRect/>
          </a:stretch>
        </p:blipFill>
        <p:spPr>
          <a:xfrm>
            <a:off x="6656965" y="1497607"/>
            <a:ext cx="3105607" cy="3862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91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6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94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5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97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YOUR INITIAL CONTACT WITH THE CLIENT MAKES ALL THE DIFFERENCE"/>
          <p:cNvSpPr txBox="1"/>
          <p:nvPr/>
        </p:nvSpPr>
        <p:spPr>
          <a:xfrm>
            <a:off x="2823389" y="398782"/>
            <a:ext cx="8309183" cy="110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cap="all" sz="29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YOUR INITIAL CONTACT WITH THE CLIENT MAKES ALL THE DIFFERENCE</a:t>
            </a:r>
          </a:p>
        </p:txBody>
      </p:sp>
      <p:sp>
        <p:nvSpPr>
          <p:cNvPr id="299" name="Ask detailed question about property and upgrades they have invested into property…"/>
          <p:cNvSpPr txBox="1"/>
          <p:nvPr/>
        </p:nvSpPr>
        <p:spPr>
          <a:xfrm>
            <a:off x="2568249" y="1790702"/>
            <a:ext cx="5465769" cy="390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Ask detailed question about property and upgrades they have invested into property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Find out WHY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Find out an idea of what seller has in mind for value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Ask seller if they already have a property to relocate to (this could be a possible second sale if they need to buy something else)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NEVER give a price without viewing the home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DC9E1F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Always set listing appointment</a:t>
            </a:r>
          </a:p>
        </p:txBody>
      </p:sp>
      <p:pic>
        <p:nvPicPr>
          <p:cNvPr id="30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3150" y="2470696"/>
            <a:ext cx="2336801" cy="233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02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05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PREPARATION IS KEY"/>
          <p:cNvSpPr txBox="1"/>
          <p:nvPr/>
        </p:nvSpPr>
        <p:spPr>
          <a:xfrm>
            <a:off x="4410878" y="360682"/>
            <a:ext cx="420844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PREPARATION IS KEY </a:t>
            </a:r>
          </a:p>
        </p:txBody>
      </p:sp>
      <p:sp>
        <p:nvSpPr>
          <p:cNvPr id="307" name="Prepare presentation and CMA at least one day in advance…"/>
          <p:cNvSpPr txBox="1"/>
          <p:nvPr/>
        </p:nvSpPr>
        <p:spPr>
          <a:xfrm>
            <a:off x="1852166" y="2056132"/>
            <a:ext cx="8995668" cy="218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300"/>
              <a:buFont typeface="Arial"/>
              <a:buChar char="•"/>
              <a:defRPr sz="2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Prepare presentation and CMA at least one day in advance</a:t>
            </a:r>
            <a:endParaRPr spc="30" sz="130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300"/>
              <a:buFont typeface="Arial"/>
              <a:buChar char="•"/>
              <a:defRPr sz="2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 a drive by of area if not familiar </a:t>
            </a:r>
            <a:endParaRPr spc="30" sz="130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300"/>
              <a:buFont typeface="Arial"/>
              <a:buChar char="•"/>
              <a:defRPr sz="2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 your research on the area if not familiar</a:t>
            </a:r>
            <a:endParaRPr spc="30" sz="130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300"/>
              <a:buFont typeface="Arial"/>
              <a:buChar char="•"/>
              <a:defRPr sz="2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Check history of property on MLS</a:t>
            </a:r>
            <a:endParaRPr spc="30" sz="130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300"/>
              <a:buFont typeface="Arial"/>
              <a:buChar char="•"/>
              <a:defRPr sz="2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Check if seller has a mortgage on property or if there are any issued violations</a:t>
            </a:r>
            <a:endParaRPr spc="30" sz="130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300"/>
              <a:buFont typeface="Arial"/>
              <a:buChar char="•"/>
              <a:defRPr sz="23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00"/>
                </a:solidFill>
              </a:rPr>
              <a:t>Make sure all decision makers (people on title) are present at listing appointment</a:t>
            </a:r>
          </a:p>
        </p:txBody>
      </p:sp>
      <p:pic>
        <p:nvPicPr>
          <p:cNvPr id="308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6738" y="2749034"/>
            <a:ext cx="3429009" cy="4124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10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5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313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4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316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THE CMA AND PRICING"/>
          <p:cNvSpPr txBox="1"/>
          <p:nvPr/>
        </p:nvSpPr>
        <p:spPr>
          <a:xfrm>
            <a:off x="3962223" y="424182"/>
            <a:ext cx="447075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cap="all" sz="3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THE CMA AND PRICING </a:t>
            </a:r>
          </a:p>
        </p:txBody>
      </p:sp>
      <p:sp>
        <p:nvSpPr>
          <p:cNvPr id="318" name="A CMA is a comparative market analysis and sets the tone for your knowledge of the area.…"/>
          <p:cNvSpPr txBox="1"/>
          <p:nvPr/>
        </p:nvSpPr>
        <p:spPr>
          <a:xfrm>
            <a:off x="2068583" y="1480821"/>
            <a:ext cx="5575952" cy="389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 CMA is a comparative market analysis and sets the tone for your knowledge of the area.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You need “Relevant” Comps – A minimum of 3 closed sales. Relevant means most similar in age, size, look , feel, closest to subject and most recent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Review Active and pending listings to determine direction of market. 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If there is no inventory of similar homes market is increasing and you can work on listing higher than past sales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2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If actives and pending's are lower than recent sales you need to list lower than competing listings because you are in a declining market</a:t>
            </a:r>
          </a:p>
        </p:txBody>
      </p:sp>
      <p:pic>
        <p:nvPicPr>
          <p:cNvPr id="31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500" y="1185134"/>
            <a:ext cx="3746500" cy="2552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21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24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WHAT YOUR SELLER EXPECTS FROM YOU IN MARKETING"/>
          <p:cNvSpPr txBox="1"/>
          <p:nvPr/>
        </p:nvSpPr>
        <p:spPr>
          <a:xfrm>
            <a:off x="2957842" y="442324"/>
            <a:ext cx="8102694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cap="all" sz="3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WHAT YOUR SELLER EXPECTS FROM YOU IN MARKETING</a:t>
            </a:r>
          </a:p>
        </p:txBody>
      </p:sp>
      <p:sp>
        <p:nvSpPr>
          <p:cNvPr id="326" name="MAXIMIZE exposure to increase expected sales price…"/>
          <p:cNvSpPr txBox="1"/>
          <p:nvPr/>
        </p:nvSpPr>
        <p:spPr>
          <a:xfrm>
            <a:off x="2490643" y="1595592"/>
            <a:ext cx="5808723" cy="392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MAXIMIZE exposure to increase expected sales price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International marketing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High-quality photographs and video of property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Direct mail brochures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Online Marketing including:</a:t>
            </a:r>
            <a:endParaRPr spc="6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–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Personal website </a:t>
            </a:r>
            <a:endParaRPr spc="6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–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Zillow.com</a:t>
            </a:r>
            <a:endParaRPr spc="2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–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Trulia.com</a:t>
            </a:r>
            <a:endParaRPr spc="6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–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Realtor.com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Email marketing campaigns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Open houses</a:t>
            </a:r>
            <a:endParaRPr spc="6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rgbClr val="DC9E1F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Brokers’ Open</a:t>
            </a:r>
          </a:p>
        </p:txBody>
      </p:sp>
      <p:pic>
        <p:nvPicPr>
          <p:cNvPr id="32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7942" y="1707545"/>
            <a:ext cx="1820334" cy="385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26700" y="2082800"/>
            <a:ext cx="2001965" cy="648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24722" y="2634039"/>
            <a:ext cx="2051835" cy="374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41652" y="3041644"/>
            <a:ext cx="913724" cy="807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27720" y="3647509"/>
            <a:ext cx="840741" cy="727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48251" y="3954024"/>
            <a:ext cx="979470" cy="903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10" descr="Picture 1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922985" y="4619278"/>
            <a:ext cx="948215" cy="751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11" descr="Picture 11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26700" y="5252477"/>
            <a:ext cx="930792" cy="760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Abhaya Libre"/>
        <a:ea typeface="Abhaya Libre"/>
        <a:cs typeface="Abhaya Libr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Abhaya Libre"/>
        <a:ea typeface="Abhaya Libre"/>
        <a:cs typeface="Abhaya Libr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