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23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F24A8-DD41-4404-A375-670066922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CF9BB-CB8A-4A5D-8D5C-824CF402FA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3080B-D1BE-498B-A65D-590B0AE1DA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D3127-430D-4BED-A7BE-8266FA80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768FE-F06D-441B-96A1-824FA6621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A27D2-9C09-4092-801E-7CCDFF5BE9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3DB6-2805-4428-85FA-A5482CA75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CEBCD-27E7-40A1-BE63-389010145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E85-6687-426F-A5AA-046D640965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DD974-E902-4C6E-9DB5-5758772E0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E45F-DCC1-4625-8CAB-224E7764C0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D15259-136B-4FD2-94E6-366FF2F3DD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600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Executed </a:t>
            </a:r>
            <a:r>
              <a:rPr lang="en-US" sz="1200" dirty="0" smtClean="0"/>
              <a:t>Contract</a:t>
            </a:r>
          </a:p>
          <a:p>
            <a:pPr algn="ctr"/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Effective Date is when the time period begins counting 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Effective date is when all parties signed &amp; initial, complete documents, and send</a:t>
            </a:r>
            <a:endParaRPr lang="en-US" sz="105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1219200"/>
            <a:ext cx="9144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6600" y="304800"/>
            <a:ext cx="2209800" cy="1752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Escrow Deposit Due</a:t>
            </a:r>
          </a:p>
          <a:p>
            <a:pPr algn="ctr"/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Money held by 3</a:t>
            </a:r>
            <a:r>
              <a:rPr lang="en-US" sz="1050" baseline="30000" dirty="0" smtClean="0"/>
              <a:t>rd</a:t>
            </a:r>
            <a:r>
              <a:rPr lang="en-US" sz="1050" dirty="0" smtClean="0"/>
              <a:t> party to “hold” property 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Can only be returned if buyer cancels for specific contingencies in contract 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If deposit not turned in buyer is in breach 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Goes toward down payment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304800"/>
            <a:ext cx="2133600" cy="1752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Inspections Scheduled </a:t>
            </a:r>
          </a:p>
          <a:p>
            <a:pPr algn="ctr"/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This is for informational purposes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No such thing as pass/fail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Buyer can elect following:     </a:t>
            </a:r>
            <a:r>
              <a:rPr lang="en-US" sz="1050" dirty="0" err="1" smtClean="0"/>
              <a:t>a.Proceed</a:t>
            </a:r>
            <a:r>
              <a:rPr lang="en-US" sz="1050" dirty="0" smtClean="0"/>
              <a:t> as-is</a:t>
            </a:r>
          </a:p>
          <a:p>
            <a:r>
              <a:rPr lang="en-US" sz="1050" dirty="0" smtClean="0"/>
              <a:t>    b. Cancel contract</a:t>
            </a:r>
          </a:p>
          <a:p>
            <a:r>
              <a:rPr lang="en-US" sz="1050" dirty="0" smtClean="0"/>
              <a:t>    c. Try to renegotiate repairs or</a:t>
            </a:r>
          </a:p>
          <a:p>
            <a:r>
              <a:rPr lang="en-US" sz="1050" dirty="0" smtClean="0"/>
              <a:t>    price        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5943600" y="2590800"/>
            <a:ext cx="1752600" cy="152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HOA Application</a:t>
            </a:r>
          </a:p>
          <a:p>
            <a:pPr algn="ctr"/>
            <a:r>
              <a:rPr lang="en-US" sz="1200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If cash goes straight to title step 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7162800" y="5029200"/>
            <a:ext cx="1905000" cy="1676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Loan Application Turned In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Formal loan application done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See loan diagram for specifics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Buyer can cancel &amp; get money back if they don</a:t>
            </a:r>
            <a:r>
              <a:rPr lang="uk-UA" sz="1050" dirty="0" smtClean="0"/>
              <a:t>’</a:t>
            </a:r>
            <a:r>
              <a:rPr lang="en-US" sz="1050" dirty="0" smtClean="0"/>
              <a:t>t qualify if done at least 8 days prior to closing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4800" y="4953000"/>
            <a:ext cx="2057400" cy="1752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Title Ordered </a:t>
            </a:r>
          </a:p>
          <a:p>
            <a:pPr algn="ctr"/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See title diagram for specifics 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Buyer can cancel if there are title issues &amp; get money back 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This step is to verify title is clean &amp; no liens on property 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2133600" y="4648200"/>
            <a:ext cx="1600200" cy="1447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to Close </a:t>
            </a:r>
          </a:p>
          <a:p>
            <a:pPr algn="ctr"/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If HOH approved 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Title Clear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Any repairs done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/>
              <a:t>Bank approved – you can schedule closing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76200" y="3581400"/>
            <a:ext cx="1828800" cy="1676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Walk Through</a:t>
            </a:r>
          </a:p>
          <a:p>
            <a:pPr algn="ctr"/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Prior to closing make sure home is in the same conditions as time of showing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Contract states what stays or goes  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62000" y="2057400"/>
            <a:ext cx="1371600" cy="106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Closing </a:t>
            </a:r>
          </a:p>
          <a:p>
            <a:pPr algn="ctr"/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You should attend closing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Buy clients gift 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38800" y="1219200"/>
            <a:ext cx="8382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38800" y="4191000"/>
            <a:ext cx="381000" cy="6858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/>
          <p:nvPr/>
        </p:nvCxnSpPr>
        <p:spPr>
          <a:xfrm>
            <a:off x="7620000" y="4267200"/>
            <a:ext cx="533400" cy="6096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/>
          <p:nvPr/>
        </p:nvCxnSpPr>
        <p:spPr>
          <a:xfrm flipH="1">
            <a:off x="7391400" y="2133600"/>
            <a:ext cx="304800" cy="381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/>
          <p:cNvCxnSpPr/>
          <p:nvPr/>
        </p:nvCxnSpPr>
        <p:spPr>
          <a:xfrm flipH="1">
            <a:off x="6324600" y="5943600"/>
            <a:ext cx="6096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Arrow Connector 3082"/>
          <p:cNvCxnSpPr/>
          <p:nvPr/>
        </p:nvCxnSpPr>
        <p:spPr>
          <a:xfrm flipH="1" flipV="1">
            <a:off x="3733800" y="5943600"/>
            <a:ext cx="304800" cy="2286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/>
          <p:cNvCxnSpPr/>
          <p:nvPr/>
        </p:nvCxnSpPr>
        <p:spPr>
          <a:xfrm flipH="1" flipV="1">
            <a:off x="1752600" y="5334000"/>
            <a:ext cx="381000" cy="3048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3086"/>
          <p:cNvCxnSpPr/>
          <p:nvPr/>
        </p:nvCxnSpPr>
        <p:spPr>
          <a:xfrm flipV="1">
            <a:off x="228600" y="3200400"/>
            <a:ext cx="457200" cy="3048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8" name="TextBox 3087"/>
          <p:cNvSpPr txBox="1"/>
          <p:nvPr/>
        </p:nvSpPr>
        <p:spPr>
          <a:xfrm>
            <a:off x="6172200" y="49530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Loan goes through process &amp; is supported 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02808423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737688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2011-12-29T18:42:00+00:00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1407169</Value>
      <Value>1531173</Value>
    </PublishStatusLookup>
    <APAuthor xmlns="4873beb7-5857-4685-be1f-d57550cc96cc">
      <UserInfo>
        <DisplayName>REDMOND\v-gehous</DisplayName>
        <AccountId>2365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TP102808422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OfficeOnlineVNext,OfficeOnline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90D3E5-E3D8-441F-A1EE-65F77016ABA1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7708F54-E0EB-41BA-BC7B-87D6B8A90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DB6862-1570-4A13-91D0-05A8B3EE23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TM02808423</Template>
  <TotalTime>65</TotalTime>
  <Words>233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TM02808423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chart (basic layout)</dc:title>
  <dc:creator>tester</dc:creator>
  <cp:lastModifiedBy>Miami Assoc of Realtors</cp:lastModifiedBy>
  <cp:revision>8</cp:revision>
  <dcterms:created xsi:type="dcterms:W3CDTF">2011-12-29T18:28:03Z</dcterms:created>
  <dcterms:modified xsi:type="dcterms:W3CDTF">2016-09-30T19:20:17Z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TC062561801033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