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5" r:id="rId6"/>
    <p:sldId id="283" r:id="rId7"/>
    <p:sldId id="284" r:id="rId8"/>
    <p:sldId id="286" r:id="rId9"/>
    <p:sldId id="281"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19" autoAdjust="0"/>
  </p:normalViewPr>
  <p:slideViewPr>
    <p:cSldViewPr snapToGrid="0">
      <p:cViewPr>
        <p:scale>
          <a:sx n="56" d="100"/>
          <a:sy n="56" d="100"/>
        </p:scale>
        <p:origin x="1699" y="9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4/29/2022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4/29/2022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D5oL7aLH0T4?feature=oembed"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General Strategy Information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solidFill>
                  <a:srgbClr val="5792BA"/>
                </a:solidFill>
              </a:rPr>
              <a:t>Akul Miriyala</a:t>
            </a:r>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137C6-0A8A-40EB-9C1B-60B8E2C82C46}"/>
              </a:ext>
            </a:extLst>
          </p:cNvPr>
          <p:cNvSpPr>
            <a:spLocks noGrp="1"/>
          </p:cNvSpPr>
          <p:nvPr>
            <p:ph type="title"/>
          </p:nvPr>
        </p:nvSpPr>
        <p:spPr/>
        <p:txBody>
          <a:bodyPr/>
          <a:lstStyle/>
          <a:p>
            <a:r>
              <a:rPr lang="en-US" dirty="0"/>
              <a:t>Strategy Selections</a:t>
            </a:r>
          </a:p>
        </p:txBody>
      </p:sp>
      <p:sp>
        <p:nvSpPr>
          <p:cNvPr id="3" name="Content Placeholder 2">
            <a:extLst>
              <a:ext uri="{FF2B5EF4-FFF2-40B4-BE49-F238E27FC236}">
                <a16:creationId xmlns:a16="http://schemas.microsoft.com/office/drawing/2014/main" id="{6A34CA39-E6D1-4FA7-AAD1-4C8B09560D7A}"/>
              </a:ext>
            </a:extLst>
          </p:cNvPr>
          <p:cNvSpPr>
            <a:spLocks noGrp="1"/>
          </p:cNvSpPr>
          <p:nvPr>
            <p:ph idx="1"/>
          </p:nvPr>
        </p:nvSpPr>
        <p:spPr/>
        <p:txBody>
          <a:bodyPr>
            <a:normAutofit lnSpcReduction="10000"/>
          </a:bodyPr>
          <a:lstStyle/>
          <a:p>
            <a:pPr algn="l"/>
            <a:endParaRPr lang="en-US" dirty="0">
              <a:solidFill>
                <a:srgbClr val="DDDDDD"/>
              </a:solidFill>
              <a:effectLst/>
              <a:latin typeface="Open Sans" panose="020B0606030504020204" pitchFamily="34" charset="0"/>
            </a:endParaRPr>
          </a:p>
          <a:p>
            <a:pPr algn="l"/>
            <a:r>
              <a:rPr lang="en-US" dirty="0">
                <a:solidFill>
                  <a:srgbClr val="DDDDDD"/>
                </a:solidFill>
                <a:effectLst/>
                <a:latin typeface="Open Sans" panose="020B0606030504020204" pitchFamily="34" charset="0"/>
              </a:rPr>
              <a:t>Which one to focus on, o</a:t>
            </a:r>
            <a:r>
              <a:rPr lang="en-US" b="0" i="0" dirty="0">
                <a:solidFill>
                  <a:srgbClr val="DDDDDD"/>
                </a:solidFill>
                <a:effectLst/>
                <a:latin typeface="Open Sans" panose="020B0606030504020204" pitchFamily="34" charset="0"/>
              </a:rPr>
              <a:t>ffense or defense in general? It depends on your thinking. Obviously if your alliance can’t score, you can’t win, which would suggest offense. However, on the flipside, if the opposing alliance can’t score, it can’t win, suggesting defense.</a:t>
            </a:r>
          </a:p>
          <a:p>
            <a:pPr algn="l"/>
            <a:endParaRPr lang="en-US" b="0" i="0" dirty="0">
              <a:solidFill>
                <a:srgbClr val="DDDDDD"/>
              </a:solidFill>
              <a:effectLst/>
              <a:latin typeface="Open Sans" panose="020B0606030504020204" pitchFamily="34" charset="0"/>
            </a:endParaRPr>
          </a:p>
          <a:p>
            <a:r>
              <a:rPr lang="en-US" dirty="0"/>
              <a:t>Often, strategies are brainstormed in bulk based off what factors the team would like to stress, which is voted upon at kickoff. </a:t>
            </a:r>
            <a:br>
              <a:rPr lang="en-US" dirty="0"/>
            </a:br>
            <a:endParaRPr lang="en-US" dirty="0"/>
          </a:p>
        </p:txBody>
      </p:sp>
    </p:spTree>
    <p:extLst>
      <p:ext uri="{BB962C8B-B14F-4D97-AF65-F5344CB8AC3E}">
        <p14:creationId xmlns:p14="http://schemas.microsoft.com/office/powerpoint/2010/main" val="2432871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770B7-4A31-4F3B-A73C-A5E2DD9B7B6E}"/>
              </a:ext>
            </a:extLst>
          </p:cNvPr>
          <p:cNvSpPr>
            <a:spLocks noGrp="1"/>
          </p:cNvSpPr>
          <p:nvPr>
            <p:ph type="title"/>
          </p:nvPr>
        </p:nvSpPr>
        <p:spPr/>
        <p:txBody>
          <a:bodyPr/>
          <a:lstStyle/>
          <a:p>
            <a:r>
              <a:rPr lang="en-US" dirty="0"/>
              <a:t>Offense</a:t>
            </a:r>
          </a:p>
        </p:txBody>
      </p:sp>
      <p:sp>
        <p:nvSpPr>
          <p:cNvPr id="3" name="Content Placeholder 2">
            <a:extLst>
              <a:ext uri="{FF2B5EF4-FFF2-40B4-BE49-F238E27FC236}">
                <a16:creationId xmlns:a16="http://schemas.microsoft.com/office/drawing/2014/main" id="{A33A34FA-031F-4BA3-BCAC-4E4AB739CB5F}"/>
              </a:ext>
            </a:extLst>
          </p:cNvPr>
          <p:cNvSpPr>
            <a:spLocks noGrp="1"/>
          </p:cNvSpPr>
          <p:nvPr>
            <p:ph idx="1"/>
          </p:nvPr>
        </p:nvSpPr>
        <p:spPr>
          <a:xfrm>
            <a:off x="913795" y="2076450"/>
            <a:ext cx="10353762" cy="4638249"/>
          </a:xfrm>
        </p:spPr>
        <p:txBody>
          <a:bodyPr>
            <a:normAutofit lnSpcReduction="10000"/>
          </a:bodyPr>
          <a:lstStyle/>
          <a:p>
            <a:r>
              <a:rPr lang="en-US" dirty="0"/>
              <a:t>Offense in FIRST games is doing the actions necessary to gains points for the team (whether that be a ranking point or match score points). Past offense included climbing obstacles, scoring cargo, balancing beams, etc.</a:t>
            </a:r>
          </a:p>
          <a:p>
            <a:r>
              <a:rPr lang="en-US" dirty="0"/>
              <a:t>Offense can come in multiple forms in an individual FIRST game.</a:t>
            </a:r>
          </a:p>
          <a:p>
            <a:r>
              <a:rPr lang="en-US" dirty="0"/>
              <a:t>For example, In Rapid React, the 2022 game, offense could be played by scoring or climbing. And within those were certain subcategories, such as whether you wanted to score into the low hub, high hub, and how high you wanted to climb, and how much did you want to balance your strategy between those two elements. </a:t>
            </a:r>
          </a:p>
          <a:p>
            <a:r>
              <a:rPr lang="en-US" dirty="0"/>
              <a:t>Offensive strategies are often decided upon based on the capabilities of the robot and the competency of the drive team.</a:t>
            </a:r>
          </a:p>
          <a:p>
            <a:pPr marL="36900" indent="0">
              <a:buNone/>
            </a:pPr>
            <a:endParaRPr lang="en-US" dirty="0"/>
          </a:p>
        </p:txBody>
      </p:sp>
    </p:spTree>
    <p:extLst>
      <p:ext uri="{BB962C8B-B14F-4D97-AF65-F5344CB8AC3E}">
        <p14:creationId xmlns:p14="http://schemas.microsoft.com/office/powerpoint/2010/main" val="3030183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132D-CE85-4B6A-B952-4C0703376164}"/>
              </a:ext>
            </a:extLst>
          </p:cNvPr>
          <p:cNvSpPr>
            <a:spLocks noGrp="1"/>
          </p:cNvSpPr>
          <p:nvPr>
            <p:ph type="title"/>
          </p:nvPr>
        </p:nvSpPr>
        <p:spPr/>
        <p:txBody>
          <a:bodyPr/>
          <a:lstStyle/>
          <a:p>
            <a:r>
              <a:rPr lang="en-US" dirty="0"/>
              <a:t>Defense</a:t>
            </a:r>
          </a:p>
        </p:txBody>
      </p:sp>
      <p:sp>
        <p:nvSpPr>
          <p:cNvPr id="3" name="Content Placeholder 2">
            <a:extLst>
              <a:ext uri="{FF2B5EF4-FFF2-40B4-BE49-F238E27FC236}">
                <a16:creationId xmlns:a16="http://schemas.microsoft.com/office/drawing/2014/main" id="{9DE8BFD6-AB8C-4D7B-8FA4-F8C5AA9F42C4}"/>
              </a:ext>
            </a:extLst>
          </p:cNvPr>
          <p:cNvSpPr>
            <a:spLocks noGrp="1"/>
          </p:cNvSpPr>
          <p:nvPr>
            <p:ph idx="1"/>
          </p:nvPr>
        </p:nvSpPr>
        <p:spPr/>
        <p:txBody>
          <a:bodyPr>
            <a:normAutofit fontScale="92500" lnSpcReduction="20000"/>
          </a:bodyPr>
          <a:lstStyle/>
          <a:p>
            <a:r>
              <a:rPr lang="en-US" dirty="0"/>
              <a:t>Defense is a strategy that doesn’t gain any points for oneself but prevents the team from scoring points. Defense in FIRST is almost always a second option, unless the robot is incapable of scoring which it will then simply run around and annoy other robots in hopes that its lackluster offense will be made up. Defense solely is almost always a last-ditch option but playing defense when it is convenient (ex: hitting away opponent balls so its harder to reach while going for your own balls) is always great. </a:t>
            </a:r>
          </a:p>
          <a:p>
            <a:r>
              <a:rPr lang="en-US" dirty="0"/>
              <a:t>Of course, defense doesn’t always have such a small role. As an example, in the 2008 game, Overdrive, it could make a huge difference. Almost every alliance at worlds was picked based on points scored, which ignored that there were only two game pieces for each alliance to score with. At the end it was clear a simple annoying bot could have pestered the opposing team and made scoring harder.</a:t>
            </a:r>
          </a:p>
        </p:txBody>
      </p:sp>
    </p:spTree>
    <p:extLst>
      <p:ext uri="{BB962C8B-B14F-4D97-AF65-F5344CB8AC3E}">
        <p14:creationId xmlns:p14="http://schemas.microsoft.com/office/powerpoint/2010/main" val="2979014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B4A41-C23A-482F-9DB0-EF7ABCF3CCB7}"/>
              </a:ext>
            </a:extLst>
          </p:cNvPr>
          <p:cNvSpPr>
            <a:spLocks noGrp="1"/>
          </p:cNvSpPr>
          <p:nvPr>
            <p:ph type="title"/>
          </p:nvPr>
        </p:nvSpPr>
        <p:spPr/>
        <p:txBody>
          <a:bodyPr/>
          <a:lstStyle/>
          <a:p>
            <a:r>
              <a:rPr lang="en-US" dirty="0"/>
              <a:t>2008 FIRST Game Overdrive</a:t>
            </a:r>
          </a:p>
        </p:txBody>
      </p:sp>
      <p:pic>
        <p:nvPicPr>
          <p:cNvPr id="4" name="Online Media 3" title="2008 FIRST Game Animation - Overdrive">
            <a:hlinkClick r:id="" action="ppaction://media"/>
            <a:extLst>
              <a:ext uri="{FF2B5EF4-FFF2-40B4-BE49-F238E27FC236}">
                <a16:creationId xmlns:a16="http://schemas.microsoft.com/office/drawing/2014/main" id="{9C6A09D4-B3E7-466B-BB59-4EF3C08A2D9A}"/>
              </a:ext>
            </a:extLst>
          </p:cNvPr>
          <p:cNvPicPr>
            <a:picLocks noGrp="1" noRot="1" noChangeAspect="1"/>
          </p:cNvPicPr>
          <p:nvPr>
            <p:ph idx="1"/>
            <a:videoFile r:link="rId1"/>
          </p:nvPr>
        </p:nvPicPr>
        <p:blipFill>
          <a:blip r:embed="rId3"/>
          <a:stretch>
            <a:fillRect/>
          </a:stretch>
        </p:blipFill>
        <p:spPr>
          <a:xfrm>
            <a:off x="2618849" y="1650259"/>
            <a:ext cx="6943654" cy="5207741"/>
          </a:xfrm>
          <a:prstGeom prst="rect">
            <a:avLst/>
          </a:prstGeom>
        </p:spPr>
      </p:pic>
    </p:spTree>
    <p:extLst>
      <p:ext uri="{BB962C8B-B14F-4D97-AF65-F5344CB8AC3E}">
        <p14:creationId xmlns:p14="http://schemas.microsoft.com/office/powerpoint/2010/main" val="138118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dirty="0"/>
              <a:t>General Universal Guidelines</a:t>
            </a:r>
          </a:p>
        </p:txBody>
      </p:sp>
      <p:sp>
        <p:nvSpPr>
          <p:cNvPr id="4" name="Content Placeholder 3">
            <a:extLst>
              <a:ext uri="{FF2B5EF4-FFF2-40B4-BE49-F238E27FC236}">
                <a16:creationId xmlns:a16="http://schemas.microsoft.com/office/drawing/2014/main" id="{C10F09F6-2373-4822-8B75-F9BE74BC7945}"/>
              </a:ext>
            </a:extLst>
          </p:cNvPr>
          <p:cNvSpPr>
            <a:spLocks noGrp="1"/>
          </p:cNvSpPr>
          <p:nvPr>
            <p:ph idx="1"/>
          </p:nvPr>
        </p:nvSpPr>
        <p:spPr/>
        <p:txBody>
          <a:bodyPr>
            <a:normAutofit lnSpcReduction="10000"/>
          </a:bodyPr>
          <a:lstStyle/>
          <a:p>
            <a:r>
              <a:rPr lang="en-US" dirty="0"/>
              <a:t>You must pass robot inspection to play at a tournament</a:t>
            </a:r>
          </a:p>
          <a:p>
            <a:r>
              <a:rPr lang="en-US" dirty="0"/>
              <a:t>You cannot implement strategies aiming to harm an opponent (such as making them violate a rule)</a:t>
            </a:r>
          </a:p>
          <a:p>
            <a:r>
              <a:rPr lang="en-US" dirty="0"/>
              <a:t>When touching other robots, you can only use bumpers (for defense.)</a:t>
            </a:r>
          </a:p>
          <a:p>
            <a:r>
              <a:rPr lang="en-US" dirty="0"/>
              <a:t>Defense is not allowed during Autonomous</a:t>
            </a:r>
          </a:p>
          <a:p>
            <a:r>
              <a:rPr lang="en-US" dirty="0"/>
              <a:t>Major Mechanisms must be built by the team using the robot</a:t>
            </a:r>
          </a:p>
          <a:p>
            <a:pPr marL="36900" indent="0">
              <a:buNone/>
            </a:pPr>
            <a:r>
              <a:rPr lang="en-US" dirty="0"/>
              <a:t>Things that don’t apply to this: (Gearboxes, components that are part of bigger mechanisms, and COTS items)</a:t>
            </a:r>
          </a:p>
        </p:txBody>
      </p:sp>
    </p:spTree>
    <p:extLst>
      <p:ext uri="{BB962C8B-B14F-4D97-AF65-F5344CB8AC3E}">
        <p14:creationId xmlns:p14="http://schemas.microsoft.com/office/powerpoint/2010/main" val="326507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EDFF3-BE1B-40E3-9065-7251066713A1}"/>
              </a:ext>
            </a:extLst>
          </p:cNvPr>
          <p:cNvSpPr>
            <a:spLocks noGrp="1"/>
          </p:cNvSpPr>
          <p:nvPr>
            <p:ph type="title"/>
          </p:nvPr>
        </p:nvSpPr>
        <p:spPr/>
        <p:txBody>
          <a:bodyPr/>
          <a:lstStyle/>
          <a:p>
            <a:r>
              <a:rPr lang="en-US" dirty="0"/>
              <a:t>Game Strategy and Match Strategy</a:t>
            </a:r>
          </a:p>
        </p:txBody>
      </p:sp>
      <p:sp>
        <p:nvSpPr>
          <p:cNvPr id="3" name="Content Placeholder 2">
            <a:extLst>
              <a:ext uri="{FF2B5EF4-FFF2-40B4-BE49-F238E27FC236}">
                <a16:creationId xmlns:a16="http://schemas.microsoft.com/office/drawing/2014/main" id="{DE9A52DB-6543-4530-AD4B-42BADA3E7884}"/>
              </a:ext>
            </a:extLst>
          </p:cNvPr>
          <p:cNvSpPr>
            <a:spLocks noGrp="1"/>
          </p:cNvSpPr>
          <p:nvPr>
            <p:ph idx="1"/>
          </p:nvPr>
        </p:nvSpPr>
        <p:spPr/>
        <p:txBody>
          <a:bodyPr/>
          <a:lstStyle/>
          <a:p>
            <a:r>
              <a:rPr lang="en-US" dirty="0"/>
              <a:t>Game Strategies are strategies made before the tournament to have a general plan for all tele-op matches before going in with the robot. For example, one could have a game strategy to spend 5 seconds picking up cargo and 5 seconds shooting repeated 10 times before deciding to climb. </a:t>
            </a:r>
          </a:p>
          <a:p>
            <a:r>
              <a:rPr lang="en-US" dirty="0"/>
              <a:t>Match strategies are strategies made specifically for each game, before or during the game. This is because the variables in every game are different and strategies can influence the outcome. For example, if you are teamed up with two better offensive teams, you might want to play more defense for that match.</a:t>
            </a:r>
          </a:p>
        </p:txBody>
      </p:sp>
    </p:spTree>
    <p:extLst>
      <p:ext uri="{BB962C8B-B14F-4D97-AF65-F5344CB8AC3E}">
        <p14:creationId xmlns:p14="http://schemas.microsoft.com/office/powerpoint/2010/main" val="1168482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{33848EE4-0C95-438E-A513-46DB258987DD}tf11665031_win32</Template>
  <TotalTime>55</TotalTime>
  <Words>606</Words>
  <Application>Microsoft Office PowerPoint</Application>
  <PresentationFormat>Widescreen</PresentationFormat>
  <Paragraphs>26</Paragraphs>
  <Slides>7</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 Nova</vt:lpstr>
      <vt:lpstr>Arial Nova Light</vt:lpstr>
      <vt:lpstr>Open Sans</vt:lpstr>
      <vt:lpstr>Wingdings 2</vt:lpstr>
      <vt:lpstr>SlateVTI</vt:lpstr>
      <vt:lpstr>General Strategy Information</vt:lpstr>
      <vt:lpstr>Strategy Selections</vt:lpstr>
      <vt:lpstr>Offense</vt:lpstr>
      <vt:lpstr>Defense</vt:lpstr>
      <vt:lpstr>2008 FIRST Game Overdrive</vt:lpstr>
      <vt:lpstr>General Universal Guidelines</vt:lpstr>
      <vt:lpstr>Game Strategy and Match Strategy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Strategy Information</dc:title>
  <dc:creator>akulmiriyala2006@outlook.com</dc:creator>
  <cp:lastModifiedBy>akulmiriyala2006@outlook.com</cp:lastModifiedBy>
  <cp:revision>4</cp:revision>
  <dcterms:created xsi:type="dcterms:W3CDTF">2022-04-29T21:23:19Z</dcterms:created>
  <dcterms:modified xsi:type="dcterms:W3CDTF">2022-04-29T22:19:06Z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