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orbe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hf4Zou9WV8PGGhVq0bqQOdvff8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11" Type="http://schemas.openxmlformats.org/officeDocument/2006/relationships/slide" Target="slides/slide6.xml"/><Relationship Id="rId22" Type="http://schemas.openxmlformats.org/officeDocument/2006/relationships/font" Target="fonts/Corbel-italic.fntdata"/><Relationship Id="rId10" Type="http://schemas.openxmlformats.org/officeDocument/2006/relationships/slide" Target="slides/slide5.xml"/><Relationship Id="rId21" Type="http://schemas.openxmlformats.org/officeDocument/2006/relationships/font" Target="fonts/Corbel-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5bcbd39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5bcbd3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2458b3ede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2458b3ed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5bcbd39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gf25bcbd39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168" name="Google Shape;1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5bcbd39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108" name="Google Shape;108;gf25bcbd39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5bcbd39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114" name="Google Shape;114;gf25bcbd39f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2458b3ede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2458b3ed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SzPts val="1200"/>
              <a:buNone/>
              <a:defRPr sz="1200">
                <a:solidFill>
                  <a:srgbClr val="888888"/>
                </a:solidFill>
                <a:latin typeface="Calibri"/>
                <a:ea typeface="Calibri"/>
                <a:cs typeface="Calibri"/>
                <a:sym typeface="Calibri"/>
              </a:defRPr>
            </a:lvl1pPr>
            <a:lvl2pPr indent="0" lvl="1" marL="0" algn="r">
              <a:spcBef>
                <a:spcPts val="0"/>
              </a:spcBef>
              <a:spcAft>
                <a:spcPts val="0"/>
              </a:spcAft>
              <a:buSzPts val="1200"/>
              <a:buNone/>
              <a:defRPr sz="1200">
                <a:solidFill>
                  <a:srgbClr val="888888"/>
                </a:solidFill>
                <a:latin typeface="Calibri"/>
                <a:ea typeface="Calibri"/>
                <a:cs typeface="Calibri"/>
                <a:sym typeface="Calibri"/>
              </a:defRPr>
            </a:lvl2pPr>
            <a:lvl3pPr indent="0" lvl="2" marL="0" algn="r">
              <a:spcBef>
                <a:spcPts val="0"/>
              </a:spcBef>
              <a:spcAft>
                <a:spcPts val="0"/>
              </a:spcAft>
              <a:buSzPts val="1200"/>
              <a:buNone/>
              <a:defRPr sz="1200">
                <a:solidFill>
                  <a:srgbClr val="888888"/>
                </a:solidFill>
                <a:latin typeface="Calibri"/>
                <a:ea typeface="Calibri"/>
                <a:cs typeface="Calibri"/>
                <a:sym typeface="Calibri"/>
              </a:defRPr>
            </a:lvl3pPr>
            <a:lvl4pPr indent="0" lvl="3" marL="0" algn="r">
              <a:spcBef>
                <a:spcPts val="0"/>
              </a:spcBef>
              <a:spcAft>
                <a:spcPts val="0"/>
              </a:spcAft>
              <a:buSzPts val="1200"/>
              <a:buNone/>
              <a:defRPr sz="1200">
                <a:solidFill>
                  <a:srgbClr val="888888"/>
                </a:solidFill>
                <a:latin typeface="Calibri"/>
                <a:ea typeface="Calibri"/>
                <a:cs typeface="Calibri"/>
                <a:sym typeface="Calibri"/>
              </a:defRPr>
            </a:lvl4pPr>
            <a:lvl5pPr indent="0" lvl="4" marL="0" algn="r">
              <a:spcBef>
                <a:spcPts val="0"/>
              </a:spcBef>
              <a:spcAft>
                <a:spcPts val="0"/>
              </a:spcAft>
              <a:buSzPts val="1200"/>
              <a:buNone/>
              <a:defRPr sz="1200">
                <a:solidFill>
                  <a:srgbClr val="888888"/>
                </a:solidFill>
                <a:latin typeface="Calibri"/>
                <a:ea typeface="Calibri"/>
                <a:cs typeface="Calibri"/>
                <a:sym typeface="Calibri"/>
              </a:defRPr>
            </a:lvl5pPr>
            <a:lvl6pPr indent="0" lvl="5" marL="0" algn="r">
              <a:spcBef>
                <a:spcPts val="0"/>
              </a:spcBef>
              <a:spcAft>
                <a:spcPts val="0"/>
              </a:spcAft>
              <a:buSzPts val="1200"/>
              <a:buNone/>
              <a:defRPr sz="1200">
                <a:solidFill>
                  <a:srgbClr val="888888"/>
                </a:solidFill>
                <a:latin typeface="Calibri"/>
                <a:ea typeface="Calibri"/>
                <a:cs typeface="Calibri"/>
                <a:sym typeface="Calibri"/>
              </a:defRPr>
            </a:lvl6pPr>
            <a:lvl7pPr indent="0" lvl="6" marL="0" algn="r">
              <a:spcBef>
                <a:spcPts val="0"/>
              </a:spcBef>
              <a:spcAft>
                <a:spcPts val="0"/>
              </a:spcAft>
              <a:buSzPts val="1200"/>
              <a:buNone/>
              <a:defRPr sz="1200">
                <a:solidFill>
                  <a:srgbClr val="888888"/>
                </a:solidFill>
                <a:latin typeface="Calibri"/>
                <a:ea typeface="Calibri"/>
                <a:cs typeface="Calibri"/>
                <a:sym typeface="Calibri"/>
              </a:defRPr>
            </a:lvl7pPr>
            <a:lvl8pPr indent="0" lvl="7" marL="0" algn="r">
              <a:spcBef>
                <a:spcPts val="0"/>
              </a:spcBef>
              <a:spcAft>
                <a:spcPts val="0"/>
              </a:spcAft>
              <a:buSzPts val="1200"/>
              <a:buNone/>
              <a:defRPr sz="1200">
                <a:solidFill>
                  <a:srgbClr val="888888"/>
                </a:solidFill>
                <a:latin typeface="Calibri"/>
                <a:ea typeface="Calibri"/>
                <a:cs typeface="Calibri"/>
                <a:sym typeface="Calibri"/>
              </a:defRPr>
            </a:lvl8pPr>
            <a:lvl9pPr indent="0" lvl="8" marL="0" algn="r">
              <a:spcBef>
                <a:spcPts val="0"/>
              </a:spcBef>
              <a:spcAft>
                <a:spcPts val="0"/>
              </a:spcAft>
              <a:buSzPts val="1200"/>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kaggle.com/prashant111/xgboost-k-fold-cv-feature-importance" TargetMode="External"/><Relationship Id="rId4" Type="http://schemas.openxmlformats.org/officeDocument/2006/relationships/hyperlink" Target="https://randerson112358.medium.com/ai-in-health-2e9f84906bed" TargetMode="External"/><Relationship Id="rId5" Type="http://schemas.openxmlformats.org/officeDocument/2006/relationships/hyperlink" Target="https://www.datacamp.com/community/tutorials/xgboost-in-python" TargetMode="External"/><Relationship Id="rId6" Type="http://schemas.openxmlformats.org/officeDocument/2006/relationships/hyperlink" Target="https://www.datainsightonline.com/post/xgboost_predicting-parkinson-disea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2586037" y="3196928"/>
            <a:ext cx="6786600" cy="4202100"/>
          </a:xfrm>
          <a:prstGeom prst="rect">
            <a:avLst/>
          </a:prstGeom>
          <a:noFill/>
          <a:ln>
            <a:noFill/>
          </a:ln>
        </p:spPr>
        <p:txBody>
          <a:bodyPr anchorCtr="0" anchor="t" bIns="45700" lIns="91425" spcFirstLastPara="1" rIns="91425" wrap="square" tIns="45700">
            <a:spAutoFit/>
          </a:bodyPr>
          <a:lstStyle/>
          <a:p>
            <a:pPr indent="0" lvl="0" marL="0" rtl="0" algn="ctr">
              <a:lnSpc>
                <a:spcPct val="80000"/>
              </a:lnSpc>
              <a:spcBef>
                <a:spcPts val="0"/>
              </a:spcBef>
              <a:spcAft>
                <a:spcPts val="0"/>
              </a:spcAft>
              <a:buClr>
                <a:srgbClr val="000000"/>
              </a:buClr>
              <a:buSzPts val="2400"/>
              <a:buNone/>
            </a:pPr>
            <a:r>
              <a:t/>
            </a:r>
            <a:endParaRPr>
              <a:latin typeface="Calibri"/>
              <a:ea typeface="Calibri"/>
              <a:cs typeface="Calibri"/>
              <a:sym typeface="Calibri"/>
            </a:endParaRPr>
          </a:p>
          <a:p>
            <a:pPr indent="0" lvl="0" marL="0" rtl="0" algn="ctr">
              <a:lnSpc>
                <a:spcPct val="80000"/>
              </a:lnSpc>
              <a:spcBef>
                <a:spcPts val="1000"/>
              </a:spcBef>
              <a:spcAft>
                <a:spcPts val="0"/>
              </a:spcAft>
              <a:buClr>
                <a:srgbClr val="000000"/>
              </a:buClr>
              <a:buSzPts val="2400"/>
              <a:buNone/>
            </a:pPr>
            <a:r>
              <a:t/>
            </a:r>
            <a:endParaRPr>
              <a:latin typeface="Calibri"/>
              <a:ea typeface="Calibri"/>
              <a:cs typeface="Calibri"/>
              <a:sym typeface="Calibri"/>
            </a:endParaRPr>
          </a:p>
          <a:p>
            <a:pPr indent="0" lvl="0" marL="0" rtl="0" algn="ctr">
              <a:lnSpc>
                <a:spcPct val="80000"/>
              </a:lnSpc>
              <a:spcBef>
                <a:spcPts val="1000"/>
              </a:spcBef>
              <a:spcAft>
                <a:spcPts val="0"/>
              </a:spcAft>
              <a:buClr>
                <a:srgbClr val="000000"/>
              </a:buClr>
              <a:buSzPts val="2400"/>
              <a:buNone/>
            </a:pPr>
            <a:r>
              <a:t/>
            </a:r>
            <a:endParaRPr>
              <a:latin typeface="Calibri"/>
              <a:ea typeface="Calibri"/>
              <a:cs typeface="Calibri"/>
              <a:sym typeface="Calibri"/>
            </a:endParaRPr>
          </a:p>
          <a:p>
            <a:pPr indent="0" lvl="0" marL="0" rtl="0" algn="ctr">
              <a:lnSpc>
                <a:spcPct val="80000"/>
              </a:lnSpc>
              <a:spcBef>
                <a:spcPts val="1000"/>
              </a:spcBef>
              <a:spcAft>
                <a:spcPts val="0"/>
              </a:spcAft>
              <a:buClr>
                <a:srgbClr val="000000"/>
              </a:buClr>
              <a:buSzPts val="2400"/>
              <a:buNone/>
            </a:pPr>
            <a:r>
              <a:t/>
            </a:r>
            <a:endParaRPr>
              <a:latin typeface="Calibri"/>
              <a:ea typeface="Calibri"/>
              <a:cs typeface="Calibri"/>
              <a:sym typeface="Calibri"/>
            </a:endParaRPr>
          </a:p>
          <a:p>
            <a:pPr indent="0" lvl="0" marL="0" rtl="0" algn="ctr">
              <a:lnSpc>
                <a:spcPct val="80000"/>
              </a:lnSpc>
              <a:spcBef>
                <a:spcPts val="1000"/>
              </a:spcBef>
              <a:spcAft>
                <a:spcPts val="0"/>
              </a:spcAft>
              <a:buClr>
                <a:srgbClr val="000000"/>
              </a:buClr>
              <a:buSzPts val="2400"/>
              <a:buNone/>
            </a:pPr>
            <a:r>
              <a:rPr b="1" lang="en-US">
                <a:latin typeface="Arial"/>
                <a:ea typeface="Arial"/>
                <a:cs typeface="Arial"/>
                <a:sym typeface="Arial"/>
              </a:rPr>
              <a:t>Under Guidance of- </a:t>
            </a:r>
            <a:r>
              <a:rPr b="1" lang="en-US"/>
              <a:t>Mr K. Rajasekharam</a:t>
            </a:r>
            <a:endParaRPr b="1"/>
          </a:p>
          <a:p>
            <a:pPr indent="0" lvl="0" marL="0" rtl="0" algn="ctr">
              <a:lnSpc>
                <a:spcPct val="80000"/>
              </a:lnSpc>
              <a:spcBef>
                <a:spcPts val="1000"/>
              </a:spcBef>
              <a:spcAft>
                <a:spcPts val="0"/>
              </a:spcAft>
              <a:buClr>
                <a:schemeClr val="dk1"/>
              </a:buClr>
              <a:buSzPts val="1100"/>
              <a:buFont typeface="Arial"/>
              <a:buNone/>
            </a:pPr>
            <a:r>
              <a:rPr b="1" lang="en-US"/>
              <a:t>Scientist “G”, DASQA, DRDL, Hyderabad.</a:t>
            </a:r>
            <a:endParaRPr b="1"/>
          </a:p>
          <a:p>
            <a:pPr indent="0" lvl="0" marL="0" rtl="0" algn="ctr">
              <a:lnSpc>
                <a:spcPct val="80000"/>
              </a:lnSpc>
              <a:spcBef>
                <a:spcPts val="1000"/>
              </a:spcBef>
              <a:spcAft>
                <a:spcPts val="0"/>
              </a:spcAft>
              <a:buClr>
                <a:srgbClr val="000000"/>
              </a:buClr>
              <a:buSzPts val="2400"/>
              <a:buNone/>
            </a:pPr>
            <a:r>
              <a:t/>
            </a:r>
            <a:endParaRPr b="1"/>
          </a:p>
          <a:p>
            <a:pPr indent="0" lvl="0" marL="0" rtl="0" algn="ctr">
              <a:lnSpc>
                <a:spcPct val="80000"/>
              </a:lnSpc>
              <a:spcBef>
                <a:spcPts val="1000"/>
              </a:spcBef>
              <a:spcAft>
                <a:spcPts val="0"/>
              </a:spcAft>
              <a:buClr>
                <a:srgbClr val="000000"/>
              </a:buClr>
              <a:buSzPts val="2400"/>
              <a:buNone/>
            </a:pPr>
            <a:r>
              <a:rPr b="1" lang="en-US">
                <a:latin typeface="Arial"/>
                <a:ea typeface="Arial"/>
                <a:cs typeface="Arial"/>
                <a:sym typeface="Arial"/>
              </a:rPr>
              <a:t>By- </a:t>
            </a:r>
            <a:r>
              <a:rPr b="1" lang="en-US"/>
              <a:t>Sunny </a:t>
            </a:r>
            <a:r>
              <a:rPr b="1" lang="en-US"/>
              <a:t>Choudhary</a:t>
            </a:r>
            <a:r>
              <a:rPr b="1" lang="en-US"/>
              <a:t> Muppala </a:t>
            </a:r>
            <a:r>
              <a:rPr b="1" lang="en-US">
                <a:latin typeface="Arial"/>
                <a:ea typeface="Arial"/>
                <a:cs typeface="Arial"/>
                <a:sym typeface="Arial"/>
              </a:rPr>
              <a:t>(38110</a:t>
            </a:r>
            <a:r>
              <a:rPr b="1" lang="en-US"/>
              <a:t>340</a:t>
            </a:r>
            <a:r>
              <a:rPr b="1" lang="en-US">
                <a:latin typeface="Arial"/>
                <a:ea typeface="Arial"/>
                <a:cs typeface="Arial"/>
                <a:sym typeface="Arial"/>
              </a:rPr>
              <a:t>)</a:t>
            </a:r>
            <a:endParaRPr>
              <a:latin typeface="Calibri"/>
              <a:ea typeface="Calibri"/>
              <a:cs typeface="Calibri"/>
              <a:sym typeface="Calibri"/>
            </a:endParaRPr>
          </a:p>
          <a:p>
            <a:pPr indent="0" lvl="0" marL="0" rtl="0" algn="ctr">
              <a:lnSpc>
                <a:spcPct val="80000"/>
              </a:lnSpc>
              <a:spcBef>
                <a:spcPts val="1000"/>
              </a:spcBef>
              <a:spcAft>
                <a:spcPts val="0"/>
              </a:spcAft>
              <a:buClr>
                <a:srgbClr val="000000"/>
              </a:buClr>
              <a:buSzPts val="2400"/>
              <a:buNone/>
            </a:pPr>
            <a:r>
              <a:t/>
            </a:r>
            <a:endParaRPr>
              <a:latin typeface="Calibri"/>
              <a:ea typeface="Calibri"/>
              <a:cs typeface="Calibri"/>
              <a:sym typeface="Calibri"/>
            </a:endParaRPr>
          </a:p>
          <a:p>
            <a:pPr indent="0" lvl="0" marL="0" rtl="0" algn="ctr">
              <a:lnSpc>
                <a:spcPct val="80000"/>
              </a:lnSpc>
              <a:spcBef>
                <a:spcPts val="1000"/>
              </a:spcBef>
              <a:spcAft>
                <a:spcPts val="0"/>
              </a:spcAft>
              <a:buClr>
                <a:srgbClr val="000000"/>
              </a:buClr>
              <a:buSzPts val="2400"/>
              <a:buNone/>
            </a:pPr>
            <a:r>
              <a:t/>
            </a:r>
            <a:endParaRPr>
              <a:latin typeface="Calibri"/>
              <a:ea typeface="Calibri"/>
              <a:cs typeface="Calibri"/>
              <a:sym typeface="Calibri"/>
            </a:endParaRPr>
          </a:p>
        </p:txBody>
      </p:sp>
      <p:sp>
        <p:nvSpPr>
          <p:cNvPr id="85" name="Google Shape;85;p1"/>
          <p:cNvSpPr txBox="1"/>
          <p:nvPr/>
        </p:nvSpPr>
        <p:spPr>
          <a:xfrm>
            <a:off x="612925" y="3280625"/>
            <a:ext cx="107328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4400"/>
              <a:t>DETECTING PARKINSON’S DISEASE- using </a:t>
            </a:r>
            <a:r>
              <a:rPr lang="en-US" sz="4400"/>
              <a:t>Modern</a:t>
            </a:r>
            <a:r>
              <a:rPr lang="en-US" sz="4400"/>
              <a:t> ML algorithms</a:t>
            </a:r>
            <a:endParaRPr sz="4400"/>
          </a:p>
        </p:txBody>
      </p:sp>
      <p:pic>
        <p:nvPicPr>
          <p:cNvPr id="86" name="Google Shape;86;p1"/>
          <p:cNvPicPr preferRelativeResize="0"/>
          <p:nvPr/>
        </p:nvPicPr>
        <p:blipFill rotWithShape="1">
          <a:blip r:embed="rId3">
            <a:alphaModFix/>
          </a:blip>
          <a:srcRect b="0" l="0" r="0" t="0"/>
          <a:stretch/>
        </p:blipFill>
        <p:spPr>
          <a:xfrm>
            <a:off x="1883155" y="304800"/>
            <a:ext cx="8425689" cy="2242441"/>
          </a:xfrm>
          <a:prstGeom prst="rect">
            <a:avLst/>
          </a:prstGeom>
          <a:noFill/>
          <a:ln>
            <a:noFill/>
          </a:ln>
        </p:spPr>
      </p:pic>
      <p:sp>
        <p:nvSpPr>
          <p:cNvPr id="87" name="Google Shape;87;p1"/>
          <p:cNvSpPr txBox="1"/>
          <p:nvPr/>
        </p:nvSpPr>
        <p:spPr>
          <a:xfrm>
            <a:off x="3014096" y="2695625"/>
            <a:ext cx="8187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000000"/>
                </a:solidFill>
                <a:latin typeface="Arial"/>
                <a:ea typeface="Arial"/>
                <a:cs typeface="Arial"/>
                <a:sym typeface="Arial"/>
              </a:rPr>
              <a:t>PT-</a:t>
            </a:r>
            <a:r>
              <a:rPr lang="en-US" sz="3200"/>
              <a:t>2</a:t>
            </a:r>
            <a:r>
              <a:rPr b="0" i="0" lang="en-US" sz="3200" u="none" cap="none" strike="noStrike">
                <a:solidFill>
                  <a:srgbClr val="000000"/>
                </a:solidFill>
                <a:latin typeface="Arial"/>
                <a:ea typeface="Arial"/>
                <a:cs typeface="Arial"/>
                <a:sym typeface="Arial"/>
              </a:rPr>
              <a:t> REVIEW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f25bcbd39f_0_27"/>
          <p:cNvSpPr txBox="1"/>
          <p:nvPr>
            <p:ph type="ctrTitle"/>
          </p:nvPr>
        </p:nvSpPr>
        <p:spPr>
          <a:xfrm>
            <a:off x="1955800" y="165450"/>
            <a:ext cx="8426400" cy="700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11111"/>
              <a:buFont typeface="Calibri"/>
              <a:buNone/>
            </a:pPr>
            <a:r>
              <a:rPr b="1" lang="en-US" sz="5400" u="sng">
                <a:latin typeface="Calibri"/>
                <a:ea typeface="Calibri"/>
                <a:cs typeface="Calibri"/>
                <a:sym typeface="Calibri"/>
              </a:rPr>
              <a:t>Outputs</a:t>
            </a:r>
            <a:endParaRPr b="1" u="sng">
              <a:latin typeface="Calibri"/>
              <a:ea typeface="Calibri"/>
              <a:cs typeface="Calibri"/>
              <a:sym typeface="Calibri"/>
            </a:endParaRPr>
          </a:p>
        </p:txBody>
      </p:sp>
      <p:sp>
        <p:nvSpPr>
          <p:cNvPr id="145" name="Google Shape;145;gf25bcbd39f_0_27"/>
          <p:cNvSpPr txBox="1"/>
          <p:nvPr>
            <p:ph idx="1" type="subTitle"/>
          </p:nvPr>
        </p:nvSpPr>
        <p:spPr>
          <a:xfrm>
            <a:off x="1399363" y="1108688"/>
            <a:ext cx="9144000" cy="4016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400"/>
              <a:buChar char="•"/>
            </a:pPr>
            <a:r>
              <a:rPr lang="en-US">
                <a:solidFill>
                  <a:schemeClr val="dk1"/>
                </a:solidFill>
                <a:latin typeface="Corbel"/>
                <a:ea typeface="Corbel"/>
                <a:cs typeface="Corbel"/>
                <a:sym typeface="Corbel"/>
              </a:rPr>
              <a:t>Feature </a:t>
            </a:r>
            <a:r>
              <a:rPr b="1" lang="en-US">
                <a:solidFill>
                  <a:schemeClr val="dk1"/>
                </a:solidFill>
                <a:latin typeface="Corbel"/>
                <a:ea typeface="Corbel"/>
                <a:cs typeface="Corbel"/>
                <a:sym typeface="Corbel"/>
              </a:rPr>
              <a:t>MDVP.Fo(Hz)</a:t>
            </a:r>
            <a:r>
              <a:rPr lang="en-US">
                <a:solidFill>
                  <a:schemeClr val="dk1"/>
                </a:solidFill>
                <a:latin typeface="Corbel"/>
                <a:ea typeface="Corbel"/>
                <a:cs typeface="Corbel"/>
                <a:sym typeface="Corbel"/>
              </a:rPr>
              <a:t> (i.e. </a:t>
            </a:r>
            <a:r>
              <a:rPr b="1" lang="en-US">
                <a:solidFill>
                  <a:schemeClr val="dk1"/>
                </a:solidFill>
                <a:latin typeface="Corbel"/>
                <a:ea typeface="Corbel"/>
                <a:cs typeface="Corbel"/>
                <a:sym typeface="Corbel"/>
              </a:rPr>
              <a:t>Average vocal fundamental frequency</a:t>
            </a:r>
            <a:r>
              <a:rPr lang="en-US">
                <a:solidFill>
                  <a:schemeClr val="dk1"/>
                </a:solidFill>
                <a:latin typeface="Corbel"/>
                <a:ea typeface="Corbel"/>
                <a:cs typeface="Corbel"/>
                <a:sym typeface="Corbel"/>
              </a:rPr>
              <a:t>) has been given the highest importance score among all the features.</a:t>
            </a:r>
            <a:endParaRPr b="1">
              <a:solidFill>
                <a:schemeClr val="dk1"/>
              </a:solidFill>
              <a:latin typeface="Corbel"/>
              <a:ea typeface="Corbel"/>
              <a:cs typeface="Corbel"/>
              <a:sym typeface="Corbel"/>
            </a:endParaRPr>
          </a:p>
          <a:p>
            <a:pPr indent="0" lvl="0" marL="0" rtl="0" algn="l">
              <a:lnSpc>
                <a:spcPct val="100000"/>
              </a:lnSpc>
              <a:spcBef>
                <a:spcPts val="0"/>
              </a:spcBef>
              <a:spcAft>
                <a:spcPts val="0"/>
              </a:spcAft>
              <a:buClr>
                <a:schemeClr val="dk1"/>
              </a:buClr>
              <a:buFont typeface="Arial"/>
              <a:buNone/>
            </a:pPr>
            <a:r>
              <a:t/>
            </a:r>
            <a:endParaRPr sz="1800">
              <a:solidFill>
                <a:schemeClr val="dk1"/>
              </a:solidFill>
              <a:latin typeface="Corbel"/>
              <a:ea typeface="Corbel"/>
              <a:cs typeface="Corbel"/>
              <a:sym typeface="Corbel"/>
            </a:endParaRPr>
          </a:p>
          <a:p>
            <a:pPr indent="0" lvl="0" marL="0" rtl="0" algn="l">
              <a:lnSpc>
                <a:spcPct val="100000"/>
              </a:lnSpc>
              <a:spcBef>
                <a:spcPts val="0"/>
              </a:spcBef>
              <a:spcAft>
                <a:spcPts val="0"/>
              </a:spcAft>
              <a:buClr>
                <a:schemeClr val="dk1"/>
              </a:buClr>
              <a:buFont typeface="Arial"/>
              <a:buNone/>
            </a:pPr>
            <a:r>
              <a:t/>
            </a:r>
            <a:endParaRPr sz="1800">
              <a:solidFill>
                <a:schemeClr val="dk1"/>
              </a:solidFill>
              <a:latin typeface="Corbel"/>
              <a:ea typeface="Corbel"/>
              <a:cs typeface="Corbel"/>
              <a:sym typeface="Corbel"/>
            </a:endParaRPr>
          </a:p>
          <a:p>
            <a:pPr indent="0" lvl="0" marL="0" rtl="0" algn="just">
              <a:lnSpc>
                <a:spcPct val="90000"/>
              </a:lnSpc>
              <a:spcBef>
                <a:spcPts val="0"/>
              </a:spcBef>
              <a:spcAft>
                <a:spcPts val="0"/>
              </a:spcAft>
              <a:buNone/>
            </a:pPr>
            <a:r>
              <a:t/>
            </a:r>
            <a:endParaRPr>
              <a:solidFill>
                <a:schemeClr val="dk1"/>
              </a:solidFill>
              <a:latin typeface="Corbel"/>
              <a:ea typeface="Corbel"/>
              <a:cs typeface="Corbel"/>
              <a:sym typeface="Corbel"/>
            </a:endParaRPr>
          </a:p>
        </p:txBody>
      </p:sp>
      <p:sp>
        <p:nvSpPr>
          <p:cNvPr id="146" name="Google Shape;146;gf25bcbd39f_0_27"/>
          <p:cNvSpPr/>
          <p:nvPr/>
        </p:nvSpPr>
        <p:spPr>
          <a:xfrm>
            <a:off x="2739999" y="2173900"/>
            <a:ext cx="7197300" cy="3835200"/>
          </a:xfrm>
          <a:prstGeom prst="rect">
            <a:avLst/>
          </a:prstGeom>
          <a:blipFill rotWithShape="1">
            <a:blip r:embed="rId3">
              <a:alphaModFix/>
            </a:blip>
            <a:stretch>
              <a:fillRect b="-75596" l="-35927" r="-44366" t="-72008"/>
            </a:stretch>
          </a:blipFill>
          <a:ln cap="flat" cmpd="sng" w="12700">
            <a:solidFill>
              <a:srgbClr val="3E8F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orbel"/>
              <a:ea typeface="Corbel"/>
              <a:cs typeface="Corbel"/>
              <a:sym typeface="Corbel"/>
            </a:endParaRPr>
          </a:p>
        </p:txBody>
      </p:sp>
      <p:sp>
        <p:nvSpPr>
          <p:cNvPr id="147" name="Google Shape;147;gf25bcbd39f_0_27"/>
          <p:cNvSpPr/>
          <p:nvPr/>
        </p:nvSpPr>
        <p:spPr>
          <a:xfrm>
            <a:off x="4212262" y="6183650"/>
            <a:ext cx="42528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Screenshot 1.4: Feature-importance vs F-score</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f2458b3ede_0_59"/>
          <p:cNvSpPr txBox="1"/>
          <p:nvPr>
            <p:ph type="ctrTitle"/>
          </p:nvPr>
        </p:nvSpPr>
        <p:spPr>
          <a:xfrm>
            <a:off x="1955800" y="431800"/>
            <a:ext cx="8426400" cy="700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11111"/>
              <a:buFont typeface="Calibri"/>
              <a:buNone/>
            </a:pPr>
            <a:br>
              <a:rPr lang="en-US" sz="5400">
                <a:latin typeface="Calibri"/>
                <a:ea typeface="Calibri"/>
                <a:cs typeface="Calibri"/>
                <a:sym typeface="Calibri"/>
              </a:rPr>
            </a:br>
            <a:r>
              <a:rPr b="1" lang="en-US" sz="3600" u="sng">
                <a:latin typeface="Calibri"/>
                <a:ea typeface="Calibri"/>
                <a:cs typeface="Calibri"/>
                <a:sym typeface="Calibri"/>
              </a:rPr>
              <a:t>Conclusion and Scope of Improvement</a:t>
            </a:r>
            <a:endParaRPr/>
          </a:p>
        </p:txBody>
      </p:sp>
      <p:sp>
        <p:nvSpPr>
          <p:cNvPr id="153" name="Google Shape;153;gf2458b3ede_0_59"/>
          <p:cNvSpPr txBox="1"/>
          <p:nvPr>
            <p:ph idx="1" type="subTitle"/>
          </p:nvPr>
        </p:nvSpPr>
        <p:spPr>
          <a:xfrm>
            <a:off x="1382713" y="1541463"/>
            <a:ext cx="9144000" cy="401640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SzPts val="2400"/>
              <a:buFont typeface="Calibri"/>
              <a:buChar char="●"/>
            </a:pPr>
            <a:r>
              <a:rPr lang="en-US">
                <a:latin typeface="Calibri"/>
                <a:ea typeface="Calibri"/>
                <a:cs typeface="Calibri"/>
                <a:sym typeface="Calibri"/>
              </a:rPr>
              <a:t>The proposed model is a reliable model to detect Parkinson’s disease due to its efficient accuracy rates.</a:t>
            </a:r>
            <a:endParaRPr>
              <a:latin typeface="Calibri"/>
              <a:ea typeface="Calibri"/>
              <a:cs typeface="Calibri"/>
              <a:sym typeface="Calibri"/>
            </a:endParaRPr>
          </a:p>
          <a:p>
            <a:pPr indent="0" lvl="0" marL="0" rtl="0" algn="just">
              <a:lnSpc>
                <a:spcPct val="90000"/>
              </a:lnSpc>
              <a:spcBef>
                <a:spcPts val="0"/>
              </a:spcBef>
              <a:spcAft>
                <a:spcPts val="0"/>
              </a:spcAft>
              <a:buClr>
                <a:schemeClr val="dk1"/>
              </a:buClr>
              <a:buSzPts val="1100"/>
              <a:buFont typeface="Arial"/>
              <a:buNone/>
            </a:pPr>
            <a:r>
              <a:t/>
            </a:r>
            <a:endParaRPr>
              <a:latin typeface="Calibri"/>
              <a:ea typeface="Calibri"/>
              <a:cs typeface="Calibri"/>
              <a:sym typeface="Calibri"/>
            </a:endParaRPr>
          </a:p>
          <a:p>
            <a:pPr indent="-381000" lvl="0" marL="457200" rtl="0" algn="just">
              <a:lnSpc>
                <a:spcPct val="90000"/>
              </a:lnSpc>
              <a:spcBef>
                <a:spcPts val="0"/>
              </a:spcBef>
              <a:spcAft>
                <a:spcPts val="0"/>
              </a:spcAft>
              <a:buSzPts val="2400"/>
              <a:buFont typeface="Calibri"/>
              <a:buChar char="●"/>
            </a:pPr>
            <a:r>
              <a:rPr lang="en-US">
                <a:latin typeface="Calibri"/>
                <a:ea typeface="Calibri"/>
                <a:cs typeface="Calibri"/>
                <a:sym typeface="Calibri"/>
              </a:rPr>
              <a:t>Though the model works efficiently, this is limited by the richness of the dataset with which it is being trained. The selected dataset, has only 197 instances, hence a dataset with more no of samples would help the model generalize better. </a:t>
            </a:r>
            <a:endParaRPr>
              <a:latin typeface="Calibri"/>
              <a:ea typeface="Calibri"/>
              <a:cs typeface="Calibri"/>
              <a:sym typeface="Calibri"/>
            </a:endParaRPr>
          </a:p>
          <a:p>
            <a:pPr indent="0" lvl="0" marL="0" rtl="0" algn="just">
              <a:lnSpc>
                <a:spcPct val="90000"/>
              </a:lnSpc>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just">
              <a:lnSpc>
                <a:spcPct val="9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ctrTitle"/>
          </p:nvPr>
        </p:nvSpPr>
        <p:spPr>
          <a:xfrm>
            <a:off x="1524000" y="228600"/>
            <a:ext cx="9144000" cy="774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23456"/>
              <a:buFont typeface="Calibri"/>
              <a:buNone/>
            </a:pPr>
            <a:r>
              <a:rPr lang="en-US" sz="5400" u="sng">
                <a:latin typeface="Calibri"/>
                <a:ea typeface="Calibri"/>
                <a:cs typeface="Calibri"/>
                <a:sym typeface="Calibri"/>
              </a:rPr>
              <a:t>References</a:t>
            </a:r>
            <a:endParaRPr/>
          </a:p>
        </p:txBody>
      </p:sp>
      <p:sp>
        <p:nvSpPr>
          <p:cNvPr id="159" name="Google Shape;159;p12"/>
          <p:cNvSpPr txBox="1"/>
          <p:nvPr>
            <p:ph idx="1" type="subTitle"/>
          </p:nvPr>
        </p:nvSpPr>
        <p:spPr>
          <a:xfrm>
            <a:off x="349550" y="1147925"/>
            <a:ext cx="11252400" cy="55269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90000"/>
              </a:lnSpc>
              <a:spcBef>
                <a:spcPts val="205"/>
              </a:spcBef>
              <a:spcAft>
                <a:spcPts val="0"/>
              </a:spcAft>
              <a:buSzPts val="2200"/>
              <a:buAutoNum type="arabicPeriod"/>
            </a:pPr>
            <a:r>
              <a:rPr lang="en-US" sz="2200" u="sng">
                <a:solidFill>
                  <a:schemeClr val="hlink"/>
                </a:solidFill>
                <a:hlinkClick r:id="rId3"/>
              </a:rPr>
              <a:t>https://www.kaggle.com/prashant111/xgboost-k-fold-cv-feature-importance</a:t>
            </a:r>
            <a:r>
              <a:rPr lang="en-US" sz="2200"/>
              <a:t> </a:t>
            </a:r>
            <a:endParaRPr sz="2200"/>
          </a:p>
          <a:p>
            <a:pPr indent="0" lvl="0" marL="0" marR="0" rtl="0" algn="l">
              <a:lnSpc>
                <a:spcPct val="90000"/>
              </a:lnSpc>
              <a:spcBef>
                <a:spcPts val="205"/>
              </a:spcBef>
              <a:spcAft>
                <a:spcPts val="0"/>
              </a:spcAft>
              <a:buNone/>
            </a:pPr>
            <a:r>
              <a:t/>
            </a:r>
            <a:endParaRPr sz="2200"/>
          </a:p>
          <a:p>
            <a:pPr indent="-368300" lvl="0" marL="457200" marR="0" rtl="0" algn="l">
              <a:lnSpc>
                <a:spcPct val="90000"/>
              </a:lnSpc>
              <a:spcBef>
                <a:spcPts val="205"/>
              </a:spcBef>
              <a:spcAft>
                <a:spcPts val="0"/>
              </a:spcAft>
              <a:buSzPts val="2200"/>
              <a:buAutoNum type="arabicPeriod"/>
            </a:pPr>
            <a:r>
              <a:rPr lang="en-US" sz="2200" u="sng">
                <a:solidFill>
                  <a:schemeClr val="hlink"/>
                </a:solidFill>
                <a:hlinkClick r:id="rId4"/>
              </a:rPr>
              <a:t>https://randerson112358.medium.com/ai-in-health-2e9f84906bed</a:t>
            </a:r>
            <a:r>
              <a:rPr lang="en-US" sz="2200"/>
              <a:t> </a:t>
            </a:r>
            <a:endParaRPr sz="2200"/>
          </a:p>
          <a:p>
            <a:pPr indent="0" lvl="0" marL="457200" marR="0" rtl="0" algn="l">
              <a:lnSpc>
                <a:spcPct val="90000"/>
              </a:lnSpc>
              <a:spcBef>
                <a:spcPts val="205"/>
              </a:spcBef>
              <a:spcAft>
                <a:spcPts val="0"/>
              </a:spcAft>
              <a:buNone/>
            </a:pPr>
            <a:r>
              <a:t/>
            </a:r>
            <a:endParaRPr sz="2200"/>
          </a:p>
          <a:p>
            <a:pPr indent="-368300" lvl="0" marL="457200" marR="0" rtl="0" algn="l">
              <a:lnSpc>
                <a:spcPct val="90000"/>
              </a:lnSpc>
              <a:spcBef>
                <a:spcPts val="205"/>
              </a:spcBef>
              <a:spcAft>
                <a:spcPts val="0"/>
              </a:spcAft>
              <a:buSzPts val="2200"/>
              <a:buAutoNum type="arabicPeriod"/>
            </a:pPr>
            <a:r>
              <a:rPr lang="en-US" sz="2200" u="sng">
                <a:solidFill>
                  <a:schemeClr val="hlink"/>
                </a:solidFill>
                <a:hlinkClick r:id="rId5"/>
              </a:rPr>
              <a:t>https://www.datacamp.com/community/tutorials/xgboost-in-python</a:t>
            </a:r>
            <a:r>
              <a:rPr lang="en-US" sz="2200"/>
              <a:t> </a:t>
            </a:r>
            <a:endParaRPr sz="2200"/>
          </a:p>
          <a:p>
            <a:pPr indent="0" lvl="0" marL="457200" marR="0" rtl="0" algn="l">
              <a:lnSpc>
                <a:spcPct val="90000"/>
              </a:lnSpc>
              <a:spcBef>
                <a:spcPts val="205"/>
              </a:spcBef>
              <a:spcAft>
                <a:spcPts val="0"/>
              </a:spcAft>
              <a:buNone/>
            </a:pPr>
            <a:r>
              <a:t/>
            </a:r>
            <a:endParaRPr sz="2200"/>
          </a:p>
          <a:p>
            <a:pPr indent="-368300" lvl="0" marL="457200" marR="0" rtl="0" algn="l">
              <a:lnSpc>
                <a:spcPct val="90000"/>
              </a:lnSpc>
              <a:spcBef>
                <a:spcPts val="205"/>
              </a:spcBef>
              <a:spcAft>
                <a:spcPts val="0"/>
              </a:spcAft>
              <a:buSzPts val="2200"/>
              <a:buAutoNum type="arabicPeriod"/>
            </a:pPr>
            <a:r>
              <a:rPr lang="en-US" sz="2200"/>
              <a:t>https://codeburst.io/using-python-to-detect-early-onset-parkinsons-disease- b89651b0ed3 </a:t>
            </a:r>
            <a:endParaRPr sz="2200"/>
          </a:p>
          <a:p>
            <a:pPr indent="0" lvl="0" marL="457200" marR="0" rtl="0" algn="l">
              <a:lnSpc>
                <a:spcPct val="90000"/>
              </a:lnSpc>
              <a:spcBef>
                <a:spcPts val="205"/>
              </a:spcBef>
              <a:spcAft>
                <a:spcPts val="0"/>
              </a:spcAft>
              <a:buNone/>
            </a:pPr>
            <a:r>
              <a:t/>
            </a:r>
            <a:endParaRPr sz="2200"/>
          </a:p>
          <a:p>
            <a:pPr indent="-368300" lvl="0" marL="457200" marR="0" rtl="0" algn="l">
              <a:lnSpc>
                <a:spcPct val="90000"/>
              </a:lnSpc>
              <a:spcBef>
                <a:spcPts val="205"/>
              </a:spcBef>
              <a:spcAft>
                <a:spcPts val="0"/>
              </a:spcAft>
              <a:buSzPts val="2200"/>
              <a:buAutoNum type="arabicPeriod"/>
            </a:pPr>
            <a:r>
              <a:rPr lang="en-US" sz="2200"/>
              <a:t>Sakar, C. O., &amp; Kursun, O. (2010). Telediagnosis ofParkinson’s disease using measurements of dysphonia.Journal of medical systems, 34(4), 591-599.</a:t>
            </a:r>
            <a:endParaRPr sz="2200"/>
          </a:p>
          <a:p>
            <a:pPr indent="0" lvl="0" marL="457200" marR="0" rtl="0" algn="l">
              <a:lnSpc>
                <a:spcPct val="90000"/>
              </a:lnSpc>
              <a:spcBef>
                <a:spcPts val="205"/>
              </a:spcBef>
              <a:spcAft>
                <a:spcPts val="0"/>
              </a:spcAft>
              <a:buNone/>
            </a:pPr>
            <a:r>
              <a:t/>
            </a:r>
            <a:endParaRPr sz="2200"/>
          </a:p>
          <a:p>
            <a:pPr indent="-368300" lvl="0" marL="457200" marR="0" rtl="0" algn="l">
              <a:lnSpc>
                <a:spcPct val="90000"/>
              </a:lnSpc>
              <a:spcBef>
                <a:spcPts val="205"/>
              </a:spcBef>
              <a:spcAft>
                <a:spcPts val="0"/>
              </a:spcAft>
              <a:buSzPts val="2200"/>
              <a:buAutoNum type="arabicPeriod"/>
            </a:pPr>
            <a:r>
              <a:rPr lang="en-US" sz="2200"/>
              <a:t>Rahn III, D. A., Chou, M., Jiang, J. J., &amp; Zhang, Y. (2007).Phonatory impairment in Parkinson's disease: evidence</a:t>
            </a:r>
            <a:endParaRPr sz="2200"/>
          </a:p>
          <a:p>
            <a:pPr indent="0" lvl="0" marL="457200" marR="0" rtl="0" algn="l">
              <a:lnSpc>
                <a:spcPct val="90000"/>
              </a:lnSpc>
              <a:spcBef>
                <a:spcPts val="205"/>
              </a:spcBef>
              <a:spcAft>
                <a:spcPts val="0"/>
              </a:spcAft>
              <a:buNone/>
            </a:pPr>
            <a:r>
              <a:t/>
            </a:r>
            <a:endParaRPr sz="2200"/>
          </a:p>
          <a:p>
            <a:pPr indent="-368300" lvl="0" marL="457200" marR="0" rtl="0" algn="l">
              <a:lnSpc>
                <a:spcPct val="90000"/>
              </a:lnSpc>
              <a:spcBef>
                <a:spcPts val="205"/>
              </a:spcBef>
              <a:spcAft>
                <a:spcPts val="0"/>
              </a:spcAft>
              <a:buSzPts val="2200"/>
              <a:buAutoNum type="arabicPeriod"/>
            </a:pPr>
            <a:r>
              <a:rPr lang="en-US" sz="2200" u="sng">
                <a:solidFill>
                  <a:schemeClr val="hlink"/>
                </a:solidFill>
                <a:hlinkClick r:id="rId6"/>
              </a:rPr>
              <a:t>https://www.datainsightonline.com/post/xgboost_predicting-parkinson-diseases</a:t>
            </a:r>
            <a:r>
              <a:rPr lang="en-US" sz="2200"/>
              <a:t> </a:t>
            </a:r>
            <a:endParaRPr sz="2200"/>
          </a:p>
          <a:p>
            <a:pPr indent="0" lvl="0" marL="457200" marR="0" rtl="0" algn="l">
              <a:lnSpc>
                <a:spcPct val="90000"/>
              </a:lnSpc>
              <a:spcBef>
                <a:spcPts val="205"/>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f25bcbd39f_0_40"/>
          <p:cNvSpPr txBox="1"/>
          <p:nvPr>
            <p:ph type="ctrTitle"/>
          </p:nvPr>
        </p:nvSpPr>
        <p:spPr>
          <a:xfrm>
            <a:off x="1524000" y="228600"/>
            <a:ext cx="9144000" cy="774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23456"/>
              <a:buFont typeface="Calibri"/>
              <a:buNone/>
            </a:pPr>
            <a:r>
              <a:rPr lang="en-US" sz="5400" u="sng">
                <a:latin typeface="Calibri"/>
                <a:ea typeface="Calibri"/>
                <a:cs typeface="Calibri"/>
                <a:sym typeface="Calibri"/>
              </a:rPr>
              <a:t>References</a:t>
            </a:r>
            <a:endParaRPr/>
          </a:p>
        </p:txBody>
      </p:sp>
      <p:sp>
        <p:nvSpPr>
          <p:cNvPr id="165" name="Google Shape;165;gf25bcbd39f_0_40"/>
          <p:cNvSpPr txBox="1"/>
          <p:nvPr>
            <p:ph idx="1" type="subTitle"/>
          </p:nvPr>
        </p:nvSpPr>
        <p:spPr>
          <a:xfrm>
            <a:off x="349550" y="1147925"/>
            <a:ext cx="11252400" cy="5526900"/>
          </a:xfrm>
          <a:prstGeom prst="rect">
            <a:avLst/>
          </a:prstGeom>
          <a:noFill/>
          <a:ln>
            <a:noFill/>
          </a:ln>
        </p:spPr>
        <p:txBody>
          <a:bodyPr anchorCtr="0" anchor="t" bIns="45700" lIns="91425" spcFirstLastPara="1" rIns="91425" wrap="square" tIns="45700">
            <a:noAutofit/>
          </a:bodyPr>
          <a:lstStyle/>
          <a:p>
            <a:pPr indent="0" lvl="0" marL="457200" rtl="0" algn="l">
              <a:spcBef>
                <a:spcPts val="205"/>
              </a:spcBef>
              <a:spcAft>
                <a:spcPts val="0"/>
              </a:spcAft>
              <a:buClr>
                <a:schemeClr val="dk1"/>
              </a:buClr>
              <a:buSzPts val="1100"/>
              <a:buFont typeface="Arial"/>
              <a:buNone/>
            </a:pPr>
            <a:r>
              <a:t/>
            </a:r>
            <a:endParaRPr sz="2200">
              <a:solidFill>
                <a:schemeClr val="dk1"/>
              </a:solidFill>
            </a:endParaRPr>
          </a:p>
          <a:p>
            <a:pPr indent="0" lvl="0" marL="0" rtl="0" algn="l">
              <a:spcBef>
                <a:spcPts val="205"/>
              </a:spcBef>
              <a:spcAft>
                <a:spcPts val="0"/>
              </a:spcAft>
              <a:buNone/>
            </a:pPr>
            <a:r>
              <a:rPr lang="en-US" sz="2200">
                <a:solidFill>
                  <a:schemeClr val="dk1"/>
                </a:solidFill>
              </a:rPr>
              <a:t>8. D.J. Gelb, E. Oliver, and S. Gilman, “Diagnostic criteria for Parkinson disease.” Archives of neurology, vol. 56, no.1, pp. 3999.</a:t>
            </a:r>
            <a:endParaRPr sz="2200">
              <a:solidFill>
                <a:schemeClr val="dk1"/>
              </a:solidFill>
            </a:endParaRPr>
          </a:p>
          <a:p>
            <a:pPr indent="0" lvl="0" marL="0" rtl="0" algn="l">
              <a:spcBef>
                <a:spcPts val="205"/>
              </a:spcBef>
              <a:spcAft>
                <a:spcPts val="0"/>
              </a:spcAft>
              <a:buNone/>
            </a:pPr>
            <a:r>
              <a:t/>
            </a:r>
            <a:endParaRPr sz="2200">
              <a:solidFill>
                <a:schemeClr val="dk1"/>
              </a:solidFill>
            </a:endParaRPr>
          </a:p>
          <a:p>
            <a:pPr indent="0" lvl="0" marL="0" rtl="0" algn="l">
              <a:spcBef>
                <a:spcPts val="205"/>
              </a:spcBef>
              <a:spcAft>
                <a:spcPts val="0"/>
              </a:spcAft>
              <a:buNone/>
            </a:pPr>
            <a:r>
              <a:rPr lang="en-US" sz="2200">
                <a:solidFill>
                  <a:schemeClr val="dk1"/>
                </a:solidFill>
              </a:rPr>
              <a:t>9. R. Das, “A Comparison of multiple classification methods for diagnosis of Parkinson disease.” Expert Systems with Applications, vol. 37, no. 2, pp. 1568-1572, 2010.</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2632075" y="2836863"/>
            <a:ext cx="6927850" cy="14001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11111"/>
              <a:buNone/>
            </a:pPr>
            <a:r>
              <a:rPr lang="en-US" sz="8800">
                <a:latin typeface="Arial"/>
                <a:ea typeface="Arial"/>
                <a:cs typeface="Arial"/>
                <a:sym typeface="Arial"/>
              </a:rPr>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822"/>
                                        <p:tgtEl>
                                          <p:spTgt spid="170"/>
                                        </p:tgtEl>
                                      </p:cBhvr>
                                    </p:animEffect>
                                    <p:set>
                                      <p:cBhvr>
                                        <p:cTn dur="1" fill="hold">
                                          <p:stCondLst>
                                            <p:cond delay="1822"/>
                                          </p:stCondLst>
                                        </p:cTn>
                                        <p:tgtEl>
                                          <p:spTgt spid="1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5053013" y="574675"/>
            <a:ext cx="2085975" cy="6334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Font typeface="Calibri"/>
              <a:buNone/>
            </a:pPr>
            <a:r>
              <a:rPr b="1" lang="en-US" sz="3959" u="sng">
                <a:solidFill>
                  <a:schemeClr val="dk1"/>
                </a:solidFill>
                <a:latin typeface="Calibri"/>
                <a:ea typeface="Calibri"/>
                <a:cs typeface="Calibri"/>
                <a:sym typeface="Calibri"/>
              </a:rPr>
              <a:t>Contents</a:t>
            </a:r>
            <a:endParaRPr sz="3959">
              <a:solidFill>
                <a:schemeClr val="dk1"/>
              </a:solidFill>
              <a:latin typeface="Calibri"/>
              <a:ea typeface="Calibri"/>
              <a:cs typeface="Calibri"/>
              <a:sym typeface="Calibri"/>
            </a:endParaRPr>
          </a:p>
        </p:txBody>
      </p:sp>
      <p:sp>
        <p:nvSpPr>
          <p:cNvPr id="93" name="Google Shape;93;p2"/>
          <p:cNvSpPr txBox="1"/>
          <p:nvPr>
            <p:ph idx="1" type="body"/>
          </p:nvPr>
        </p:nvSpPr>
        <p:spPr>
          <a:xfrm>
            <a:off x="762000" y="1676400"/>
            <a:ext cx="10207500" cy="4382700"/>
          </a:xfrm>
          <a:prstGeom prst="rect">
            <a:avLst/>
          </a:prstGeom>
          <a:noFill/>
          <a:ln>
            <a:noFill/>
          </a:ln>
        </p:spPr>
        <p:txBody>
          <a:bodyPr anchorCtr="0" anchor="t" bIns="45700" lIns="91425" spcFirstLastPara="1" rIns="91425" wrap="square" tIns="45700">
            <a:noAutofit/>
          </a:bodyPr>
          <a:lstStyle/>
          <a:p>
            <a:pPr indent="-476250" lvl="0" marL="457200" rtl="0" algn="just">
              <a:lnSpc>
                <a:spcPct val="70000"/>
              </a:lnSpc>
              <a:spcBef>
                <a:spcPts val="1000"/>
              </a:spcBef>
              <a:spcAft>
                <a:spcPts val="0"/>
              </a:spcAft>
              <a:buClr>
                <a:schemeClr val="dk1"/>
              </a:buClr>
              <a:buSzPts val="3900"/>
              <a:buFont typeface="Calibri"/>
              <a:buChar char="➢"/>
            </a:pPr>
            <a:r>
              <a:rPr lang="en-US" sz="3900">
                <a:solidFill>
                  <a:schemeClr val="dk1"/>
                </a:solidFill>
                <a:latin typeface="Calibri"/>
                <a:ea typeface="Calibri"/>
                <a:cs typeface="Calibri"/>
                <a:sym typeface="Calibri"/>
              </a:rPr>
              <a:t>Certificate</a:t>
            </a:r>
            <a:endParaRPr sz="39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1000">
              <a:solidFill>
                <a:schemeClr val="dk1"/>
              </a:solidFill>
              <a:latin typeface="Calibri"/>
              <a:ea typeface="Calibri"/>
              <a:cs typeface="Calibri"/>
              <a:sym typeface="Calibri"/>
            </a:endParaRPr>
          </a:p>
          <a:p>
            <a:pPr indent="-476250" lvl="0" marL="457200" rtl="0" algn="just">
              <a:lnSpc>
                <a:spcPct val="70000"/>
              </a:lnSpc>
              <a:spcBef>
                <a:spcPts val="1000"/>
              </a:spcBef>
              <a:spcAft>
                <a:spcPts val="0"/>
              </a:spcAft>
              <a:buClr>
                <a:schemeClr val="dk1"/>
              </a:buClr>
              <a:buSzPts val="3900"/>
              <a:buFont typeface="Calibri"/>
              <a:buChar char="➢"/>
            </a:pPr>
            <a:r>
              <a:rPr lang="en-US" sz="3900">
                <a:solidFill>
                  <a:schemeClr val="dk1"/>
                </a:solidFill>
                <a:latin typeface="Calibri"/>
                <a:ea typeface="Calibri"/>
                <a:cs typeface="Calibri"/>
                <a:sym typeface="Calibri"/>
              </a:rPr>
              <a:t>Introduction</a:t>
            </a:r>
            <a:endParaRPr sz="39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1000">
              <a:solidFill>
                <a:schemeClr val="dk1"/>
              </a:solidFill>
              <a:latin typeface="Calibri"/>
              <a:ea typeface="Calibri"/>
              <a:cs typeface="Calibri"/>
              <a:sym typeface="Calibri"/>
            </a:endParaRPr>
          </a:p>
          <a:p>
            <a:pPr indent="-476250" lvl="0" marL="457200" rtl="0" algn="just">
              <a:lnSpc>
                <a:spcPct val="70000"/>
              </a:lnSpc>
              <a:spcBef>
                <a:spcPts val="1000"/>
              </a:spcBef>
              <a:spcAft>
                <a:spcPts val="0"/>
              </a:spcAft>
              <a:buSzPts val="3900"/>
              <a:buFont typeface="Calibri"/>
              <a:buChar char="➢"/>
            </a:pPr>
            <a:r>
              <a:rPr lang="en-US" sz="3900">
                <a:solidFill>
                  <a:schemeClr val="dk1"/>
                </a:solidFill>
                <a:latin typeface="Calibri"/>
                <a:ea typeface="Calibri"/>
                <a:cs typeface="Calibri"/>
                <a:sym typeface="Calibri"/>
              </a:rPr>
              <a:t>LITERATURE REVIEW</a:t>
            </a:r>
            <a:endParaRPr sz="39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500">
              <a:solidFill>
                <a:schemeClr val="dk1"/>
              </a:solidFill>
              <a:latin typeface="Calibri"/>
              <a:ea typeface="Calibri"/>
              <a:cs typeface="Calibri"/>
              <a:sym typeface="Calibri"/>
            </a:endParaRPr>
          </a:p>
          <a:p>
            <a:pPr indent="-476250" lvl="0" marL="457200" rtl="0" algn="just">
              <a:lnSpc>
                <a:spcPct val="70000"/>
              </a:lnSpc>
              <a:spcBef>
                <a:spcPts val="1000"/>
              </a:spcBef>
              <a:spcAft>
                <a:spcPts val="0"/>
              </a:spcAft>
              <a:buClr>
                <a:schemeClr val="dk1"/>
              </a:buClr>
              <a:buSzPts val="3900"/>
              <a:buFont typeface="Calibri"/>
              <a:buChar char="➢"/>
            </a:pPr>
            <a:r>
              <a:rPr lang="en-US" sz="3900">
                <a:solidFill>
                  <a:schemeClr val="dk1"/>
                </a:solidFill>
                <a:latin typeface="Calibri"/>
                <a:ea typeface="Calibri"/>
                <a:cs typeface="Calibri"/>
                <a:sym typeface="Calibri"/>
              </a:rPr>
              <a:t>Methodology</a:t>
            </a:r>
            <a:endParaRPr sz="39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500">
              <a:solidFill>
                <a:schemeClr val="dk1"/>
              </a:solidFill>
              <a:latin typeface="Calibri"/>
              <a:ea typeface="Calibri"/>
              <a:cs typeface="Calibri"/>
              <a:sym typeface="Calibri"/>
            </a:endParaRPr>
          </a:p>
          <a:p>
            <a:pPr indent="-476250" lvl="0" marL="457200" rtl="0" algn="just">
              <a:lnSpc>
                <a:spcPct val="70000"/>
              </a:lnSpc>
              <a:spcBef>
                <a:spcPts val="1000"/>
              </a:spcBef>
              <a:spcAft>
                <a:spcPts val="0"/>
              </a:spcAft>
              <a:buClr>
                <a:schemeClr val="dk1"/>
              </a:buClr>
              <a:buSzPts val="3900"/>
              <a:buFont typeface="Calibri"/>
              <a:buChar char="➢"/>
            </a:pPr>
            <a:r>
              <a:rPr lang="en-US" sz="3900">
                <a:solidFill>
                  <a:schemeClr val="dk1"/>
                </a:solidFill>
                <a:latin typeface="Calibri"/>
                <a:ea typeface="Calibri"/>
                <a:cs typeface="Calibri"/>
                <a:sym typeface="Calibri"/>
              </a:rPr>
              <a:t>Conclusion and Scope of Improvement</a:t>
            </a:r>
            <a:endParaRPr sz="39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1000">
              <a:solidFill>
                <a:schemeClr val="dk1"/>
              </a:solidFill>
              <a:latin typeface="Calibri"/>
              <a:ea typeface="Calibri"/>
              <a:cs typeface="Calibri"/>
              <a:sym typeface="Calibri"/>
            </a:endParaRPr>
          </a:p>
          <a:p>
            <a:pPr indent="-476250" lvl="0" marL="457200" rtl="0" algn="just">
              <a:lnSpc>
                <a:spcPct val="70000"/>
              </a:lnSpc>
              <a:spcBef>
                <a:spcPts val="1000"/>
              </a:spcBef>
              <a:spcAft>
                <a:spcPts val="0"/>
              </a:spcAft>
              <a:buClr>
                <a:schemeClr val="dk1"/>
              </a:buClr>
              <a:buSzPts val="3900"/>
              <a:buFont typeface="Calibri"/>
              <a:buChar char="➢"/>
            </a:pPr>
            <a:r>
              <a:rPr lang="en-US" sz="3900">
                <a:solidFill>
                  <a:schemeClr val="dk1"/>
                </a:solidFill>
                <a:latin typeface="Calibri"/>
                <a:ea typeface="Calibri"/>
                <a:cs typeface="Calibri"/>
                <a:sym typeface="Calibri"/>
              </a:rPr>
              <a:t>References</a:t>
            </a:r>
            <a:endParaRPr sz="39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3800">
              <a:solidFill>
                <a:schemeClr val="dk1"/>
              </a:solidFill>
              <a:latin typeface="Calibri"/>
              <a:ea typeface="Calibri"/>
              <a:cs typeface="Calibri"/>
              <a:sym typeface="Calibri"/>
            </a:endParaRPr>
          </a:p>
          <a:p>
            <a:pPr indent="0" lvl="0" marL="457200" rtl="0" algn="just">
              <a:lnSpc>
                <a:spcPct val="70000"/>
              </a:lnSpc>
              <a:spcBef>
                <a:spcPts val="1000"/>
              </a:spcBef>
              <a:spcAft>
                <a:spcPts val="0"/>
              </a:spcAft>
              <a:buNone/>
            </a:pPr>
            <a:r>
              <a:t/>
            </a:r>
            <a:endParaRPr sz="3800">
              <a:solidFill>
                <a:schemeClr val="dk1"/>
              </a:solidFill>
              <a:latin typeface="Calibri"/>
              <a:ea typeface="Calibri"/>
              <a:cs typeface="Calibri"/>
              <a:sym typeface="Calibri"/>
            </a:endParaRPr>
          </a:p>
          <a:p>
            <a:pPr indent="0" lvl="0" marL="0" rtl="0" algn="just">
              <a:lnSpc>
                <a:spcPct val="70000"/>
              </a:lnSpc>
              <a:spcBef>
                <a:spcPts val="1000"/>
              </a:spcBef>
              <a:spcAft>
                <a:spcPts val="0"/>
              </a:spcAft>
              <a:buSzPts val="1800"/>
              <a:buNone/>
            </a:pPr>
            <a:r>
              <a:t/>
            </a:r>
            <a:endParaRPr sz="3800">
              <a:solidFill>
                <a:schemeClr val="dk1"/>
              </a:solidFill>
              <a:latin typeface="Calibri"/>
              <a:ea typeface="Calibri"/>
              <a:cs typeface="Calibri"/>
              <a:sym typeface="Calibri"/>
            </a:endParaRPr>
          </a:p>
          <a:p>
            <a:pPr indent="-114300" lvl="0" marL="228600" rtl="0" algn="just">
              <a:lnSpc>
                <a:spcPct val="70000"/>
              </a:lnSpc>
              <a:spcBef>
                <a:spcPts val="1000"/>
              </a:spcBef>
              <a:spcAft>
                <a:spcPts val="0"/>
              </a:spcAft>
              <a:buSzPts val="1800"/>
              <a:buFont typeface="Arial"/>
              <a:buNone/>
            </a:pPr>
            <a:r>
              <a:t/>
            </a:r>
            <a:endParaRPr sz="3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685800" y="-2286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600"/>
              <a:t>Certificate</a:t>
            </a:r>
            <a:endParaRPr/>
          </a:p>
        </p:txBody>
      </p:sp>
      <p:pic>
        <p:nvPicPr>
          <p:cNvPr id="99" name="Google Shape;99;p3"/>
          <p:cNvPicPr preferRelativeResize="0"/>
          <p:nvPr/>
        </p:nvPicPr>
        <p:blipFill>
          <a:blip r:embed="rId3">
            <a:alphaModFix/>
          </a:blip>
          <a:stretch>
            <a:fillRect/>
          </a:stretch>
        </p:blipFill>
        <p:spPr>
          <a:xfrm>
            <a:off x="3367413" y="634300"/>
            <a:ext cx="5457174" cy="7711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639344" y="685800"/>
            <a:ext cx="4913312" cy="10112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3959"/>
              <a:buFont typeface="Calibri"/>
              <a:buNone/>
            </a:pPr>
            <a:r>
              <a:rPr b="1" lang="en-US" sz="3959" u="sng">
                <a:solidFill>
                  <a:schemeClr val="dk1"/>
                </a:solidFill>
                <a:latin typeface="Calibri"/>
                <a:ea typeface="Calibri"/>
                <a:cs typeface="Calibri"/>
                <a:sym typeface="Calibri"/>
              </a:rPr>
              <a:t>Introduction</a:t>
            </a:r>
            <a:endParaRPr b="1" sz="3959" u="sng">
              <a:solidFill>
                <a:schemeClr val="dk1"/>
              </a:solidFill>
              <a:latin typeface="Calibri"/>
              <a:ea typeface="Calibri"/>
              <a:cs typeface="Calibri"/>
              <a:sym typeface="Calibri"/>
            </a:endParaRPr>
          </a:p>
        </p:txBody>
      </p:sp>
      <p:sp>
        <p:nvSpPr>
          <p:cNvPr id="105" name="Google Shape;105;p4"/>
          <p:cNvSpPr txBox="1"/>
          <p:nvPr>
            <p:ph idx="1" type="body"/>
          </p:nvPr>
        </p:nvSpPr>
        <p:spPr>
          <a:xfrm>
            <a:off x="838200" y="1879600"/>
            <a:ext cx="10641000" cy="4064100"/>
          </a:xfrm>
          <a:prstGeom prst="rect">
            <a:avLst/>
          </a:prstGeom>
          <a:noFill/>
          <a:ln>
            <a:noFill/>
          </a:ln>
        </p:spPr>
        <p:txBody>
          <a:bodyPr anchorCtr="0" anchor="t" bIns="45700" lIns="91425" spcFirstLastPara="1" rIns="91425" wrap="square" tIns="45700">
            <a:noAutofit/>
          </a:bodyPr>
          <a:lstStyle/>
          <a:p>
            <a:pPr indent="-223837" lvl="0" marL="223837" rtl="0" algn="l">
              <a:lnSpc>
                <a:spcPct val="100000"/>
              </a:lnSpc>
              <a:spcBef>
                <a:spcPts val="0"/>
              </a:spcBef>
              <a:spcAft>
                <a:spcPts val="0"/>
              </a:spcAft>
              <a:buClr>
                <a:schemeClr val="dk1"/>
              </a:buClr>
              <a:buSzPts val="2400"/>
              <a:buChar char="•"/>
            </a:pPr>
            <a:r>
              <a:rPr b="1" lang="en-US" sz="2400">
                <a:solidFill>
                  <a:schemeClr val="dk1"/>
                </a:solidFill>
                <a:latin typeface="Corbel"/>
                <a:ea typeface="Corbel"/>
                <a:cs typeface="Corbel"/>
                <a:sym typeface="Corbel"/>
              </a:rPr>
              <a:t>AIM OF THE PROJECT</a:t>
            </a:r>
            <a:endParaRPr b="1" sz="2400">
              <a:solidFill>
                <a:schemeClr val="dk1"/>
              </a:solidFill>
              <a:latin typeface="Corbel"/>
              <a:ea typeface="Corbel"/>
              <a:cs typeface="Corbel"/>
              <a:sym typeface="Corbel"/>
            </a:endParaRPr>
          </a:p>
          <a:p>
            <a:pPr indent="0" lvl="0" marL="0" rtl="0" algn="l">
              <a:lnSpc>
                <a:spcPct val="100000"/>
              </a:lnSpc>
              <a:spcBef>
                <a:spcPts val="1800"/>
              </a:spcBef>
              <a:spcAft>
                <a:spcPts val="0"/>
              </a:spcAft>
              <a:buNone/>
            </a:pPr>
            <a:r>
              <a:rPr lang="en-US" sz="2400">
                <a:solidFill>
                  <a:schemeClr val="dk1"/>
                </a:solidFill>
                <a:latin typeface="Corbel"/>
                <a:ea typeface="Corbel"/>
                <a:cs typeface="Corbel"/>
                <a:sym typeface="Corbel"/>
              </a:rPr>
              <a:t>The goal of this project is to build a model to accurately predict the presence of Parkinson’s disease in an individual.</a:t>
            </a:r>
            <a:endParaRPr sz="2400">
              <a:solidFill>
                <a:schemeClr val="dk1"/>
              </a:solidFill>
              <a:latin typeface="Corbel"/>
              <a:ea typeface="Corbel"/>
              <a:cs typeface="Corbel"/>
              <a:sym typeface="Corbel"/>
            </a:endParaRPr>
          </a:p>
          <a:p>
            <a:pPr indent="-223837" lvl="0" marL="223837" rtl="0" algn="l">
              <a:spcBef>
                <a:spcPts val="1800"/>
              </a:spcBef>
              <a:spcAft>
                <a:spcPts val="0"/>
              </a:spcAft>
              <a:buClr>
                <a:schemeClr val="dk1"/>
              </a:buClr>
              <a:buSzPts val="2400"/>
              <a:buChar char="•"/>
            </a:pPr>
            <a:r>
              <a:rPr b="1" lang="en-US" sz="2400">
                <a:solidFill>
                  <a:schemeClr val="dk1"/>
                </a:solidFill>
                <a:latin typeface="Corbel"/>
                <a:ea typeface="Corbel"/>
                <a:cs typeface="Corbel"/>
                <a:sym typeface="Corbel"/>
              </a:rPr>
              <a:t>What is Parkinson’s Disease?</a:t>
            </a:r>
            <a:endParaRPr b="1" sz="2400">
              <a:solidFill>
                <a:schemeClr val="dk1"/>
              </a:solidFill>
              <a:latin typeface="Corbel"/>
              <a:ea typeface="Corbel"/>
              <a:cs typeface="Corbel"/>
              <a:sym typeface="Corbel"/>
            </a:endParaRPr>
          </a:p>
          <a:p>
            <a:pPr indent="0" lvl="0" marL="0" rtl="0" algn="l">
              <a:spcBef>
                <a:spcPts val="1800"/>
              </a:spcBef>
              <a:spcAft>
                <a:spcPts val="0"/>
              </a:spcAft>
              <a:buNone/>
            </a:pPr>
            <a:r>
              <a:rPr lang="en-US" sz="2400">
                <a:solidFill>
                  <a:schemeClr val="dk1"/>
                </a:solidFill>
                <a:latin typeface="Corbel"/>
                <a:ea typeface="Corbel"/>
                <a:cs typeface="Corbel"/>
                <a:sym typeface="Corbel"/>
              </a:rPr>
              <a:t>Parkinson’s disease is a progressive disorder of the central nervous system. It is a chronic and progressive disease.</a:t>
            </a:r>
            <a:endParaRPr sz="2400">
              <a:solidFill>
                <a:schemeClr val="dk1"/>
              </a:solidFill>
              <a:latin typeface="Corbel"/>
              <a:ea typeface="Corbel"/>
              <a:cs typeface="Corbel"/>
              <a:sym typeface="Corbel"/>
            </a:endParaRPr>
          </a:p>
          <a:p>
            <a:pPr indent="-223837" lvl="0" marL="223837" rtl="0" algn="l">
              <a:spcBef>
                <a:spcPts val="1800"/>
              </a:spcBef>
              <a:spcAft>
                <a:spcPts val="0"/>
              </a:spcAft>
              <a:buClr>
                <a:schemeClr val="dk1"/>
              </a:buClr>
              <a:buSzPts val="2400"/>
              <a:buChar char="•"/>
            </a:pPr>
            <a:r>
              <a:rPr b="1" lang="en-US" sz="2400">
                <a:solidFill>
                  <a:schemeClr val="dk1"/>
                </a:solidFill>
                <a:latin typeface="Corbel"/>
                <a:ea typeface="Corbel"/>
                <a:cs typeface="Corbel"/>
                <a:sym typeface="Corbel"/>
              </a:rPr>
              <a:t>Why detecting Parkinson’s disease is so important?</a:t>
            </a:r>
            <a:endParaRPr b="1" sz="2400">
              <a:solidFill>
                <a:schemeClr val="dk1"/>
              </a:solidFill>
              <a:latin typeface="Corbel"/>
              <a:ea typeface="Corbel"/>
              <a:cs typeface="Corbel"/>
              <a:sym typeface="Corbel"/>
            </a:endParaRPr>
          </a:p>
          <a:p>
            <a:pPr indent="0" lvl="0" marL="0" rtl="0" algn="l">
              <a:spcBef>
                <a:spcPts val="1800"/>
              </a:spcBef>
              <a:spcAft>
                <a:spcPts val="0"/>
              </a:spcAft>
              <a:buNone/>
            </a:pPr>
            <a:r>
              <a:rPr lang="en-US" sz="2400">
                <a:solidFill>
                  <a:schemeClr val="dk1"/>
                </a:solidFill>
                <a:latin typeface="Corbel"/>
                <a:ea typeface="Corbel"/>
                <a:cs typeface="Corbel"/>
                <a:sym typeface="Corbel"/>
              </a:rPr>
              <a:t>If Parkinson predicted in its early stages, then it helps to save the lives.</a:t>
            </a:r>
            <a:endParaRPr sz="2400">
              <a:solidFill>
                <a:schemeClr val="dk1"/>
              </a:solidFill>
              <a:latin typeface="Corbel"/>
              <a:ea typeface="Corbel"/>
              <a:cs typeface="Corbel"/>
              <a:sym typeface="Corbel"/>
            </a:endParaRPr>
          </a:p>
          <a:p>
            <a:pPr indent="-71437" lvl="0" marL="223837" rtl="0" algn="l">
              <a:spcBef>
                <a:spcPts val="1800"/>
              </a:spcBef>
              <a:spcAft>
                <a:spcPts val="0"/>
              </a:spcAft>
              <a:buNone/>
            </a:pPr>
            <a:r>
              <a:t/>
            </a:r>
            <a:endParaRPr sz="2400">
              <a:solidFill>
                <a:schemeClr val="dk1"/>
              </a:solidFill>
              <a:latin typeface="Corbel"/>
              <a:ea typeface="Corbel"/>
              <a:cs typeface="Corbel"/>
              <a:sym typeface="Corbel"/>
            </a:endParaRPr>
          </a:p>
          <a:p>
            <a:pPr indent="-71437" lvl="0" marL="223837" rtl="0" algn="l">
              <a:spcBef>
                <a:spcPts val="1800"/>
              </a:spcBef>
              <a:spcAft>
                <a:spcPts val="0"/>
              </a:spcAft>
              <a:buNone/>
            </a:pPr>
            <a:r>
              <a:t/>
            </a:r>
            <a:endParaRPr sz="2400">
              <a:solidFill>
                <a:schemeClr val="dk1"/>
              </a:solidFill>
              <a:latin typeface="Corbel"/>
              <a:ea typeface="Corbel"/>
              <a:cs typeface="Corbel"/>
              <a:sym typeface="Corbel"/>
            </a:endParaRPr>
          </a:p>
          <a:p>
            <a:pPr indent="0" lvl="0" marL="0" rtl="0" algn="just">
              <a:lnSpc>
                <a:spcPct val="130000"/>
              </a:lnSpc>
              <a:spcBef>
                <a:spcPts val="0"/>
              </a:spcBef>
              <a:spcAft>
                <a:spcPts val="0"/>
              </a:spcAft>
              <a:buSzPts val="2800"/>
              <a:buFont typeface="Arial"/>
              <a:buNone/>
            </a:pPr>
            <a:r>
              <a:t/>
            </a:r>
            <a:endParaRPr b="1"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25bcbd39f_0_5"/>
          <p:cNvSpPr txBox="1"/>
          <p:nvPr>
            <p:ph type="title"/>
          </p:nvPr>
        </p:nvSpPr>
        <p:spPr>
          <a:xfrm>
            <a:off x="3639294" y="336250"/>
            <a:ext cx="4913400" cy="10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3959"/>
              <a:buFont typeface="Calibri"/>
              <a:buNone/>
            </a:pPr>
            <a:r>
              <a:rPr b="1" lang="en-US" sz="3959" u="sng">
                <a:solidFill>
                  <a:schemeClr val="dk1"/>
                </a:solidFill>
                <a:latin typeface="Calibri"/>
                <a:ea typeface="Calibri"/>
                <a:cs typeface="Calibri"/>
                <a:sym typeface="Calibri"/>
              </a:rPr>
              <a:t>LITERATURE REVIEW</a:t>
            </a:r>
            <a:endParaRPr b="1" sz="3959" u="sng">
              <a:solidFill>
                <a:schemeClr val="dk1"/>
              </a:solidFill>
              <a:latin typeface="Calibri"/>
              <a:ea typeface="Calibri"/>
              <a:cs typeface="Calibri"/>
              <a:sym typeface="Calibri"/>
            </a:endParaRPr>
          </a:p>
        </p:txBody>
      </p:sp>
      <p:sp>
        <p:nvSpPr>
          <p:cNvPr id="111" name="Google Shape;111;gf25bcbd39f_0_5"/>
          <p:cNvSpPr txBox="1"/>
          <p:nvPr>
            <p:ph idx="1" type="body"/>
          </p:nvPr>
        </p:nvSpPr>
        <p:spPr>
          <a:xfrm>
            <a:off x="775500" y="1513400"/>
            <a:ext cx="10641000" cy="4064100"/>
          </a:xfrm>
          <a:prstGeom prst="rect">
            <a:avLst/>
          </a:prstGeom>
          <a:noFill/>
          <a:ln>
            <a:noFill/>
          </a:ln>
        </p:spPr>
        <p:txBody>
          <a:bodyPr anchorCtr="0" anchor="t" bIns="45700" lIns="91425" spcFirstLastPara="1" rIns="91425" wrap="square" tIns="45700">
            <a:noAutofit/>
          </a:bodyPr>
          <a:lstStyle/>
          <a:p>
            <a:pPr indent="-368300" lvl="0" marL="457200" rtl="0" algn="just">
              <a:lnSpc>
                <a:spcPct val="130000"/>
              </a:lnSpc>
              <a:spcBef>
                <a:spcPts val="0"/>
              </a:spcBef>
              <a:spcAft>
                <a:spcPts val="0"/>
              </a:spcAft>
              <a:buClr>
                <a:schemeClr val="dk1"/>
              </a:buClr>
              <a:buSzPts val="2200"/>
              <a:buFont typeface="Corbel"/>
              <a:buChar char="•"/>
            </a:pPr>
            <a:r>
              <a:rPr lang="en-US" sz="2200">
                <a:solidFill>
                  <a:schemeClr val="dk1"/>
                </a:solidFill>
                <a:latin typeface="Corbel"/>
                <a:ea typeface="Corbel"/>
                <a:cs typeface="Corbel"/>
                <a:sym typeface="Corbel"/>
              </a:rPr>
              <a:t>Richa Mathur et al [23] suggested a method for predicting the PD. They used a weka tool for implementing the algorithms to perform preprocessing of data, classification and the result analysis on the given dataset. They used k-NN along with Adaboost.M1, bagging, and MLP. It was observed that k-NN + Adaboost.M1 yielded the best classification accuracy of 91.28%.</a:t>
            </a:r>
            <a:endParaRPr sz="2200">
              <a:solidFill>
                <a:schemeClr val="dk1"/>
              </a:solidFill>
              <a:latin typeface="Corbel"/>
              <a:ea typeface="Corbel"/>
              <a:cs typeface="Corbel"/>
              <a:sym typeface="Corbel"/>
            </a:endParaRPr>
          </a:p>
          <a:p>
            <a:pPr indent="0" lvl="0" marL="457200" rtl="0" algn="just">
              <a:lnSpc>
                <a:spcPct val="130000"/>
              </a:lnSpc>
              <a:spcBef>
                <a:spcPts val="0"/>
              </a:spcBef>
              <a:spcAft>
                <a:spcPts val="0"/>
              </a:spcAft>
              <a:buNone/>
            </a:pPr>
            <a:r>
              <a:t/>
            </a:r>
            <a:endParaRPr sz="2200">
              <a:solidFill>
                <a:schemeClr val="dk1"/>
              </a:solidFill>
              <a:latin typeface="Corbel"/>
              <a:ea typeface="Corbel"/>
              <a:cs typeface="Corbel"/>
              <a:sym typeface="Corbel"/>
            </a:endParaRPr>
          </a:p>
          <a:p>
            <a:pPr indent="-368300" lvl="0" marL="457200" rtl="0" algn="just">
              <a:lnSpc>
                <a:spcPct val="130000"/>
              </a:lnSpc>
              <a:spcBef>
                <a:spcPts val="0"/>
              </a:spcBef>
              <a:spcAft>
                <a:spcPts val="0"/>
              </a:spcAft>
              <a:buClr>
                <a:schemeClr val="dk1"/>
              </a:buClr>
              <a:buSzPts val="2200"/>
              <a:buFont typeface="Corbel"/>
              <a:buChar char="•"/>
            </a:pPr>
            <a:r>
              <a:rPr lang="en-US" sz="2200">
                <a:solidFill>
                  <a:schemeClr val="dk1"/>
                </a:solidFill>
                <a:latin typeface="Corbel"/>
                <a:ea typeface="Corbel"/>
                <a:cs typeface="Corbel"/>
                <a:sym typeface="Corbel"/>
              </a:rPr>
              <a:t>A.Yasar et al [24] used artificial neural networks for the detection of Parkinson’s disease. The dataset was taken from UCI machine learning repository. Using the MATLAB tool, 45 properties were chosen as input values and one output for the classification. Their proposed model was able to distinguish the healthy subjects from the PD subjects with an accuracy of 94.93%.</a:t>
            </a:r>
            <a:endParaRPr sz="2200">
              <a:solidFill>
                <a:schemeClr val="dk1"/>
              </a:solidFill>
              <a:latin typeface="Corbel"/>
              <a:ea typeface="Corbel"/>
              <a:cs typeface="Corbel"/>
              <a:sym typeface="Corbel"/>
            </a:endParaRPr>
          </a:p>
          <a:p>
            <a:pPr indent="0" lvl="0" marL="0" rtl="0" algn="just">
              <a:lnSpc>
                <a:spcPct val="130000"/>
              </a:lnSpc>
              <a:spcBef>
                <a:spcPts val="0"/>
              </a:spcBef>
              <a:spcAft>
                <a:spcPts val="0"/>
              </a:spcAft>
              <a:buSzPts val="2800"/>
              <a:buFont typeface="Arial"/>
              <a:buNone/>
            </a:pPr>
            <a:r>
              <a:t/>
            </a:r>
            <a:endParaRPr sz="220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f25bcbd39f_0_13"/>
          <p:cNvSpPr txBox="1"/>
          <p:nvPr>
            <p:ph type="title"/>
          </p:nvPr>
        </p:nvSpPr>
        <p:spPr>
          <a:xfrm>
            <a:off x="3639294" y="0"/>
            <a:ext cx="4913400" cy="10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3959"/>
              <a:buFont typeface="Calibri"/>
              <a:buNone/>
            </a:pPr>
            <a:r>
              <a:rPr b="1" lang="en-US" sz="3959" u="sng">
                <a:solidFill>
                  <a:schemeClr val="dk1"/>
                </a:solidFill>
                <a:latin typeface="Calibri"/>
                <a:ea typeface="Calibri"/>
                <a:cs typeface="Calibri"/>
                <a:sym typeface="Calibri"/>
              </a:rPr>
              <a:t>LITERATURE REVIEW</a:t>
            </a:r>
            <a:endParaRPr b="1" sz="3959" u="sng">
              <a:solidFill>
                <a:schemeClr val="dk1"/>
              </a:solidFill>
              <a:latin typeface="Calibri"/>
              <a:ea typeface="Calibri"/>
              <a:cs typeface="Calibri"/>
              <a:sym typeface="Calibri"/>
            </a:endParaRPr>
          </a:p>
        </p:txBody>
      </p:sp>
      <p:sp>
        <p:nvSpPr>
          <p:cNvPr id="117" name="Google Shape;117;gf25bcbd39f_0_13"/>
          <p:cNvSpPr txBox="1"/>
          <p:nvPr>
            <p:ph idx="1" type="body"/>
          </p:nvPr>
        </p:nvSpPr>
        <p:spPr>
          <a:xfrm>
            <a:off x="775500" y="1011300"/>
            <a:ext cx="10641000" cy="4064100"/>
          </a:xfrm>
          <a:prstGeom prst="rect">
            <a:avLst/>
          </a:prstGeom>
          <a:noFill/>
          <a:ln>
            <a:noFill/>
          </a:ln>
        </p:spPr>
        <p:txBody>
          <a:bodyPr anchorCtr="0" anchor="t" bIns="45700" lIns="91425" spcFirstLastPara="1" rIns="91425" wrap="square" tIns="45700">
            <a:noAutofit/>
          </a:bodyPr>
          <a:lstStyle/>
          <a:p>
            <a:pPr indent="-349250" lvl="0" marL="457200" rtl="0" algn="just">
              <a:lnSpc>
                <a:spcPct val="130000"/>
              </a:lnSpc>
              <a:spcBef>
                <a:spcPts val="0"/>
              </a:spcBef>
              <a:spcAft>
                <a:spcPts val="0"/>
              </a:spcAft>
              <a:buClr>
                <a:schemeClr val="dk1"/>
              </a:buClr>
              <a:buSzPts val="1900"/>
              <a:buFont typeface="Corbel"/>
              <a:buChar char="•"/>
            </a:pPr>
            <a:r>
              <a:rPr lang="en-US" sz="1900">
                <a:solidFill>
                  <a:schemeClr val="dk1"/>
                </a:solidFill>
                <a:latin typeface="Corbel"/>
                <a:ea typeface="Corbel"/>
                <a:cs typeface="Corbel"/>
                <a:sym typeface="Corbel"/>
              </a:rPr>
              <a:t>Max A. little et al [15] suggested a novel technique for the classification of subjects into Parkinson diseased and control subjects by detecting dysphonia. In their work, pitch period entropy (PPE) a new robust measure of dysphonia was introduced. The data was collected from 31 people (23 were PD patients and 8 were healthy subjects) which comprised of 195 sustained vowel phonations. Their methodology consisted of three stages; feature calculation, preprocessing and selection of features and finally the classification. For the classification purpose, they used linear kernel support vector machine (SVM). Their proposed model achieved an accuracy of 91.4%.</a:t>
            </a:r>
            <a:endParaRPr sz="1900">
              <a:solidFill>
                <a:schemeClr val="dk1"/>
              </a:solidFill>
              <a:latin typeface="Corbel"/>
              <a:ea typeface="Corbel"/>
              <a:cs typeface="Corbel"/>
              <a:sym typeface="Corbel"/>
            </a:endParaRPr>
          </a:p>
          <a:p>
            <a:pPr indent="0" lvl="0" marL="457200" rtl="0" algn="just">
              <a:lnSpc>
                <a:spcPct val="130000"/>
              </a:lnSpc>
              <a:spcBef>
                <a:spcPts val="0"/>
              </a:spcBef>
              <a:spcAft>
                <a:spcPts val="0"/>
              </a:spcAft>
              <a:buNone/>
            </a:pPr>
            <a:r>
              <a:t/>
            </a:r>
            <a:endParaRPr sz="1800">
              <a:solidFill>
                <a:schemeClr val="dk1"/>
              </a:solidFill>
              <a:latin typeface="Corbel"/>
              <a:ea typeface="Corbel"/>
              <a:cs typeface="Corbel"/>
              <a:sym typeface="Corbel"/>
            </a:endParaRPr>
          </a:p>
          <a:p>
            <a:pPr indent="-349250" lvl="0" marL="457200" rtl="0" algn="just">
              <a:lnSpc>
                <a:spcPct val="130000"/>
              </a:lnSpc>
              <a:spcBef>
                <a:spcPts val="0"/>
              </a:spcBef>
              <a:spcAft>
                <a:spcPts val="0"/>
              </a:spcAft>
              <a:buClr>
                <a:schemeClr val="dk1"/>
              </a:buClr>
              <a:buSzPts val="1900"/>
              <a:buFont typeface="Corbel"/>
              <a:buChar char="•"/>
            </a:pPr>
            <a:r>
              <a:rPr lang="en-US" sz="1900">
                <a:solidFill>
                  <a:schemeClr val="dk1"/>
                </a:solidFill>
                <a:latin typeface="Corbel"/>
                <a:ea typeface="Corbel"/>
                <a:cs typeface="Corbel"/>
                <a:sym typeface="Corbel"/>
              </a:rPr>
              <a:t>To separate the healthy subjects from PD subjects, Ipsita Bhattacharya et al [20] used a tool for data mining known as weka. They used SVM, a supervised machine learning algorithm for the classification purpose. Prior to classification, the data preprocessing was done on the dataset. Different kernel values were used to get the best possible accuracy by applying libSVM. The linear kernel SVM produced the best accuracy of 65.2174%, whereas the RBF kernel and polykernel SVM achieved the accuracy of 60.8696%</a:t>
            </a:r>
            <a:endParaRPr sz="1900">
              <a:solidFill>
                <a:schemeClr val="dk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3912395" y="173575"/>
            <a:ext cx="4367100" cy="1141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b="1" lang="en-US" sz="3959" u="sng">
                <a:solidFill>
                  <a:schemeClr val="dk1"/>
                </a:solidFill>
                <a:latin typeface="Calibri"/>
                <a:ea typeface="Calibri"/>
                <a:cs typeface="Calibri"/>
                <a:sym typeface="Calibri"/>
              </a:rPr>
              <a:t>Methodology</a:t>
            </a:r>
            <a:endParaRPr b="1" sz="3959" u="sng">
              <a:solidFill>
                <a:schemeClr val="dk1"/>
              </a:solidFill>
              <a:latin typeface="Calibri"/>
              <a:ea typeface="Calibri"/>
              <a:cs typeface="Calibri"/>
              <a:sym typeface="Calibri"/>
            </a:endParaRPr>
          </a:p>
        </p:txBody>
      </p:sp>
      <p:sp>
        <p:nvSpPr>
          <p:cNvPr id="123" name="Google Shape;123;p6"/>
          <p:cNvSpPr txBox="1"/>
          <p:nvPr>
            <p:ph idx="1" type="body"/>
          </p:nvPr>
        </p:nvSpPr>
        <p:spPr>
          <a:xfrm>
            <a:off x="898877" y="1315000"/>
            <a:ext cx="9580200" cy="4980900"/>
          </a:xfrm>
          <a:prstGeom prst="rect">
            <a:avLst/>
          </a:prstGeom>
          <a:noFill/>
          <a:ln>
            <a:noFill/>
          </a:ln>
        </p:spPr>
        <p:txBody>
          <a:bodyPr anchorCtr="0" anchor="t" bIns="45700" lIns="91425" spcFirstLastPara="1" rIns="91425" wrap="square" tIns="45700">
            <a:noAutofit/>
          </a:bodyPr>
          <a:lstStyle/>
          <a:p>
            <a:pPr indent="-279717" lvl="0" marL="285750" rtl="0" algn="l">
              <a:lnSpc>
                <a:spcPct val="70000"/>
              </a:lnSpc>
              <a:spcBef>
                <a:spcPts val="0"/>
              </a:spcBef>
              <a:spcAft>
                <a:spcPts val="0"/>
              </a:spcAft>
              <a:buClr>
                <a:schemeClr val="dk1"/>
              </a:buClr>
              <a:buSzPts val="1865"/>
              <a:buFont typeface="Noto Sans Symbols"/>
              <a:buChar char="▪"/>
            </a:pPr>
            <a:r>
              <a:rPr b="1" lang="en-US" sz="1865">
                <a:solidFill>
                  <a:schemeClr val="dk1"/>
                </a:solidFill>
                <a:latin typeface="Corbel"/>
                <a:ea typeface="Corbel"/>
                <a:cs typeface="Corbel"/>
                <a:sym typeface="Corbel"/>
              </a:rPr>
              <a:t>Algorithm used:</a:t>
            </a:r>
            <a:endParaRPr sz="1865">
              <a:solidFill>
                <a:schemeClr val="dk1"/>
              </a:solidFill>
              <a:latin typeface="Corbel"/>
              <a:ea typeface="Corbel"/>
              <a:cs typeface="Corbel"/>
              <a:sym typeface="Corbel"/>
            </a:endParaRPr>
          </a:p>
          <a:p>
            <a:pPr indent="0" lvl="0" marL="0" rtl="0" algn="l">
              <a:lnSpc>
                <a:spcPct val="100000"/>
              </a:lnSpc>
              <a:spcBef>
                <a:spcPts val="2400"/>
              </a:spcBef>
              <a:spcAft>
                <a:spcPts val="0"/>
              </a:spcAft>
              <a:buClr>
                <a:schemeClr val="dk1"/>
              </a:buClr>
              <a:buSzPts val="1018"/>
              <a:buFont typeface="Arial"/>
              <a:buNone/>
            </a:pPr>
            <a:r>
              <a:rPr lang="en-US" sz="1865">
                <a:solidFill>
                  <a:schemeClr val="dk1"/>
                </a:solidFill>
                <a:latin typeface="Corbel"/>
                <a:ea typeface="Corbel"/>
                <a:cs typeface="Corbel"/>
                <a:sym typeface="Corbel"/>
              </a:rPr>
              <a:t>We used the XGBoost algorithm. It is a new algorithm for Machine Learning developed with speed and efficiency in mind and is focused on trees to make decisions.</a:t>
            </a:r>
            <a:endParaRPr sz="1865">
              <a:solidFill>
                <a:schemeClr val="dk1"/>
              </a:solidFill>
              <a:latin typeface="Corbel"/>
              <a:ea typeface="Corbel"/>
              <a:cs typeface="Corbel"/>
              <a:sym typeface="Corbel"/>
            </a:endParaRPr>
          </a:p>
          <a:p>
            <a:pPr indent="-161290" lvl="0" marL="285750" rtl="0" algn="l">
              <a:lnSpc>
                <a:spcPct val="70000"/>
              </a:lnSpc>
              <a:spcBef>
                <a:spcPts val="600"/>
              </a:spcBef>
              <a:spcAft>
                <a:spcPts val="0"/>
              </a:spcAft>
              <a:buClr>
                <a:schemeClr val="dk1"/>
              </a:buClr>
              <a:buSzPts val="1018"/>
              <a:buFont typeface="Arial"/>
              <a:buNone/>
            </a:pPr>
            <a:r>
              <a:t/>
            </a:r>
            <a:endParaRPr sz="1865">
              <a:solidFill>
                <a:schemeClr val="dk1"/>
              </a:solidFill>
              <a:latin typeface="Corbel"/>
              <a:ea typeface="Corbel"/>
              <a:cs typeface="Corbel"/>
              <a:sym typeface="Corbel"/>
            </a:endParaRPr>
          </a:p>
          <a:p>
            <a:pPr indent="-279717" lvl="0" marL="285750" rtl="0" algn="l">
              <a:lnSpc>
                <a:spcPct val="70000"/>
              </a:lnSpc>
              <a:spcBef>
                <a:spcPts val="1200"/>
              </a:spcBef>
              <a:spcAft>
                <a:spcPts val="0"/>
              </a:spcAft>
              <a:buClr>
                <a:schemeClr val="dk1"/>
              </a:buClr>
              <a:buSzPts val="1865"/>
              <a:buFont typeface="Noto Sans Symbols"/>
              <a:buChar char="▪"/>
            </a:pPr>
            <a:r>
              <a:rPr b="1" lang="en-US" sz="1865">
                <a:solidFill>
                  <a:schemeClr val="dk1"/>
                </a:solidFill>
                <a:latin typeface="Corbel"/>
                <a:ea typeface="Corbel"/>
                <a:cs typeface="Corbel"/>
                <a:sym typeface="Corbel"/>
              </a:rPr>
              <a:t>How XGBoost works:</a:t>
            </a:r>
            <a:endParaRPr sz="1865">
              <a:solidFill>
                <a:schemeClr val="dk1"/>
              </a:solidFill>
              <a:latin typeface="Corbel"/>
              <a:ea typeface="Corbel"/>
              <a:cs typeface="Corbel"/>
              <a:sym typeface="Corbel"/>
            </a:endParaRPr>
          </a:p>
          <a:p>
            <a:pPr indent="0" lvl="0" marL="0" rtl="0" algn="l">
              <a:lnSpc>
                <a:spcPct val="100000"/>
              </a:lnSpc>
              <a:spcBef>
                <a:spcPts val="2400"/>
              </a:spcBef>
              <a:spcAft>
                <a:spcPts val="0"/>
              </a:spcAft>
              <a:buClr>
                <a:schemeClr val="dk1"/>
              </a:buClr>
              <a:buSzPts val="1018"/>
              <a:buFont typeface="Arial"/>
              <a:buNone/>
            </a:pPr>
            <a:r>
              <a:rPr lang="en-US" sz="1865">
                <a:solidFill>
                  <a:schemeClr val="dk1"/>
                </a:solidFill>
                <a:latin typeface="Corbel"/>
                <a:ea typeface="Corbel"/>
                <a:cs typeface="Corbel"/>
                <a:sym typeface="Corbel"/>
              </a:rPr>
              <a:t>The algorithm goes on by sequentially building more weak learners, each one correcting and reduce the errors of the previous tree until a stopping condition is reached.</a:t>
            </a:r>
            <a:endParaRPr sz="1865">
              <a:solidFill>
                <a:schemeClr val="dk1"/>
              </a:solidFill>
              <a:latin typeface="Corbel"/>
              <a:ea typeface="Corbel"/>
              <a:cs typeface="Corbel"/>
              <a:sym typeface="Corbel"/>
            </a:endParaRPr>
          </a:p>
          <a:p>
            <a:pPr indent="-161290" lvl="0" marL="285750" rtl="0" algn="l">
              <a:lnSpc>
                <a:spcPct val="70000"/>
              </a:lnSpc>
              <a:spcBef>
                <a:spcPts val="600"/>
              </a:spcBef>
              <a:spcAft>
                <a:spcPts val="0"/>
              </a:spcAft>
              <a:buClr>
                <a:schemeClr val="dk1"/>
              </a:buClr>
              <a:buSzPts val="1018"/>
              <a:buFont typeface="Arial"/>
              <a:buNone/>
            </a:pPr>
            <a:r>
              <a:t/>
            </a:r>
            <a:endParaRPr sz="1865">
              <a:solidFill>
                <a:schemeClr val="dk1"/>
              </a:solidFill>
              <a:latin typeface="Corbel"/>
              <a:ea typeface="Corbel"/>
              <a:cs typeface="Corbel"/>
              <a:sym typeface="Corbel"/>
            </a:endParaRPr>
          </a:p>
          <a:p>
            <a:pPr indent="-279717" lvl="0" marL="285750" rtl="0" algn="l">
              <a:lnSpc>
                <a:spcPct val="70000"/>
              </a:lnSpc>
              <a:spcBef>
                <a:spcPts val="1200"/>
              </a:spcBef>
              <a:spcAft>
                <a:spcPts val="0"/>
              </a:spcAft>
              <a:buClr>
                <a:schemeClr val="dk1"/>
              </a:buClr>
              <a:buSzPts val="1865"/>
              <a:buFont typeface="Noto Sans Symbols"/>
              <a:buChar char="▪"/>
            </a:pPr>
            <a:r>
              <a:rPr b="1" lang="en-US" sz="1865">
                <a:solidFill>
                  <a:schemeClr val="dk1"/>
                </a:solidFill>
                <a:latin typeface="Corbel"/>
                <a:ea typeface="Corbel"/>
                <a:cs typeface="Corbel"/>
                <a:sym typeface="Corbel"/>
              </a:rPr>
              <a:t>Advantages of XGBoost:</a:t>
            </a:r>
            <a:endParaRPr sz="1865">
              <a:solidFill>
                <a:schemeClr val="dk1"/>
              </a:solidFill>
              <a:latin typeface="Corbel"/>
              <a:ea typeface="Corbel"/>
              <a:cs typeface="Corbel"/>
              <a:sym typeface="Corbel"/>
            </a:endParaRPr>
          </a:p>
          <a:p>
            <a:pPr indent="-213359" lvl="0" marL="223837" rtl="0" algn="l">
              <a:lnSpc>
                <a:spcPct val="70000"/>
              </a:lnSpc>
              <a:spcBef>
                <a:spcPts val="2400"/>
              </a:spcBef>
              <a:spcAft>
                <a:spcPts val="0"/>
              </a:spcAft>
              <a:buClr>
                <a:schemeClr val="dk1"/>
              </a:buClr>
              <a:buSzPts val="1865"/>
              <a:buFont typeface="Noto Sans Symbols"/>
              <a:buChar char="✔"/>
            </a:pPr>
            <a:r>
              <a:rPr lang="en-US" sz="1865">
                <a:solidFill>
                  <a:schemeClr val="dk1"/>
                </a:solidFill>
                <a:latin typeface="Corbel"/>
                <a:ea typeface="Corbel"/>
                <a:cs typeface="Corbel"/>
                <a:sym typeface="Corbel"/>
              </a:rPr>
              <a:t>Better Speed and performance</a:t>
            </a:r>
            <a:endParaRPr sz="1865">
              <a:solidFill>
                <a:schemeClr val="dk1"/>
              </a:solidFill>
              <a:latin typeface="Corbel"/>
              <a:ea typeface="Corbel"/>
              <a:cs typeface="Corbel"/>
              <a:sym typeface="Corbel"/>
            </a:endParaRPr>
          </a:p>
          <a:p>
            <a:pPr indent="-213359" lvl="0" marL="223837" rtl="0" algn="l">
              <a:lnSpc>
                <a:spcPct val="70000"/>
              </a:lnSpc>
              <a:spcBef>
                <a:spcPts val="1800"/>
              </a:spcBef>
              <a:spcAft>
                <a:spcPts val="0"/>
              </a:spcAft>
              <a:buClr>
                <a:schemeClr val="dk1"/>
              </a:buClr>
              <a:buSzPts val="1865"/>
              <a:buFont typeface="Noto Sans Symbols"/>
              <a:buChar char="✔"/>
            </a:pPr>
            <a:r>
              <a:rPr lang="en-US" sz="1865">
                <a:solidFill>
                  <a:schemeClr val="dk1"/>
                </a:solidFill>
                <a:latin typeface="Corbel"/>
                <a:ea typeface="Corbel"/>
                <a:cs typeface="Corbel"/>
                <a:sym typeface="Corbel"/>
              </a:rPr>
              <a:t>Regularization</a:t>
            </a:r>
            <a:endParaRPr sz="1865">
              <a:solidFill>
                <a:schemeClr val="dk1"/>
              </a:solidFill>
              <a:latin typeface="Corbel"/>
              <a:ea typeface="Corbel"/>
              <a:cs typeface="Corbel"/>
              <a:sym typeface="Corbel"/>
            </a:endParaRPr>
          </a:p>
          <a:p>
            <a:pPr indent="-213359" lvl="0" marL="223837" rtl="0" algn="l">
              <a:lnSpc>
                <a:spcPct val="70000"/>
              </a:lnSpc>
              <a:spcBef>
                <a:spcPts val="1800"/>
              </a:spcBef>
              <a:spcAft>
                <a:spcPts val="0"/>
              </a:spcAft>
              <a:buClr>
                <a:schemeClr val="dk1"/>
              </a:buClr>
              <a:buSzPts val="1865"/>
              <a:buFont typeface="Noto Sans Symbols"/>
              <a:buChar char="✔"/>
            </a:pPr>
            <a:r>
              <a:rPr lang="en-US" sz="1865">
                <a:solidFill>
                  <a:schemeClr val="dk1"/>
                </a:solidFill>
                <a:latin typeface="Corbel"/>
                <a:ea typeface="Corbel"/>
                <a:cs typeface="Corbel"/>
                <a:sym typeface="Corbel"/>
              </a:rPr>
              <a:t>Parallel Processing</a:t>
            </a:r>
            <a:endParaRPr sz="1865">
              <a:solidFill>
                <a:schemeClr val="dk1"/>
              </a:solidFill>
              <a:latin typeface="Corbel"/>
              <a:ea typeface="Corbel"/>
              <a:cs typeface="Corbel"/>
              <a:sym typeface="Corbel"/>
            </a:endParaRPr>
          </a:p>
          <a:p>
            <a:pPr indent="-213359" lvl="0" marL="223837" rtl="0" algn="l">
              <a:lnSpc>
                <a:spcPct val="70000"/>
              </a:lnSpc>
              <a:spcBef>
                <a:spcPts val="1800"/>
              </a:spcBef>
              <a:spcAft>
                <a:spcPts val="0"/>
              </a:spcAft>
              <a:buClr>
                <a:schemeClr val="dk1"/>
              </a:buClr>
              <a:buSzPts val="1865"/>
              <a:buFont typeface="Noto Sans Symbols"/>
              <a:buChar char="✔"/>
            </a:pPr>
            <a:r>
              <a:rPr lang="en-US" sz="1865">
                <a:solidFill>
                  <a:schemeClr val="dk1"/>
                </a:solidFill>
                <a:latin typeface="Corbel"/>
                <a:ea typeface="Corbel"/>
                <a:cs typeface="Corbel"/>
                <a:sym typeface="Corbel"/>
              </a:rPr>
              <a:t>Wide variety of tuning parameters</a:t>
            </a:r>
            <a:endParaRPr sz="2512">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ctrTitle"/>
          </p:nvPr>
        </p:nvSpPr>
        <p:spPr>
          <a:xfrm>
            <a:off x="1955800" y="431800"/>
            <a:ext cx="8426450" cy="7000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990"/>
              <a:buFont typeface="Arial"/>
              <a:buNone/>
            </a:pPr>
            <a:r>
              <a:rPr lang="en-US" sz="3160">
                <a:latin typeface="Calibri"/>
                <a:ea typeface="Calibri"/>
                <a:cs typeface="Calibri"/>
                <a:sym typeface="Calibri"/>
              </a:rPr>
              <a:t>Detecting Parkinson’s Disease work-flow diagram</a:t>
            </a:r>
            <a:endParaRPr sz="3160">
              <a:latin typeface="Calibri"/>
              <a:ea typeface="Calibri"/>
              <a:cs typeface="Calibri"/>
              <a:sym typeface="Calibri"/>
            </a:endParaRPr>
          </a:p>
        </p:txBody>
      </p:sp>
      <p:pic>
        <p:nvPicPr>
          <p:cNvPr id="129" name="Google Shape;129;p11"/>
          <p:cNvPicPr preferRelativeResize="0"/>
          <p:nvPr/>
        </p:nvPicPr>
        <p:blipFill rotWithShape="1">
          <a:blip r:embed="rId3">
            <a:alphaModFix/>
          </a:blip>
          <a:srcRect b="4437" l="29849" r="31343" t="21235"/>
          <a:stretch/>
        </p:blipFill>
        <p:spPr>
          <a:xfrm>
            <a:off x="3766688" y="1295400"/>
            <a:ext cx="5036445" cy="5184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2458b3ede_0_24"/>
          <p:cNvSpPr txBox="1"/>
          <p:nvPr>
            <p:ph type="ctrTitle"/>
          </p:nvPr>
        </p:nvSpPr>
        <p:spPr>
          <a:xfrm>
            <a:off x="1955800" y="431800"/>
            <a:ext cx="8426400" cy="700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11111"/>
              <a:buFont typeface="Calibri"/>
              <a:buNone/>
            </a:pPr>
            <a:r>
              <a:rPr b="1" lang="en-US" sz="5400" u="sng">
                <a:latin typeface="Calibri"/>
                <a:ea typeface="Calibri"/>
                <a:cs typeface="Calibri"/>
                <a:sym typeface="Calibri"/>
              </a:rPr>
              <a:t>Outputs</a:t>
            </a:r>
            <a:endParaRPr b="1" u="sng">
              <a:latin typeface="Calibri"/>
              <a:ea typeface="Calibri"/>
              <a:cs typeface="Calibri"/>
              <a:sym typeface="Calibri"/>
            </a:endParaRPr>
          </a:p>
        </p:txBody>
      </p:sp>
      <p:sp>
        <p:nvSpPr>
          <p:cNvPr id="135" name="Google Shape;135;gf2458b3ede_0_24"/>
          <p:cNvSpPr txBox="1"/>
          <p:nvPr>
            <p:ph idx="1" type="subTitle"/>
          </p:nvPr>
        </p:nvSpPr>
        <p:spPr>
          <a:xfrm>
            <a:off x="1382713" y="1541463"/>
            <a:ext cx="9144000" cy="4016400"/>
          </a:xfrm>
          <a:prstGeom prst="rect">
            <a:avLst/>
          </a:prstGeom>
          <a:noFill/>
          <a:ln>
            <a:noFill/>
          </a:ln>
        </p:spPr>
        <p:txBody>
          <a:bodyPr anchorCtr="0" anchor="t" bIns="45700" lIns="91425" spcFirstLastPara="1" rIns="91425" wrap="square" tIns="45700">
            <a:normAutofit lnSpcReduction="20000"/>
          </a:bodyPr>
          <a:lstStyle/>
          <a:p>
            <a:pPr indent="-223837" lvl="0" marL="223837" rtl="0" algn="l">
              <a:spcBef>
                <a:spcPts val="0"/>
              </a:spcBef>
              <a:spcAft>
                <a:spcPts val="0"/>
              </a:spcAft>
              <a:buClr>
                <a:schemeClr val="dk1"/>
              </a:buClr>
              <a:buSzPts val="2400"/>
              <a:buChar char="•"/>
            </a:pPr>
            <a:r>
              <a:rPr lang="en-US">
                <a:solidFill>
                  <a:schemeClr val="dk1"/>
                </a:solidFill>
                <a:latin typeface="Corbel"/>
                <a:ea typeface="Corbel"/>
                <a:cs typeface="Corbel"/>
                <a:sym typeface="Corbel"/>
              </a:rPr>
              <a:t>An accuracy of </a:t>
            </a:r>
            <a:r>
              <a:rPr b="1" lang="en-US">
                <a:solidFill>
                  <a:schemeClr val="dk1"/>
                </a:solidFill>
                <a:latin typeface="Times New Roman"/>
                <a:ea typeface="Times New Roman"/>
                <a:cs typeface="Times New Roman"/>
                <a:sym typeface="Times New Roman"/>
              </a:rPr>
              <a:t>92.3077%</a:t>
            </a:r>
            <a:r>
              <a:rPr lang="en-US">
                <a:solidFill>
                  <a:schemeClr val="dk1"/>
                </a:solidFill>
                <a:latin typeface="Corbel"/>
                <a:ea typeface="Corbel"/>
                <a:cs typeface="Corbel"/>
                <a:sym typeface="Corbel"/>
              </a:rPr>
              <a:t> was provided by the machine learning model with Root Mean Square Error of </a:t>
            </a:r>
            <a:r>
              <a:rPr b="1" lang="en-US">
                <a:solidFill>
                  <a:schemeClr val="dk1"/>
                </a:solidFill>
                <a:latin typeface="Times New Roman"/>
                <a:ea typeface="Times New Roman"/>
                <a:cs typeface="Times New Roman"/>
                <a:sym typeface="Times New Roman"/>
              </a:rPr>
              <a:t>0.277350</a:t>
            </a:r>
            <a:r>
              <a:rPr lang="en-US">
                <a:solidFill>
                  <a:schemeClr val="dk1"/>
                </a:solidFill>
                <a:latin typeface="Corbel"/>
                <a:ea typeface="Corbel"/>
                <a:cs typeface="Corbel"/>
                <a:sym typeface="Corbel"/>
              </a:rPr>
              <a:t>.</a:t>
            </a:r>
            <a:endParaRPr>
              <a:solidFill>
                <a:schemeClr val="dk1"/>
              </a:solidFill>
              <a:latin typeface="Corbel"/>
              <a:ea typeface="Corbel"/>
              <a:cs typeface="Corbel"/>
              <a:sym typeface="Corbel"/>
            </a:endParaRPr>
          </a:p>
          <a:p>
            <a:pPr indent="-71437" lvl="0" marL="223837" rtl="0" algn="l">
              <a:spcBef>
                <a:spcPts val="1800"/>
              </a:spcBef>
              <a:spcAft>
                <a:spcPts val="0"/>
              </a:spcAft>
              <a:buClr>
                <a:schemeClr val="dk1"/>
              </a:buClr>
              <a:buSzPts val="2400"/>
              <a:buFont typeface="Arial"/>
              <a:buNone/>
            </a:pPr>
            <a:r>
              <a:t/>
            </a:r>
            <a:endParaRPr>
              <a:solidFill>
                <a:schemeClr val="dk1"/>
              </a:solidFill>
              <a:latin typeface="Corbel"/>
              <a:ea typeface="Corbel"/>
              <a:cs typeface="Corbel"/>
              <a:sym typeface="Corbel"/>
            </a:endParaRPr>
          </a:p>
          <a:p>
            <a:pPr indent="-71437" lvl="0" marL="223837" rtl="0" algn="l">
              <a:spcBef>
                <a:spcPts val="1800"/>
              </a:spcBef>
              <a:spcAft>
                <a:spcPts val="0"/>
              </a:spcAft>
              <a:buClr>
                <a:schemeClr val="dk1"/>
              </a:buClr>
              <a:buSzPts val="2400"/>
              <a:buFont typeface="Arial"/>
              <a:buNone/>
            </a:pPr>
            <a:r>
              <a:t/>
            </a:r>
            <a:endParaRPr>
              <a:solidFill>
                <a:schemeClr val="dk1"/>
              </a:solidFill>
              <a:latin typeface="Corbel"/>
              <a:ea typeface="Corbel"/>
              <a:cs typeface="Corbel"/>
              <a:sym typeface="Corbel"/>
            </a:endParaRPr>
          </a:p>
          <a:p>
            <a:pPr indent="-71437" lvl="0" marL="223837" rtl="0" algn="l">
              <a:spcBef>
                <a:spcPts val="1800"/>
              </a:spcBef>
              <a:spcAft>
                <a:spcPts val="0"/>
              </a:spcAft>
              <a:buClr>
                <a:schemeClr val="dk1"/>
              </a:buClr>
              <a:buSzPts val="2400"/>
              <a:buFont typeface="Arial"/>
              <a:buNone/>
            </a:pPr>
            <a:r>
              <a:rPr lang="en-US">
                <a:solidFill>
                  <a:schemeClr val="dk1"/>
                </a:solidFill>
                <a:latin typeface="Corbel"/>
                <a:ea typeface="Corbel"/>
                <a:cs typeface="Corbel"/>
                <a:sym typeface="Corbel"/>
              </a:rPr>
              <a:t>                                                  </a:t>
            </a:r>
            <a:endParaRPr>
              <a:solidFill>
                <a:schemeClr val="dk1"/>
              </a:solidFill>
              <a:latin typeface="Corbel"/>
              <a:ea typeface="Corbel"/>
              <a:cs typeface="Corbel"/>
              <a:sym typeface="Corbel"/>
            </a:endParaRPr>
          </a:p>
          <a:p>
            <a:pPr indent="-223837" lvl="0" marL="223837" rtl="0" algn="l">
              <a:spcBef>
                <a:spcPts val="1800"/>
              </a:spcBef>
              <a:spcAft>
                <a:spcPts val="0"/>
              </a:spcAft>
              <a:buClr>
                <a:schemeClr val="dk1"/>
              </a:buClr>
              <a:buSzPts val="2400"/>
              <a:buChar char="•"/>
            </a:pPr>
            <a:r>
              <a:rPr lang="en-US">
                <a:solidFill>
                  <a:schemeClr val="dk1"/>
                </a:solidFill>
                <a:latin typeface="Corbel"/>
                <a:ea typeface="Corbel"/>
                <a:cs typeface="Corbel"/>
                <a:sym typeface="Corbel"/>
              </a:rPr>
              <a:t>On computing the k-fold cross validation of the model. The model gives Average Test RMSE of </a:t>
            </a:r>
            <a:r>
              <a:rPr lang="en-US">
                <a:solidFill>
                  <a:schemeClr val="dk1"/>
                </a:solidFill>
                <a:latin typeface="Times New Roman"/>
                <a:ea typeface="Times New Roman"/>
                <a:cs typeface="Times New Roman"/>
                <a:sym typeface="Times New Roman"/>
              </a:rPr>
              <a:t>0.281145</a:t>
            </a:r>
            <a:r>
              <a:rPr lang="en-US">
                <a:solidFill>
                  <a:schemeClr val="dk1"/>
                </a:solidFill>
                <a:latin typeface="Corbel"/>
                <a:ea typeface="Corbel"/>
                <a:cs typeface="Corbel"/>
                <a:sym typeface="Corbel"/>
              </a:rPr>
              <a:t>, which is very close to the RMSE given by our model initially.</a:t>
            </a:r>
            <a:endParaRPr>
              <a:solidFill>
                <a:schemeClr val="dk1"/>
              </a:solidFill>
              <a:latin typeface="Corbel"/>
              <a:ea typeface="Corbel"/>
              <a:cs typeface="Corbel"/>
              <a:sym typeface="Corbel"/>
            </a:endParaRPr>
          </a:p>
          <a:p>
            <a:pPr indent="-71437" lvl="0" marL="223837" rtl="0" algn="l">
              <a:spcBef>
                <a:spcPts val="1800"/>
              </a:spcBef>
              <a:spcAft>
                <a:spcPts val="0"/>
              </a:spcAft>
              <a:buClr>
                <a:schemeClr val="dk1"/>
              </a:buClr>
              <a:buSzPts val="2400"/>
              <a:buFont typeface="Arial"/>
              <a:buNone/>
            </a:pPr>
            <a:r>
              <a:t/>
            </a:r>
            <a:endParaRPr>
              <a:solidFill>
                <a:schemeClr val="dk1"/>
              </a:solidFill>
              <a:latin typeface="Corbel"/>
              <a:ea typeface="Corbel"/>
              <a:cs typeface="Corbel"/>
              <a:sym typeface="Corbel"/>
            </a:endParaRPr>
          </a:p>
          <a:p>
            <a:pPr indent="0" lvl="0" marL="0" rtl="0" algn="just">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136" name="Google Shape;136;gf2458b3ede_0_24"/>
          <p:cNvSpPr/>
          <p:nvPr/>
        </p:nvSpPr>
        <p:spPr>
          <a:xfrm>
            <a:off x="1649086" y="2143715"/>
            <a:ext cx="5976600" cy="1589700"/>
          </a:xfrm>
          <a:prstGeom prst="rect">
            <a:avLst/>
          </a:prstGeom>
          <a:blipFill rotWithShape="1">
            <a:blip r:embed="rId3">
              <a:alphaModFix/>
            </a:blip>
            <a:stretch>
              <a:fillRect b="-238944" l="-39538" r="-75487" t="-201274"/>
            </a:stretch>
          </a:blipFill>
          <a:ln cap="flat" cmpd="sng" w="12700">
            <a:solidFill>
              <a:srgbClr val="3E8F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orbel"/>
              <a:ea typeface="Corbel"/>
              <a:cs typeface="Corbel"/>
              <a:sym typeface="Corbel"/>
            </a:endParaRPr>
          </a:p>
        </p:txBody>
      </p:sp>
      <p:sp>
        <p:nvSpPr>
          <p:cNvPr id="137" name="Google Shape;137;gf2458b3ede_0_24"/>
          <p:cNvSpPr/>
          <p:nvPr/>
        </p:nvSpPr>
        <p:spPr>
          <a:xfrm>
            <a:off x="1649086" y="4745150"/>
            <a:ext cx="5976600" cy="1600200"/>
          </a:xfrm>
          <a:prstGeom prst="rect">
            <a:avLst/>
          </a:prstGeom>
          <a:blipFill rotWithShape="1">
            <a:blip r:embed="rId4">
              <a:alphaModFix/>
            </a:blip>
            <a:stretch>
              <a:fillRect b="-188629" l="-66659" r="-198877" t="-496115"/>
            </a:stretch>
          </a:blipFill>
          <a:ln cap="flat" cmpd="sng" w="12700">
            <a:solidFill>
              <a:srgbClr val="3E8F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orbel"/>
              <a:ea typeface="Corbel"/>
              <a:cs typeface="Corbel"/>
              <a:sym typeface="Corbel"/>
            </a:endParaRPr>
          </a:p>
        </p:txBody>
      </p:sp>
      <p:sp>
        <p:nvSpPr>
          <p:cNvPr id="138" name="Google Shape;138;gf2458b3ede_0_24"/>
          <p:cNvSpPr txBox="1"/>
          <p:nvPr/>
        </p:nvSpPr>
        <p:spPr>
          <a:xfrm>
            <a:off x="7756875" y="2630775"/>
            <a:ext cx="377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Screenshot 1.2: Accuracy and RMSE of </a:t>
            </a:r>
            <a:endParaRPr/>
          </a:p>
          <a:p>
            <a:pPr indent="0" lvl="0" marL="0" rtl="0" algn="l">
              <a:spcBef>
                <a:spcPts val="0"/>
              </a:spcBef>
              <a:spcAft>
                <a:spcPts val="0"/>
              </a:spcAft>
              <a:buNone/>
            </a:pPr>
            <a:r>
              <a:rPr lang="en-US"/>
              <a:t>the model</a:t>
            </a:r>
            <a:endParaRPr/>
          </a:p>
        </p:txBody>
      </p:sp>
      <p:sp>
        <p:nvSpPr>
          <p:cNvPr id="139" name="Google Shape;139;gf2458b3ede_0_24"/>
          <p:cNvSpPr txBox="1"/>
          <p:nvPr/>
        </p:nvSpPr>
        <p:spPr>
          <a:xfrm>
            <a:off x="7925925" y="5113550"/>
            <a:ext cx="377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Screenshot 1.3: test-RMSE-mean of k-fold cross-validation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2019-08-26T16:54:36Z</dcterms:created>
  <dc:creator>Alok Kumar</dc:creator>
</cp:coreProperties>
</file>