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4421" r:id="rId3"/>
    <p:sldId id="4422" r:id="rId4"/>
    <p:sldId id="4423" r:id="rId5"/>
    <p:sldId id="4424" r:id="rId6"/>
    <p:sldId id="4431" r:id="rId7"/>
    <p:sldId id="4425" r:id="rId8"/>
    <p:sldId id="4432" r:id="rId9"/>
    <p:sldId id="4426" r:id="rId10"/>
    <p:sldId id="4427" r:id="rId11"/>
    <p:sldId id="4428" r:id="rId12"/>
    <p:sldId id="442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E91FC1-2E45-4099-BA4E-D9C1063ED35F}" v="1" dt="2024-05-04T13:25:21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-720" y="-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ish M" userId="95509c1a-8f96-460a-b3d5-ec1bbc21110a" providerId="ADAL" clId="{BAE91FC1-2E45-4099-BA4E-D9C1063ED35F}"/>
    <pc:docChg chg="modSld">
      <pc:chgData name="Satish M" userId="95509c1a-8f96-460a-b3d5-ec1bbc21110a" providerId="ADAL" clId="{BAE91FC1-2E45-4099-BA4E-D9C1063ED35F}" dt="2024-05-04T13:25:28.096" v="17" actId="1076"/>
      <pc:docMkLst>
        <pc:docMk/>
      </pc:docMkLst>
      <pc:sldChg chg="modSp mod">
        <pc:chgData name="Satish M" userId="95509c1a-8f96-460a-b3d5-ec1bbc21110a" providerId="ADAL" clId="{BAE91FC1-2E45-4099-BA4E-D9C1063ED35F}" dt="2024-05-04T13:22:51.288" v="15" actId="1076"/>
        <pc:sldMkLst>
          <pc:docMk/>
          <pc:sldMk cId="0" sldId="260"/>
        </pc:sldMkLst>
        <pc:spChg chg="mod">
          <ac:chgData name="Satish M" userId="95509c1a-8f96-460a-b3d5-ec1bbc21110a" providerId="ADAL" clId="{BAE91FC1-2E45-4099-BA4E-D9C1063ED35F}" dt="2024-05-04T13:22:48.307" v="14" actId="1076"/>
          <ac:spMkLst>
            <pc:docMk/>
            <pc:sldMk cId="0" sldId="260"/>
            <ac:spMk id="2" creationId="{ED66556B-B256-8D8D-E60E-0C5895B5FFA5}"/>
          </ac:spMkLst>
        </pc:spChg>
        <pc:spChg chg="mod">
          <ac:chgData name="Satish M" userId="95509c1a-8f96-460a-b3d5-ec1bbc21110a" providerId="ADAL" clId="{BAE91FC1-2E45-4099-BA4E-D9C1063ED35F}" dt="2024-05-04T13:22:45.572" v="13" actId="1076"/>
          <ac:spMkLst>
            <pc:docMk/>
            <pc:sldMk cId="0" sldId="260"/>
            <ac:spMk id="3" creationId="{21F87AA7-2FEF-9248-CC8B-6951622F8F14}"/>
          </ac:spMkLst>
        </pc:spChg>
        <pc:spChg chg="mod">
          <ac:chgData name="Satish M" userId="95509c1a-8f96-460a-b3d5-ec1bbc21110a" providerId="ADAL" clId="{BAE91FC1-2E45-4099-BA4E-D9C1063ED35F}" dt="2024-05-04T13:22:40.008" v="11" actId="1076"/>
          <ac:spMkLst>
            <pc:docMk/>
            <pc:sldMk cId="0" sldId="260"/>
            <ac:spMk id="6" creationId="{00000000-0000-0000-0000-000000000000}"/>
          </ac:spMkLst>
        </pc:spChg>
        <pc:spChg chg="mod">
          <ac:chgData name="Satish M" userId="95509c1a-8f96-460a-b3d5-ec1bbc21110a" providerId="ADAL" clId="{BAE91FC1-2E45-4099-BA4E-D9C1063ED35F}" dt="2024-05-04T13:22:43.321" v="12" actId="1076"/>
          <ac:spMkLst>
            <pc:docMk/>
            <pc:sldMk cId="0" sldId="260"/>
            <ac:spMk id="7" creationId="{00000000-0000-0000-0000-000000000000}"/>
          </ac:spMkLst>
        </pc:spChg>
        <pc:spChg chg="mod">
          <ac:chgData name="Satish M" userId="95509c1a-8f96-460a-b3d5-ec1bbc21110a" providerId="ADAL" clId="{BAE91FC1-2E45-4099-BA4E-D9C1063ED35F}" dt="2024-05-04T13:22:51.288" v="15" actId="1076"/>
          <ac:spMkLst>
            <pc:docMk/>
            <pc:sldMk cId="0" sldId="260"/>
            <ac:spMk id="8" creationId="{00000000-0000-0000-0000-000000000000}"/>
          </ac:spMkLst>
        </pc:spChg>
      </pc:sldChg>
      <pc:sldChg chg="addSp modSp mod">
        <pc:chgData name="Satish M" userId="95509c1a-8f96-460a-b3d5-ec1bbc21110a" providerId="ADAL" clId="{BAE91FC1-2E45-4099-BA4E-D9C1063ED35F}" dt="2024-05-04T13:25:28.096" v="17" actId="1076"/>
        <pc:sldMkLst>
          <pc:docMk/>
          <pc:sldMk cId="4051022129" sldId="4421"/>
        </pc:sldMkLst>
        <pc:spChg chg="add mod">
          <ac:chgData name="Satish M" userId="95509c1a-8f96-460a-b3d5-ec1bbc21110a" providerId="ADAL" clId="{BAE91FC1-2E45-4099-BA4E-D9C1063ED35F}" dt="2024-05-04T13:25:28.096" v="17" actId="1076"/>
          <ac:spMkLst>
            <pc:docMk/>
            <pc:sldMk cId="4051022129" sldId="4421"/>
            <ac:spMk id="4" creationId="{DC834CDC-2435-88E7-E908-66FF8BBA87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 cstate="print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HK Grotesk Bold"/>
              </a:rPr>
              <a:t>WIPRO NGA </a:t>
            </a:r>
            <a:r>
              <a:rPr lang="en-US" sz="5400" dirty="0" smtClean="0">
                <a:solidFill>
                  <a:srgbClr val="FFFFFF"/>
                </a:solidFill>
                <a:latin typeface="HK Grotesk Bold"/>
              </a:rPr>
              <a:t>Program</a:t>
            </a:r>
            <a:endParaRPr lang="en-US" sz="5400" dirty="0">
              <a:solidFill>
                <a:srgbClr val="FFFFFF"/>
              </a:solidFill>
              <a:latin typeface="HK Grotesk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 </a:t>
            </a:r>
            <a:r>
              <a:rPr lang="en-US" sz="2400" dirty="0" smtClean="0">
                <a:solidFill>
                  <a:srgbClr val="FFFFFF"/>
                </a:solidFill>
                <a:latin typeface="HK Grotesk" pitchFamily="2" charset="77"/>
              </a:rPr>
              <a:t>05 August 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2024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xmlns="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</a:t>
            </a:r>
            <a:r>
              <a:rPr lang="en-US" sz="2400" dirty="0" smtClean="0">
                <a:solidFill>
                  <a:srgbClr val="FFFFFF"/>
                </a:solidFill>
                <a:latin typeface="HK Grotesk" pitchFamily="2" charset="77"/>
              </a:rPr>
              <a:t>– A Akhil </a:t>
            </a:r>
            <a:endParaRPr lang="en-US" sz="2400" dirty="0">
              <a:solidFill>
                <a:srgbClr val="FFFFFF"/>
              </a:solidFill>
              <a:latin typeface="HK Grotesk" pitchFamily="2" charset="77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xmlns="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11288060" cy="2821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</a:t>
            </a:r>
            <a:r>
              <a:rPr lang="en-US" sz="2400" dirty="0" smtClean="0">
                <a:solidFill>
                  <a:srgbClr val="FFFFFF"/>
                </a:solidFill>
                <a:latin typeface="HK Grotesk" pitchFamily="2" charset="77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HK Grotesk" pitchFamily="2" charset="77"/>
              </a:rPr>
              <a:t>– Automating candymapper.com with Python and Selenium </a:t>
            </a:r>
            <a:endParaRPr lang="en-US" sz="2400" dirty="0">
              <a:solidFill>
                <a:srgbClr val="FFFFFF"/>
              </a:solidFill>
              <a:latin typeface="HK Grotesk" pitchFamily="2" charset="7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xmlns="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155">
            <a:extLst>
              <a:ext uri="{FF2B5EF4-FFF2-40B4-BE49-F238E27FC236}">
                <a16:creationId xmlns:a16="http://schemas.microsoft.com/office/drawing/2014/main" xmlns="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0187CC"/>
                </a:solidFill>
                <a:latin typeface="HK Grotesk Bold"/>
              </a:rPr>
              <a:t>Results(Contd..)</a:t>
            </a:r>
            <a:endParaRPr lang="en-US" sz="3200" b="1" dirty="0">
              <a:solidFill>
                <a:srgbClr val="0187CC"/>
              </a:solidFill>
              <a:latin typeface="HK Grotesk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792" y="1224930"/>
            <a:ext cx="11809563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Create Account Page</a:t>
            </a:r>
            <a:endParaRPr lang="en-US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037" y="2981842"/>
            <a:ext cx="11809563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Join Us Page</a:t>
            </a:r>
            <a:endParaRPr lang="en-US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177" y="1723918"/>
            <a:ext cx="9104012" cy="9429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0526" y="3457396"/>
            <a:ext cx="9219300" cy="14097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xmlns="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155">
            <a:extLst>
              <a:ext uri="{FF2B5EF4-FFF2-40B4-BE49-F238E27FC236}">
                <a16:creationId xmlns:a16="http://schemas.microsoft.com/office/drawing/2014/main" xmlns="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0187CC"/>
                </a:solidFill>
                <a:latin typeface="HK Grotesk Bold"/>
              </a:rPr>
              <a:t>Discussion</a:t>
            </a:r>
            <a:endParaRPr lang="en-US" sz="3200" b="1" dirty="0">
              <a:solidFill>
                <a:srgbClr val="0187CC"/>
              </a:solidFill>
              <a:latin typeface="HK Grotesk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C834CDC-2435-88E7-E908-66FF8BBA8773}"/>
              </a:ext>
            </a:extLst>
          </p:cNvPr>
          <p:cNvSpPr txBox="1"/>
          <p:nvPr/>
        </p:nvSpPr>
        <p:spPr>
          <a:xfrm>
            <a:off x="273074" y="1104418"/>
            <a:ext cx="117866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Findings: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We have to give proper mail id for login and account creation.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We have to handle popup to continue with automation testing.</a:t>
            </a:r>
          </a:p>
          <a:p>
            <a:pPr marL="1257300" lvl="2" indent="-342900">
              <a:buFont typeface="+mj-lt"/>
              <a:buAutoNum type="arabicPeriod"/>
            </a:pPr>
            <a:endParaRPr lang="en-US" b="1" dirty="0" smtClean="0">
              <a:solidFill>
                <a:srgbClr val="0187CC"/>
              </a:solidFill>
              <a:latin typeface="HK Grotesk"/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Challenges: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Finding locators, Specially dynamic locators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Setting up of page object model.</a:t>
            </a:r>
          </a:p>
          <a:p>
            <a:pPr marL="1257300" lvl="2" indent="-342900">
              <a:buFont typeface="+mj-lt"/>
              <a:buAutoNum type="arabicPeriod"/>
            </a:pPr>
            <a:endParaRPr lang="en-US" b="1" dirty="0" smtClean="0">
              <a:solidFill>
                <a:srgbClr val="0187CC"/>
              </a:solidFill>
              <a:latin typeface="HK Grotesk"/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Benefits: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Automation testing helps us to save time.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Automation testing is more accurate than manual testing.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Report and screenshot can be generated automatically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xmlns="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155">
            <a:extLst>
              <a:ext uri="{FF2B5EF4-FFF2-40B4-BE49-F238E27FC236}">
                <a16:creationId xmlns:a16="http://schemas.microsoft.com/office/drawing/2014/main" xmlns="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0187CC"/>
                </a:solidFill>
                <a:latin typeface="HK Grotesk Bold"/>
              </a:rPr>
              <a:t>Conclusion</a:t>
            </a:r>
            <a:endParaRPr lang="en-US" sz="3200" b="1" dirty="0">
              <a:solidFill>
                <a:srgbClr val="0187CC"/>
              </a:solidFill>
              <a:latin typeface="HK Grotesk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C834CDC-2435-88E7-E908-66FF8BBA8773}"/>
              </a:ext>
            </a:extLst>
          </p:cNvPr>
          <p:cNvSpPr txBox="1"/>
          <p:nvPr/>
        </p:nvSpPr>
        <p:spPr>
          <a:xfrm>
            <a:off x="273074" y="1104418"/>
            <a:ext cx="117866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Summary: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We have automated Candymapper.com for ensuring functionality.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We have seen the flow of automation testing followed.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We have seen execution reports and jira reports.</a:t>
            </a:r>
          </a:p>
          <a:p>
            <a:pPr marL="1257300" lvl="2" indent="-342900">
              <a:buFont typeface="+mj-lt"/>
              <a:buAutoNum type="arabicPeriod"/>
            </a:pPr>
            <a:endParaRPr lang="en-US" b="1" dirty="0" smtClean="0">
              <a:solidFill>
                <a:srgbClr val="0187CC"/>
              </a:solidFill>
              <a:latin typeface="HK Grotesk"/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Contributions: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Made initial setup for testing environment.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Automated Sign page, Create account page, Join us page.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Generated report for the above automation.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>
              <a:solidFill>
                <a:srgbClr val="0187CC"/>
              </a:solidFill>
              <a:latin typeface="HK Grotesk"/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Future work: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Validate email before creating account.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xmlns="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0187CC"/>
                </a:solidFill>
                <a:latin typeface="HK Grotesk Bold"/>
              </a:rPr>
              <a:t>Introduction</a:t>
            </a:r>
            <a:endParaRPr lang="en-US" sz="3200" b="1" dirty="0">
              <a:solidFill>
                <a:srgbClr val="0187CC"/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xmlns="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xmlns="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834CDC-2435-88E7-E908-66FF8BBA8773}"/>
              </a:ext>
            </a:extLst>
          </p:cNvPr>
          <p:cNvSpPr txBox="1"/>
          <p:nvPr/>
        </p:nvSpPr>
        <p:spPr>
          <a:xfrm>
            <a:off x="273074" y="1354572"/>
            <a:ext cx="117866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u="sng" dirty="0" smtClean="0">
                <a:solidFill>
                  <a:srgbClr val="0187CC"/>
                </a:solidFill>
                <a:latin typeface="HK Grotesk"/>
              </a:rPr>
              <a:t> </a:t>
            </a:r>
            <a:r>
              <a:rPr lang="en-US" b="1" u="sng" dirty="0" smtClean="0">
                <a:solidFill>
                  <a:srgbClr val="0187CC"/>
                </a:solidFill>
                <a:latin typeface="HK Grotesk"/>
              </a:rPr>
              <a:t>Background: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187CC"/>
                </a:solidFill>
                <a:latin typeface="HK Grotesk"/>
              </a:rPr>
              <a:t> CandyMapper is a web site which is a funny demos site for testing.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187CC"/>
                </a:solidFill>
                <a:latin typeface="HK Grotesk"/>
              </a:rPr>
              <a:t> This site is based on Halloween party theme where we can host and attend party.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187CC"/>
                </a:solidFill>
                <a:latin typeface="HK Grotesk"/>
              </a:rPr>
              <a:t> This site consist of 5 modules namely Home, Join Us, Halloween Party, Launch Candy Mapper and more.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187CC"/>
                </a:solidFill>
                <a:latin typeface="HK Grotesk"/>
              </a:rPr>
              <a:t> We have opted for web automation testing as it help us to save time and extract data for report more      efficiently as compared to manual testing.</a:t>
            </a:r>
          </a:p>
          <a:p>
            <a:pPr>
              <a:buFont typeface="Arial" pitchFamily="34" charset="0"/>
              <a:buChar char="•"/>
            </a:pPr>
            <a:endParaRPr lang="en-US" b="1" u="sng" dirty="0" smtClean="0">
              <a:solidFill>
                <a:srgbClr val="0187CC"/>
              </a:solidFill>
              <a:latin typeface="HK Grotesk"/>
            </a:endParaRPr>
          </a:p>
          <a:p>
            <a:pPr>
              <a:buFont typeface="Arial" pitchFamily="34" charset="0"/>
              <a:buChar char="•"/>
            </a:pPr>
            <a:r>
              <a:rPr lang="en-US" b="1" u="sng" dirty="0" smtClean="0">
                <a:solidFill>
                  <a:srgbClr val="0187CC"/>
                </a:solidFill>
                <a:latin typeface="HK Grotesk"/>
              </a:rPr>
              <a:t>Problem Statement: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187CC"/>
                </a:solidFill>
                <a:latin typeface="HK Grotesk"/>
              </a:rPr>
              <a:t> Need to automated testing to ensure the functionality of candymapper.com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187CC"/>
                </a:solidFill>
                <a:latin typeface="HK Grotesk"/>
              </a:rPr>
              <a:t> Challenges in manual testing and data extraction.</a:t>
            </a:r>
            <a:endParaRPr lang="en-US" b="1" u="sng" dirty="0" smtClean="0">
              <a:solidFill>
                <a:srgbClr val="0187CC"/>
              </a:solidFill>
              <a:latin typeface="HK Grotesk"/>
            </a:endParaRPr>
          </a:p>
          <a:p>
            <a:pPr>
              <a:buFont typeface="Arial" pitchFamily="34" charset="0"/>
              <a:buChar char="•"/>
            </a:pPr>
            <a:endParaRPr lang="en-US" b="1" u="sng" dirty="0" smtClean="0">
              <a:solidFill>
                <a:srgbClr val="0187CC"/>
              </a:solidFill>
              <a:latin typeface="HK Grotesk"/>
            </a:endParaRPr>
          </a:p>
          <a:p>
            <a:pPr>
              <a:buFont typeface="Arial" pitchFamily="34" charset="0"/>
              <a:buChar char="•"/>
            </a:pPr>
            <a:r>
              <a:rPr lang="en-US" b="1" u="sng" dirty="0" smtClean="0">
                <a:solidFill>
                  <a:srgbClr val="0187CC"/>
                </a:solidFill>
                <a:latin typeface="HK Grotesk"/>
              </a:rPr>
              <a:t>Objective: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187CC"/>
                </a:solidFill>
                <a:latin typeface="HK Grotesk"/>
              </a:rPr>
              <a:t> Develop automated test script to verify the functionality of the key feature on candymapper.com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187CC"/>
                </a:solidFill>
                <a:latin typeface="HK Grotesk"/>
              </a:rPr>
              <a:t> Implementing data extraction for analysis or reporting purposes.</a:t>
            </a:r>
          </a:p>
          <a:p>
            <a:pPr>
              <a:buFont typeface="Arial" pitchFamily="34" charset="0"/>
              <a:buChar char="•"/>
            </a:pPr>
            <a:endParaRPr lang="en-US" b="1" u="sng" dirty="0" smtClean="0">
              <a:solidFill>
                <a:srgbClr val="0187CC"/>
              </a:solidFill>
              <a:latin typeface="HK Grotesk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102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xmlns="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155">
            <a:extLst>
              <a:ext uri="{FF2B5EF4-FFF2-40B4-BE49-F238E27FC236}">
                <a16:creationId xmlns:a16="http://schemas.microsoft.com/office/drawing/2014/main" xmlns="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0187CC"/>
                </a:solidFill>
                <a:latin typeface="HK Grotesk Bold"/>
              </a:rPr>
              <a:t>Project overview</a:t>
            </a:r>
            <a:endParaRPr lang="en-US" sz="3200" b="1" dirty="0">
              <a:solidFill>
                <a:srgbClr val="0187CC"/>
              </a:solidFill>
              <a:latin typeface="HK Grotesk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C834CDC-2435-88E7-E908-66FF8BBA8773}"/>
              </a:ext>
            </a:extLst>
          </p:cNvPr>
          <p:cNvSpPr txBox="1"/>
          <p:nvPr/>
        </p:nvSpPr>
        <p:spPr>
          <a:xfrm>
            <a:off x="273074" y="1354572"/>
            <a:ext cx="117866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187CC"/>
                </a:solidFill>
                <a:latin typeface="HK Grotesk"/>
              </a:rPr>
              <a:t> </a:t>
            </a: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Project Scope: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 </a:t>
            </a:r>
            <a:r>
              <a:rPr lang="en-US" dirty="0" smtClean="0">
                <a:solidFill>
                  <a:srgbClr val="0187CC"/>
                </a:solidFill>
                <a:latin typeface="HK Grotesk"/>
              </a:rPr>
              <a:t>Login functionality has been automated.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187CC"/>
                </a:solidFill>
                <a:latin typeface="HK Grotesk"/>
              </a:rPr>
              <a:t> Account creation functionality has been automated.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187CC"/>
                </a:solidFill>
                <a:latin typeface="HK Grotesk"/>
              </a:rPr>
              <a:t> Logout functionality has been automated.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187CC"/>
                </a:solidFill>
                <a:latin typeface="HK Grotesk"/>
              </a:rPr>
              <a:t> Join us page has been automated.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>
              <a:solidFill>
                <a:srgbClr val="0187CC"/>
              </a:solidFill>
              <a:latin typeface="HK Grotesk"/>
            </a:endParaRPr>
          </a:p>
          <a:p>
            <a:pPr>
              <a:buFont typeface="Arial" pitchFamily="34" charset="0"/>
              <a:buChar char="•"/>
            </a:pPr>
            <a:endParaRPr lang="en-US" b="1" dirty="0" smtClean="0">
              <a:solidFill>
                <a:srgbClr val="0187CC"/>
              </a:solidFill>
              <a:latin typeface="HK Grotesk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 Tools and Technology: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 Python: </a:t>
            </a:r>
            <a:r>
              <a:rPr lang="en-US" dirty="0" smtClean="0">
                <a:solidFill>
                  <a:srgbClr val="0187CC"/>
                </a:solidFill>
                <a:latin typeface="HK Grotesk"/>
              </a:rPr>
              <a:t>Programming language used.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187CC"/>
                </a:solidFill>
                <a:latin typeface="HK Grotesk"/>
              </a:rPr>
              <a:t> </a:t>
            </a: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Selenium: </a:t>
            </a:r>
            <a:r>
              <a:rPr lang="en-US" dirty="0" smtClean="0">
                <a:solidFill>
                  <a:srgbClr val="0187CC"/>
                </a:solidFill>
                <a:latin typeface="HK Grotesk"/>
              </a:rPr>
              <a:t>Tool for web automation.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187CC"/>
                </a:solidFill>
                <a:latin typeface="HK Grotesk"/>
              </a:rPr>
              <a:t> </a:t>
            </a: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WebDriver: </a:t>
            </a:r>
            <a:r>
              <a:rPr lang="en-US" dirty="0" smtClean="0">
                <a:solidFill>
                  <a:srgbClr val="0187CC"/>
                </a:solidFill>
                <a:latin typeface="HK Grotesk"/>
              </a:rPr>
              <a:t>Chrome WebDriver.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Jira: </a:t>
            </a:r>
            <a:r>
              <a:rPr lang="en-US" dirty="0" smtClean="0">
                <a:solidFill>
                  <a:srgbClr val="0187CC"/>
                </a:solidFill>
                <a:latin typeface="HK Grotesk"/>
              </a:rPr>
              <a:t>For testing board.</a:t>
            </a:r>
            <a:endParaRPr lang="en-US" b="1" dirty="0" smtClean="0">
              <a:solidFill>
                <a:srgbClr val="0187CC"/>
              </a:solidFill>
              <a:latin typeface="HK Grotesk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solidFill>
                <a:srgbClr val="0187CC"/>
              </a:solidFill>
              <a:latin typeface="HK Grotes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xmlns="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155">
            <a:extLst>
              <a:ext uri="{FF2B5EF4-FFF2-40B4-BE49-F238E27FC236}">
                <a16:creationId xmlns:a16="http://schemas.microsoft.com/office/drawing/2014/main" xmlns="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0187CC"/>
                </a:solidFill>
                <a:latin typeface="HK Grotesk Bold"/>
              </a:rPr>
              <a:t>Methodology</a:t>
            </a:r>
            <a:endParaRPr lang="en-US" sz="3200" b="1" dirty="0">
              <a:solidFill>
                <a:srgbClr val="0187CC"/>
              </a:solidFill>
              <a:latin typeface="HK Grotesk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C834CDC-2435-88E7-E908-66FF8BBA8773}"/>
              </a:ext>
            </a:extLst>
          </p:cNvPr>
          <p:cNvSpPr txBox="1"/>
          <p:nvPr/>
        </p:nvSpPr>
        <p:spPr>
          <a:xfrm>
            <a:off x="273074" y="1104418"/>
            <a:ext cx="1178665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187CC"/>
                </a:solidFill>
                <a:latin typeface="HK Grotesk"/>
              </a:rPr>
              <a:t> </a:t>
            </a: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Approach:</a:t>
            </a:r>
          </a:p>
          <a:p>
            <a:pPr lvl="2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 </a:t>
            </a:r>
            <a:r>
              <a:rPr lang="en-US" sz="1600" b="1" dirty="0" smtClean="0">
                <a:solidFill>
                  <a:srgbClr val="0187CC"/>
                </a:solidFill>
                <a:latin typeface="HK Grotesk"/>
              </a:rPr>
              <a:t>SetUp: </a:t>
            </a:r>
            <a:r>
              <a:rPr lang="en-US" sz="1600" dirty="0" smtClean="0">
                <a:solidFill>
                  <a:srgbClr val="0187CC"/>
                </a:solidFill>
                <a:latin typeface="HK Grotesk"/>
              </a:rPr>
              <a:t>We have installed the following things to setup our testing environment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187CC"/>
                </a:solidFill>
                <a:latin typeface="HK Grotesk"/>
              </a:rPr>
              <a:t>Created jira board and created test cases in zephyr scale. 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187CC"/>
                </a:solidFill>
                <a:latin typeface="HK Grotesk"/>
              </a:rPr>
              <a:t>Installed PyCharm for Python user interface.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187CC"/>
                </a:solidFill>
                <a:latin typeface="HK Grotesk"/>
              </a:rPr>
              <a:t>Installed Selenium for web automation.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187CC"/>
                </a:solidFill>
                <a:latin typeface="HK Grotesk"/>
              </a:rPr>
              <a:t>Installed Html Reporter for generating test execution report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187CC"/>
                </a:solidFill>
                <a:latin typeface="HK Grotesk"/>
              </a:rPr>
              <a:t>We have installed chrome web driver as a WebDriver.</a:t>
            </a:r>
          </a:p>
          <a:p>
            <a:pPr lvl="3">
              <a:buFont typeface="Wingdings" pitchFamily="2" charset="2"/>
              <a:buChar char="Ø"/>
            </a:pPr>
            <a:endParaRPr lang="en-US" sz="1600" b="1" dirty="0" smtClean="0">
              <a:solidFill>
                <a:srgbClr val="0187CC"/>
              </a:solidFill>
              <a:latin typeface="HK Grotesk"/>
            </a:endParaRPr>
          </a:p>
          <a:p>
            <a:pPr lvl="2"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187CC"/>
                </a:solidFill>
                <a:latin typeface="HK Grotesk"/>
              </a:rPr>
              <a:t> Scripts: 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187CC"/>
                </a:solidFill>
                <a:latin typeface="HK Grotesk"/>
              </a:rPr>
              <a:t>We have followed page object model to create scripts.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b="1" dirty="0" smtClean="0">
                <a:solidFill>
                  <a:srgbClr val="0187CC"/>
                </a:solidFill>
                <a:latin typeface="HK Grotesk"/>
              </a:rPr>
              <a:t>  </a:t>
            </a:r>
            <a:r>
              <a:rPr lang="en-US" sz="1600" dirty="0" smtClean="0">
                <a:solidFill>
                  <a:srgbClr val="0187CC"/>
                </a:solidFill>
                <a:latin typeface="HK Grotesk"/>
              </a:rPr>
              <a:t>There is 5 test scripts 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187CC"/>
                </a:solidFill>
                <a:latin typeface="HK Grotesk"/>
              </a:rPr>
              <a:t>For closing pop-up: It closes the popup.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187CC"/>
                </a:solidFill>
                <a:latin typeface="HK Grotesk"/>
              </a:rPr>
              <a:t>For logging into account: It consist of all necessary action required for log-in into account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187CC"/>
                </a:solidFill>
                <a:latin typeface="HK Grotesk"/>
              </a:rPr>
              <a:t>For Log out: It consist of all necessary action required for logging out of account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187CC"/>
                </a:solidFill>
                <a:latin typeface="HK Grotesk"/>
              </a:rPr>
              <a:t>For Joins us: It contains script to create new account.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187CC"/>
                </a:solidFill>
                <a:latin typeface="HK Grotesk"/>
              </a:rPr>
              <a:t>For Creating account: It contains script for creating a new account. 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b="1" dirty="0" smtClean="0">
                <a:solidFill>
                  <a:srgbClr val="0187CC"/>
                </a:solidFill>
                <a:latin typeface="HK Grotesk"/>
              </a:rPr>
              <a:t>  </a:t>
            </a:r>
            <a:r>
              <a:rPr lang="en-US" sz="1600" dirty="0" smtClean="0">
                <a:solidFill>
                  <a:srgbClr val="0187CC"/>
                </a:solidFill>
                <a:latin typeface="HK Grotesk"/>
              </a:rPr>
              <a:t>Names of the test script starts with test_ (e.g.: test_login.py)</a:t>
            </a:r>
          </a:p>
          <a:p>
            <a:pPr lvl="3"/>
            <a:r>
              <a:rPr lang="en-US" sz="1600" b="1" dirty="0" smtClean="0">
                <a:solidFill>
                  <a:srgbClr val="0187CC"/>
                </a:solidFill>
                <a:latin typeface="HK Grotesk"/>
              </a:rPr>
              <a:t>	</a:t>
            </a:r>
            <a:endParaRPr lang="en-US" b="1" dirty="0" smtClean="0">
              <a:solidFill>
                <a:srgbClr val="0187CC"/>
              </a:solidFill>
              <a:latin typeface="HK Grotes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xmlns="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155">
            <a:extLst>
              <a:ext uri="{FF2B5EF4-FFF2-40B4-BE49-F238E27FC236}">
                <a16:creationId xmlns:a16="http://schemas.microsoft.com/office/drawing/2014/main" xmlns="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0187CC"/>
                </a:solidFill>
                <a:latin typeface="HK Grotesk Bold"/>
              </a:rPr>
              <a:t>Methodology(Contd..)</a:t>
            </a:r>
            <a:endParaRPr lang="en-US" sz="3200" b="1" dirty="0">
              <a:solidFill>
                <a:srgbClr val="0187CC"/>
              </a:solidFill>
              <a:latin typeface="HK Grotesk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C834CDC-2435-88E7-E908-66FF8BBA8773}"/>
              </a:ext>
            </a:extLst>
          </p:cNvPr>
          <p:cNvSpPr txBox="1"/>
          <p:nvPr/>
        </p:nvSpPr>
        <p:spPr>
          <a:xfrm>
            <a:off x="273074" y="862890"/>
            <a:ext cx="117866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 Testing Process</a:t>
            </a:r>
          </a:p>
          <a:p>
            <a:pPr lvl="2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Test Cases: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>
                <a:solidFill>
                  <a:srgbClr val="0187CC"/>
                </a:solidFill>
                <a:latin typeface="HK Grotesk"/>
              </a:rPr>
              <a:t>To close pop-up which appear as soon we open the web site, if not close then we can not access other elements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>
                <a:solidFill>
                  <a:srgbClr val="0187CC"/>
                </a:solidFill>
                <a:latin typeface="HK Grotesk"/>
              </a:rPr>
              <a:t>To authenticate sign with correct credentials so that login is authenticate.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>
                <a:solidFill>
                  <a:srgbClr val="0187CC"/>
                </a:solidFill>
                <a:latin typeface="HK Grotesk"/>
              </a:rPr>
              <a:t>To sing-in with invalid credential to verify the login page functionality.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>
                <a:solidFill>
                  <a:srgbClr val="0187CC"/>
                </a:solidFill>
                <a:latin typeface="HK Grotesk"/>
              </a:rPr>
              <a:t>To verify email is sent with credential while creating account to user.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>
                <a:solidFill>
                  <a:srgbClr val="0187CC"/>
                </a:solidFill>
                <a:latin typeface="HK Grotesk"/>
              </a:rPr>
              <a:t>To verify if user is new to page then able to create account by click join us.</a:t>
            </a:r>
          </a:p>
          <a:p>
            <a:pPr lvl="2">
              <a:buFont typeface="Arial" pitchFamily="34" charset="0"/>
              <a:buChar char="•"/>
            </a:pPr>
            <a:endParaRPr lang="en-US" b="1" dirty="0" smtClean="0">
              <a:solidFill>
                <a:srgbClr val="0187CC"/>
              </a:solidFill>
              <a:latin typeface="HK Grotesk"/>
            </a:endParaRPr>
          </a:p>
          <a:p>
            <a:pPr lvl="2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 Automation Flow:</a:t>
            </a:r>
          </a:p>
          <a:p>
            <a:pPr lvl="2">
              <a:buFont typeface="Courier New" pitchFamily="49" charset="0"/>
              <a:buChar char="o"/>
            </a:pPr>
            <a:endParaRPr lang="en-US" b="1" dirty="0" smtClean="0">
              <a:solidFill>
                <a:srgbClr val="0187CC"/>
              </a:solidFill>
              <a:latin typeface="HK Grotesk"/>
            </a:endParaRPr>
          </a:p>
          <a:p>
            <a:pPr lvl="2">
              <a:buFont typeface="Courier New" pitchFamily="49" charset="0"/>
              <a:buChar char="o"/>
            </a:pPr>
            <a:endParaRPr lang="en-US" b="1" dirty="0" smtClean="0">
              <a:solidFill>
                <a:srgbClr val="0187CC"/>
              </a:solidFill>
              <a:latin typeface="HK Grotesk"/>
            </a:endParaRPr>
          </a:p>
          <a:p>
            <a:pPr lvl="2">
              <a:buFont typeface="Courier New" pitchFamily="49" charset="0"/>
              <a:buChar char="o"/>
            </a:pPr>
            <a:endParaRPr lang="en-US" b="1" dirty="0" smtClean="0">
              <a:solidFill>
                <a:srgbClr val="0187CC"/>
              </a:solidFill>
              <a:latin typeface="HK Grotesk"/>
            </a:endParaRPr>
          </a:p>
          <a:p>
            <a:pPr lvl="2">
              <a:buFont typeface="Courier New" pitchFamily="49" charset="0"/>
              <a:buChar char="o"/>
            </a:pPr>
            <a:endParaRPr lang="en-US" b="1" dirty="0" smtClean="0">
              <a:solidFill>
                <a:srgbClr val="0187CC"/>
              </a:solidFill>
              <a:latin typeface="HK Grotesk"/>
            </a:endParaRPr>
          </a:p>
          <a:p>
            <a:pPr lvl="2">
              <a:buFont typeface="Courier New" pitchFamily="49" charset="0"/>
              <a:buChar char="o"/>
            </a:pPr>
            <a:endParaRPr lang="en-US" b="1" dirty="0" smtClean="0">
              <a:solidFill>
                <a:srgbClr val="0187CC"/>
              </a:solidFill>
              <a:latin typeface="HK Grotesk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19842" y="4270076"/>
            <a:ext cx="1966822" cy="595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Te</a:t>
            </a:r>
            <a:r>
              <a:rPr lang="en-US" sz="1600" dirty="0" smtClean="0">
                <a:solidFill>
                  <a:schemeClr val="tx1"/>
                </a:solidFill>
              </a:rPr>
              <a:t>Test case1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(Native test case)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337094" y="5155721"/>
            <a:ext cx="1981201" cy="595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Te</a:t>
            </a:r>
            <a:r>
              <a:rPr lang="en-US" dirty="0" smtClean="0">
                <a:solidFill>
                  <a:schemeClr val="tx1"/>
                </a:solidFill>
              </a:rPr>
              <a:t>Test case 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(Native test case)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2641" y="4810665"/>
            <a:ext cx="1587260" cy="595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Sign-in page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(Page object)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61140" y="3824378"/>
            <a:ext cx="1587260" cy="595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Locators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(Object)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94430" y="4830793"/>
            <a:ext cx="1587260" cy="595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Selenium function 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10468" y="4819292"/>
            <a:ext cx="1587260" cy="595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  AUT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0" idx="2"/>
            <a:endCxn id="9" idx="0"/>
          </p:cNvCxnSpPr>
          <p:nvPr/>
        </p:nvCxnSpPr>
        <p:spPr>
          <a:xfrm rot="16200000" flipH="1">
            <a:off x="5264988" y="4609381"/>
            <a:ext cx="391065" cy="11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1"/>
          </p:cNvCxnSpPr>
          <p:nvPr/>
        </p:nvCxnSpPr>
        <p:spPr>
          <a:xfrm>
            <a:off x="6259901" y="5125528"/>
            <a:ext cx="934529" cy="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758686" y="5114026"/>
            <a:ext cx="934529" cy="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</p:cNvCxnSpPr>
          <p:nvPr/>
        </p:nvCxnSpPr>
        <p:spPr>
          <a:xfrm flipV="1">
            <a:off x="3286664" y="4563375"/>
            <a:ext cx="914400" cy="43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326921" y="5440393"/>
            <a:ext cx="914400" cy="43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4002656" y="4753154"/>
            <a:ext cx="370936" cy="8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4088921" y="5310997"/>
            <a:ext cx="307676" cy="2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01064" y="4942936"/>
            <a:ext cx="4744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252823" y="5149970"/>
            <a:ext cx="4226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xmlns="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155">
            <a:extLst>
              <a:ext uri="{FF2B5EF4-FFF2-40B4-BE49-F238E27FC236}">
                <a16:creationId xmlns:a16="http://schemas.microsoft.com/office/drawing/2014/main" xmlns="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0187CC"/>
                </a:solidFill>
                <a:latin typeface="HK Grotesk Bold"/>
              </a:rPr>
              <a:t>Scrum Board</a:t>
            </a:r>
            <a:endParaRPr lang="en-US" sz="3200" b="1" dirty="0">
              <a:solidFill>
                <a:srgbClr val="0187CC"/>
              </a:solidFill>
              <a:latin typeface="HK Grotesk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C834CDC-2435-88E7-E908-66FF8BBA8773}"/>
              </a:ext>
            </a:extLst>
          </p:cNvPr>
          <p:cNvSpPr txBox="1"/>
          <p:nvPr/>
        </p:nvSpPr>
        <p:spPr>
          <a:xfrm>
            <a:off x="151776" y="899147"/>
            <a:ext cx="593178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187CC"/>
                </a:solidFill>
                <a:latin typeface="HK Grotesk"/>
              </a:rPr>
              <a:t> </a:t>
            </a: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Jira Timeline </a:t>
            </a:r>
            <a:endParaRPr lang="en-US" sz="1600" dirty="0" smtClean="0">
              <a:solidFill>
                <a:srgbClr val="0187CC"/>
              </a:solidFill>
              <a:latin typeface="HK Grotesk"/>
            </a:endParaRPr>
          </a:p>
          <a:p>
            <a:pPr lvl="3"/>
            <a:r>
              <a:rPr lang="en-US" sz="1600" b="1" dirty="0" smtClean="0">
                <a:solidFill>
                  <a:srgbClr val="0187CC"/>
                </a:solidFill>
                <a:latin typeface="HK Grotesk"/>
              </a:rPr>
              <a:t>	</a:t>
            </a:r>
            <a:endParaRPr lang="en-US" b="1" dirty="0" smtClean="0">
              <a:solidFill>
                <a:srgbClr val="0187CC"/>
              </a:solidFill>
              <a:latin typeface="HK Grotesk"/>
            </a:endParaRPr>
          </a:p>
        </p:txBody>
      </p:sp>
      <p:pic>
        <p:nvPicPr>
          <p:cNvPr id="9" name="Picture 8" descr="can_board_2024-08-05_05.19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2" y="1231957"/>
            <a:ext cx="5777232" cy="47303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C834CDC-2435-88E7-E908-66FF8BBA8773}"/>
              </a:ext>
            </a:extLst>
          </p:cNvPr>
          <p:cNvSpPr txBox="1"/>
          <p:nvPr/>
        </p:nvSpPr>
        <p:spPr>
          <a:xfrm>
            <a:off x="6260217" y="706314"/>
            <a:ext cx="593178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187CC"/>
                </a:solidFill>
                <a:latin typeface="HK Grotesk"/>
              </a:rPr>
              <a:t> </a:t>
            </a: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Jira testing board. </a:t>
            </a:r>
            <a:endParaRPr lang="en-US" sz="1600" dirty="0" smtClean="0">
              <a:solidFill>
                <a:srgbClr val="0187CC"/>
              </a:solidFill>
              <a:latin typeface="HK Grotesk"/>
            </a:endParaRPr>
          </a:p>
          <a:p>
            <a:pPr lvl="3"/>
            <a:r>
              <a:rPr lang="en-US" sz="1600" b="1" dirty="0" smtClean="0">
                <a:solidFill>
                  <a:srgbClr val="0187CC"/>
                </a:solidFill>
                <a:latin typeface="HK Grotesk"/>
              </a:rPr>
              <a:t>	</a:t>
            </a:r>
            <a:endParaRPr lang="en-US" b="1" dirty="0" smtClean="0">
              <a:solidFill>
                <a:srgbClr val="0187CC"/>
              </a:solidFill>
              <a:latin typeface="HK Grotesk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0758" y="1231640"/>
            <a:ext cx="5309119" cy="19034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16945" y="3331029"/>
            <a:ext cx="5352858" cy="26533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xmlns="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155">
            <a:extLst>
              <a:ext uri="{FF2B5EF4-FFF2-40B4-BE49-F238E27FC236}">
                <a16:creationId xmlns:a16="http://schemas.microsoft.com/office/drawing/2014/main" xmlns="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0187CC"/>
                </a:solidFill>
                <a:latin typeface="HK Grotesk Bold"/>
              </a:rPr>
              <a:t>Implementation </a:t>
            </a:r>
            <a:r>
              <a:rPr lang="en-US" sz="3200" b="1" dirty="0" smtClean="0">
                <a:solidFill>
                  <a:srgbClr val="0187CC"/>
                </a:solidFill>
                <a:latin typeface="HK Grotesk Bold"/>
              </a:rPr>
              <a:t>Details</a:t>
            </a:r>
            <a:endParaRPr lang="en-US" sz="3200" b="1" dirty="0">
              <a:solidFill>
                <a:srgbClr val="0187CC"/>
              </a:solidFill>
              <a:latin typeface="HK Grotesk Bold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C834CDC-2435-88E7-E908-66FF8BBA8773}"/>
              </a:ext>
            </a:extLst>
          </p:cNvPr>
          <p:cNvSpPr txBox="1"/>
          <p:nvPr/>
        </p:nvSpPr>
        <p:spPr>
          <a:xfrm>
            <a:off x="4353372" y="776618"/>
            <a:ext cx="483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Close pop-up, Login, Logout Automation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568" y="761911"/>
            <a:ext cx="4120494" cy="439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35312" y="1819914"/>
            <a:ext cx="5507966" cy="443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DC834CDC-2435-88E7-E908-66FF8BBA8773}"/>
              </a:ext>
            </a:extLst>
          </p:cNvPr>
          <p:cNvSpPr txBox="1"/>
          <p:nvPr/>
        </p:nvSpPr>
        <p:spPr>
          <a:xfrm>
            <a:off x="1512416" y="5846075"/>
            <a:ext cx="483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Create Account Automation.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xmlns="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155">
            <a:extLst>
              <a:ext uri="{FF2B5EF4-FFF2-40B4-BE49-F238E27FC236}">
                <a16:creationId xmlns:a16="http://schemas.microsoft.com/office/drawing/2014/main" xmlns="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0187CC"/>
                </a:solidFill>
                <a:latin typeface="HK Grotesk Bold"/>
              </a:rPr>
              <a:t>Implementation Details(Contd..)</a:t>
            </a:r>
            <a:endParaRPr lang="en-US" sz="3200" b="1" dirty="0">
              <a:solidFill>
                <a:srgbClr val="0187CC"/>
              </a:solidFill>
              <a:latin typeface="HK Grotesk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C834CDC-2435-88E7-E908-66FF8BBA8773}"/>
              </a:ext>
            </a:extLst>
          </p:cNvPr>
          <p:cNvSpPr txBox="1"/>
          <p:nvPr/>
        </p:nvSpPr>
        <p:spPr>
          <a:xfrm>
            <a:off x="5244660" y="910181"/>
            <a:ext cx="483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Automating Join Us after log-in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312" y="878926"/>
            <a:ext cx="4923161" cy="448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7867" y="2190264"/>
            <a:ext cx="535305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C834CDC-2435-88E7-E908-66FF8BBA8773}"/>
              </a:ext>
            </a:extLst>
          </p:cNvPr>
          <p:cNvSpPr txBox="1"/>
          <p:nvPr/>
        </p:nvSpPr>
        <p:spPr>
          <a:xfrm>
            <a:off x="1786114" y="5681234"/>
            <a:ext cx="483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187CC"/>
                </a:solidFill>
                <a:latin typeface="HK Grotesk"/>
              </a:rPr>
              <a:t>Automating Join Us without login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xmlns="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155">
            <a:extLst>
              <a:ext uri="{FF2B5EF4-FFF2-40B4-BE49-F238E27FC236}">
                <a16:creationId xmlns:a16="http://schemas.microsoft.com/office/drawing/2014/main" xmlns="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0187CC"/>
                </a:solidFill>
                <a:latin typeface="HK Grotesk Bold"/>
              </a:rPr>
              <a:t>Results</a:t>
            </a:r>
            <a:endParaRPr lang="en-US" sz="3200" b="1" dirty="0">
              <a:solidFill>
                <a:srgbClr val="0187CC"/>
              </a:solidFill>
              <a:latin typeface="HK Grotesk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792" y="802256"/>
            <a:ext cx="11809563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Close Popup</a:t>
            </a:r>
            <a:endParaRPr lang="en-US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573" y="1265839"/>
            <a:ext cx="9066363" cy="82175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30037" y="2395274"/>
            <a:ext cx="11809563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Account Login</a:t>
            </a:r>
            <a:endParaRPr lang="en-US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191" y="2894884"/>
            <a:ext cx="9056118" cy="10128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82437" y="4316121"/>
            <a:ext cx="11809563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Account Logout</a:t>
            </a:r>
            <a:endParaRPr lang="en-US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7687" y="4765195"/>
            <a:ext cx="9045875" cy="75571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786</Words>
  <Application>Microsoft Office PowerPoint</Application>
  <PresentationFormat>Custom</PresentationFormat>
  <Paragraphs>140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Acer</cp:lastModifiedBy>
  <cp:revision>202</cp:revision>
  <dcterms:created xsi:type="dcterms:W3CDTF">2024-05-04T13:11:57Z</dcterms:created>
  <dcterms:modified xsi:type="dcterms:W3CDTF">2024-08-05T03:02:02Z</dcterms:modified>
</cp:coreProperties>
</file>