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0"/>
    <p:restoredTop sz="94647"/>
  </p:normalViewPr>
  <p:slideViewPr>
    <p:cSldViewPr snapToGrid="0">
      <p:cViewPr>
        <p:scale>
          <a:sx n="112" d="100"/>
          <a:sy n="112" d="100"/>
        </p:scale>
        <p:origin x="31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4D587-652B-AF49-B714-6C1A99AD5896}" type="datetimeFigureOut">
              <a:rPr lang="en-US" smtClean="0"/>
              <a:t>9/24/24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33D16-E5FD-6845-BAEB-43342384C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15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484846"/>
                </a:solidFill>
                <a:effectLst/>
                <a:latin typeface="__Inter_36bd41"/>
              </a:rPr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33D16-E5FD-6845-BAEB-43342384CF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99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72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472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6538D75-00C2-DE73-4C65-FE94AC65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0B8E-A176-49F2-A3C1-FEDA0200170B}" type="datetime2">
              <a:rPr lang="en-US" smtClean="0"/>
              <a:t>Tuesday, September 24, 2024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B601B81-68C1-B63A-105C-EC637DF5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9F3E495-0415-392A-9A07-34555BBC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5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68C47-2910-B99C-EC67-F6649ADC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A49D-4A7C-4944-9802-8EE0B5A6CEDD}" type="datetime2">
              <a:rPr lang="en-US" smtClean="0"/>
              <a:t>Tuesday, September 24,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19515-4A04-FBE0-E89C-86ECBB7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9C272-2490-C827-9BE5-9CEE4185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4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32613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943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F68BE-C313-C839-B719-0339AC34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9DDD-3B11-4150-8B39-3662C10D8BF9}" type="datetime2">
              <a:rPr lang="en-US" smtClean="0"/>
              <a:t>Tuesday, September 24,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F4E5F-FFF4-F934-3DD9-134F8D24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E0F82-88EB-FAE2-FC02-99D5EE30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6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10515600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Tuesday, September 24, 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131628-C033-9728-C4CF-90CDBCB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9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B034DD9-4A61-318F-88CF-79721B55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292D-4609-4E55-92E3-C12C6A1234E8}" type="datetime2">
              <a:rPr lang="en-US" smtClean="0"/>
              <a:t>Tuesday, September 24, 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496DA99-E916-9F7C-9E88-AA06046A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CC86B5-B6B3-4633-0D90-AACB44D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3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8F7F10-35F6-E392-D41B-3CD300D5CCF8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181600" cy="420638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har char="¬"/>
            </a:pPr>
            <a:r>
              <a:rPr lang="en-US"/>
              <a:t>Click to edit Master text styles</a:t>
            </a:r>
          </a:p>
          <a:p>
            <a:pPr lvl="1">
              <a:buChar char="¬"/>
            </a:pPr>
            <a:r>
              <a:rPr lang="en-US"/>
              <a:t>Second level</a:t>
            </a:r>
          </a:p>
          <a:p>
            <a:pPr lvl="2">
              <a:buChar char="¬"/>
            </a:pPr>
            <a:r>
              <a:rPr lang="en-US"/>
              <a:t>Third level</a:t>
            </a:r>
          </a:p>
          <a:p>
            <a:pPr lvl="3">
              <a:buChar char="¬"/>
            </a:pPr>
            <a:r>
              <a:rPr lang="en-US"/>
              <a:t>Fourth level</a:t>
            </a:r>
          </a:p>
          <a:p>
            <a:pPr lvl="4">
              <a:buChar char="¬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6178" y="1825625"/>
            <a:ext cx="518004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5274CEC-210E-BC97-9B79-A7D801E4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0E29-2C79-4A2A-B61C-A21B8362A50A}" type="datetime2">
              <a:rPr lang="en-US" smtClean="0"/>
              <a:t>Tuesday, September 24, 2024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86B3D53-F805-C08E-2359-498218FC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1C4695B-D7BD-45F7-EB23-6FDAF241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4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A1F52B7-5271-53AA-8260-0CF50FF8DA3C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1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178" y="2505075"/>
            <a:ext cx="515778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5459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4590" y="2505075"/>
            <a:ext cx="5183188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0177-5432-41AC-9593-8EC96BFF4F82}" type="datetime2">
              <a:rPr lang="en-US" smtClean="0"/>
              <a:t>Tuesday, September 24, 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0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328E63-E075-39E2-BAA7-30CCAE2E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9A7B-B2F1-41A3-B969-4E25F618B967}" type="datetime2">
              <a:rPr lang="en-US" smtClean="0"/>
              <a:t>Tuesday, September 24, 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A5894A5-0E01-F43E-C68A-2EFAB2EB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50128C-CE40-2B40-1B89-7E9AAAAC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5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281B99-C6A0-F92A-BDD3-BB362196501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8367C-67E1-A50A-1584-F859A6FED9C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B8861-51D7-741E-6B2C-25412D40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8B79-F222-4FD1-8713-07459E1B5004}" type="datetime2">
              <a:rPr lang="en-US" smtClean="0"/>
              <a:t>Tuesday, September 24,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69A2F-0657-B33B-8334-C458A953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FC84-48ED-0480-2497-FCD84C12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5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12425" cy="1600200"/>
          </a:xfrm>
        </p:spPr>
        <p:txBody>
          <a:bodyPr anchor="b">
            <a:norm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830" y="2199340"/>
            <a:ext cx="6172200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F37370-7C05-0AAE-A0C3-9EE620A8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30FD-0818-4065-B5FE-410552D9B1BC}" type="datetime2">
              <a:rPr lang="en-US" smtClean="0"/>
              <a:t>Tuesday, September 24, 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00B8E3-39E6-A88A-BBFB-717596EB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8E340D-1840-D987-3EEA-963BDDE3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1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3932237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1276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0F28E44-58BB-553B-BBD0-F292C66C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D289-0EBF-40C7-B6E8-60285281F180}" type="datetime2">
              <a:rPr lang="en-US" smtClean="0"/>
              <a:t>Tuesday, September 24, 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22D156-E5FE-F118-0553-B401F19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AEE0A6-6120-9BA2-5751-E0E2D8CF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B53B4F-080C-8523-03AD-871CC3B8D168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B790B-70BD-FD52-2540-F1DA4882170E}"/>
              </a:ext>
            </a:extLst>
          </p:cNvPr>
          <p:cNvSpPr/>
          <p:nvPr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 descr="Tag=AccentColor&#10;Flavor=Light&#10;Target=Line">
            <a:extLst>
              <a:ext uri="{FF2B5EF4-FFF2-40B4-BE49-F238E27FC236}">
                <a16:creationId xmlns:a16="http://schemas.microsoft.com/office/drawing/2014/main" id="{7D4FC5F0-CBD6-AEEB-4902-28D624068890}"/>
              </a:ext>
            </a:extLst>
          </p:cNvPr>
          <p:cNvCxnSpPr>
            <a:cxnSpLocks/>
          </p:cNvCxnSpPr>
          <p:nvPr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FA9EB4DB-DDA5-1A45-7D87-B2BF67D2D1C3}"/>
              </a:ext>
            </a:extLst>
          </p:cNvPr>
          <p:cNvCxnSpPr>
            <a:cxnSpLocks/>
          </p:cNvCxnSpPr>
          <p:nvPr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4CDC665-7415-4DAF-AE09-B9BBC1907393}" type="datetime2">
              <a:rPr lang="en-US" smtClean="0"/>
              <a:t>Tuesday, September 24,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-18288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8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5955B3A-C08D-43E6-ABEF-A4F616FB6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19694A-8B4E-4127-9C08-9B8F39B6F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D36E6B-D7EF-409B-B48D-1628C06EE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9D433E-241E-BE23-26F5-74D1E9CFF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4524" y="4101452"/>
            <a:ext cx="8837233" cy="1909960"/>
          </a:xfrm>
        </p:spPr>
        <p:txBody>
          <a:bodyPr anchor="t">
            <a:normAutofit/>
          </a:bodyPr>
          <a:lstStyle/>
          <a:p>
            <a:pPr algn="l"/>
            <a:r>
              <a:rPr lang="en-US" sz="4800" dirty="0">
                <a:highlight>
                  <a:srgbClr val="00FFFF"/>
                </a:highlight>
              </a:rPr>
              <a:t>How The Backend 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44365-F895-29AB-9ADD-8210F0EF8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4600" y="4857750"/>
            <a:ext cx="7669530" cy="1153659"/>
          </a:xfrm>
        </p:spPr>
        <p:txBody>
          <a:bodyPr anchor="t">
            <a:normAutofit/>
          </a:bodyPr>
          <a:lstStyle/>
          <a:p>
            <a:pPr algn="l"/>
            <a:r>
              <a:rPr lang="en-US" sz="2800" b="1" i="1" dirty="0">
                <a:solidFill>
                  <a:srgbClr val="7030A0"/>
                </a:solidFill>
                <a:latin typeface="Garamond" panose="02020404030301010803" pitchFamily="18" charset="0"/>
                <a:cs typeface="ADLaM Display" panose="020F0502020204030204" pitchFamily="34" charset="0"/>
              </a:rPr>
              <a:t>A simply study note to refer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6D2053-BB10-4615-A38D-86EEC0D8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422144" cy="3599020"/>
          </a:xfrm>
          <a:prstGeom prst="rect">
            <a:avLst/>
          </a:prstGeom>
          <a:solidFill>
            <a:srgbClr val="F4EC17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25" name="Picture 24" descr="Eyes on a candy">
            <a:extLst>
              <a:ext uri="{FF2B5EF4-FFF2-40B4-BE49-F238E27FC236}">
                <a16:creationId xmlns:a16="http://schemas.microsoft.com/office/drawing/2014/main" id="{95FF2D37-6168-C80E-0F44-291787E7D1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711" r="-1" b="42637"/>
          <a:stretch/>
        </p:blipFill>
        <p:spPr>
          <a:xfrm>
            <a:off x="1443228" y="5610"/>
            <a:ext cx="10103329" cy="3415652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F2CC60F-C99A-48C5-856F-3C79856E9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4EC1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A2ED1C-4B10-41E7-9BF6-7447B99B9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4EC1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Alarm Ringing with solid fill">
            <a:extLst>
              <a:ext uri="{FF2B5EF4-FFF2-40B4-BE49-F238E27FC236}">
                <a16:creationId xmlns:a16="http://schemas.microsoft.com/office/drawing/2014/main" id="{B7C789CE-D3BE-45E6-8C98-BA43567CEC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63690" y="4852140"/>
            <a:ext cx="720090" cy="725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D93323-4140-298E-95D0-C9824226EDE7}"/>
              </a:ext>
            </a:extLst>
          </p:cNvPr>
          <p:cNvSpPr txBox="1"/>
          <p:nvPr/>
        </p:nvSpPr>
        <p:spPr>
          <a:xfrm>
            <a:off x="10527030" y="47434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D277B6-6F22-649D-09CB-F9D5F075954F}"/>
              </a:ext>
            </a:extLst>
          </p:cNvPr>
          <p:cNvSpPr txBox="1"/>
          <p:nvPr/>
        </p:nvSpPr>
        <p:spPr>
          <a:xfrm>
            <a:off x="7018020" y="65265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D47556-C766-54A1-2111-915DC2ED3B4C}"/>
              </a:ext>
            </a:extLst>
          </p:cNvPr>
          <p:cNvSpPr txBox="1"/>
          <p:nvPr/>
        </p:nvSpPr>
        <p:spPr>
          <a:xfrm>
            <a:off x="1438278" y="5609"/>
            <a:ext cx="8745839" cy="5988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EBEFD6-0841-BF73-E401-B7F613986D94}"/>
              </a:ext>
            </a:extLst>
          </p:cNvPr>
          <p:cNvSpPr txBox="1"/>
          <p:nvPr/>
        </p:nvSpPr>
        <p:spPr>
          <a:xfrm flipH="1">
            <a:off x="-1" y="5610"/>
            <a:ext cx="1446275" cy="699312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13412B-6CB1-AB21-68FC-96D8C6397B0A}"/>
              </a:ext>
            </a:extLst>
          </p:cNvPr>
          <p:cNvSpPr txBox="1"/>
          <p:nvPr/>
        </p:nvSpPr>
        <p:spPr>
          <a:xfrm>
            <a:off x="1440180" y="6172199"/>
            <a:ext cx="10751820" cy="82653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BC282E-E33C-E12C-63C1-C35C28354A74}"/>
              </a:ext>
            </a:extLst>
          </p:cNvPr>
          <p:cNvSpPr txBox="1"/>
          <p:nvPr/>
        </p:nvSpPr>
        <p:spPr>
          <a:xfrm>
            <a:off x="11546556" y="5609"/>
            <a:ext cx="642395" cy="67458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5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6AA273-E024-B9EF-BE37-8F5EFC599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8B79-F222-4FD1-8713-07459E1B5004}" type="datetime2">
              <a:rPr lang="en-US" smtClean="0"/>
              <a:t>Tuesday, September 24,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351723-9E31-FB2D-66D6-FB845E047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3950D-19CF-1E56-CF12-DD290A3B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2E91D-F728-9F9F-E0F1-3391E21341F8}"/>
              </a:ext>
            </a:extLst>
          </p:cNvPr>
          <p:cNvSpPr txBox="1"/>
          <p:nvPr/>
        </p:nvSpPr>
        <p:spPr>
          <a:xfrm>
            <a:off x="182880" y="324612"/>
            <a:ext cx="11875770" cy="6053328"/>
          </a:xfrm>
          <a:prstGeom prst="rect">
            <a:avLst/>
          </a:prstGeom>
          <a:gradFill>
            <a:gsLst>
              <a:gs pos="46990">
                <a:srgbClr val="ABD4F9"/>
              </a:gs>
              <a:gs pos="46990">
                <a:srgbClr val="ABD4F9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l"/>
            <a:r>
              <a:rPr lang="en-IN" b="1" i="0" dirty="0">
                <a:solidFill>
                  <a:srgbClr val="202020"/>
                </a:solidFill>
                <a:effectLst/>
                <a:latin typeface="__Inter_36bd41"/>
              </a:rPr>
              <a:t>Overview</a:t>
            </a:r>
          </a:p>
          <a:p>
            <a:pPr algn="l"/>
            <a:r>
              <a:rPr lang="en-IN" b="0" i="0" dirty="0">
                <a:solidFill>
                  <a:srgbClr val="202020"/>
                </a:solidFill>
                <a:effectLst/>
                <a:latin typeface="__Inter_36bd41"/>
              </a:rPr>
              <a:t>The backend of web development is crucial for handling requests from clients and generating appropriate responses. It consists of three main components: </a:t>
            </a:r>
            <a:r>
              <a:rPr lang="en-IN" b="1" i="0" dirty="0">
                <a:solidFill>
                  <a:srgbClr val="202020"/>
                </a:solidFill>
                <a:effectLst/>
                <a:latin typeface="__Inter_36bd41"/>
              </a:rPr>
              <a:t>Server</a:t>
            </a:r>
            <a:r>
              <a:rPr lang="en-IN" b="0" i="0" dirty="0">
                <a:solidFill>
                  <a:srgbClr val="202020"/>
                </a:solidFill>
                <a:effectLst/>
                <a:latin typeface="__Inter_36bd41"/>
              </a:rPr>
              <a:t>, </a:t>
            </a:r>
            <a:r>
              <a:rPr lang="en-IN" b="1" i="0" dirty="0">
                <a:solidFill>
                  <a:srgbClr val="202020"/>
                </a:solidFill>
                <a:effectLst/>
                <a:latin typeface="__Inter_36bd41"/>
              </a:rPr>
              <a:t>Application</a:t>
            </a:r>
            <a:r>
              <a:rPr lang="en-IN" b="0" i="0" dirty="0">
                <a:solidFill>
                  <a:srgbClr val="202020"/>
                </a:solidFill>
                <a:effectLst/>
                <a:latin typeface="__Inter_36bd41"/>
              </a:rPr>
              <a:t>, and </a:t>
            </a:r>
            <a:r>
              <a:rPr lang="en-IN" b="1" i="0" dirty="0">
                <a:solidFill>
                  <a:srgbClr val="202020"/>
                </a:solidFill>
                <a:effectLst/>
                <a:latin typeface="__Inter_36bd41"/>
              </a:rPr>
              <a:t>Database</a:t>
            </a:r>
            <a:r>
              <a:rPr lang="en-IN" b="0" i="0" dirty="0">
                <a:solidFill>
                  <a:srgbClr val="202020"/>
                </a:solidFill>
                <a:effectLst/>
                <a:latin typeface="__Inter_36bd41"/>
              </a:rPr>
              <a:t>. Additionally, the </a:t>
            </a:r>
            <a:r>
              <a:rPr lang="en-IN" b="1" i="0" dirty="0">
                <a:solidFill>
                  <a:srgbClr val="202020"/>
                </a:solidFill>
                <a:effectLst/>
                <a:latin typeface="__Inter_36bd41"/>
              </a:rPr>
              <a:t>API</a:t>
            </a:r>
            <a:r>
              <a:rPr lang="en-IN" b="0" i="0" dirty="0">
                <a:solidFill>
                  <a:srgbClr val="202020"/>
                </a:solidFill>
                <a:effectLst/>
                <a:latin typeface="__Inter_36bd41"/>
              </a:rPr>
              <a:t> (Application Programming Interface) plays a vital role in facilitating communication between the client and server.</a:t>
            </a:r>
          </a:p>
          <a:p>
            <a:pPr algn="l"/>
            <a:endParaRPr lang="en-IN" b="0" i="0" dirty="0">
              <a:solidFill>
                <a:srgbClr val="202020"/>
              </a:solidFill>
              <a:effectLst/>
              <a:latin typeface="__Inter_36bd41"/>
            </a:endParaRPr>
          </a:p>
          <a:p>
            <a:pPr algn="l"/>
            <a:r>
              <a:rPr lang="en-IN" b="1" i="0" dirty="0">
                <a:solidFill>
                  <a:srgbClr val="202020"/>
                </a:solidFill>
                <a:effectLst/>
                <a:latin typeface="__Inter_36bd41"/>
              </a:rPr>
              <a:t>Components of the Backend</a:t>
            </a:r>
          </a:p>
          <a:p>
            <a:pPr algn="l"/>
            <a:r>
              <a:rPr lang="en-IN" b="1" i="0" dirty="0">
                <a:solidFill>
                  <a:srgbClr val="202020"/>
                </a:solidFill>
                <a:effectLst/>
                <a:latin typeface="__Inter_36bd41"/>
              </a:rPr>
              <a:t>1. Server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202020"/>
                </a:solidFill>
                <a:effectLst/>
                <a:latin typeface="__Inter_36bd41"/>
              </a:rPr>
              <a:t>Definition</a:t>
            </a:r>
            <a:r>
              <a:rPr lang="en-IN" b="0" i="0" dirty="0">
                <a:solidFill>
                  <a:srgbClr val="202020"/>
                </a:solidFill>
                <a:effectLst/>
                <a:latin typeface="__Inter_36bd41"/>
              </a:rPr>
              <a:t>: The server is a computer that receives requests from clients. It runs an application that contains the logic for responding to different requests.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202020"/>
                </a:solidFill>
                <a:effectLst/>
                <a:latin typeface="__Inter_36bd41"/>
              </a:rPr>
              <a:t>Functionality</a:t>
            </a:r>
            <a:r>
              <a:rPr lang="en-IN" b="0" i="0" dirty="0">
                <a:solidFill>
                  <a:srgbClr val="202020"/>
                </a:solidFill>
                <a:effectLst/>
                <a:latin typeface="__Inter_36bd41"/>
              </a:rPr>
              <a:t>: The server processes incoming requests and sends back the necessary information or resources.</a:t>
            </a:r>
          </a:p>
          <a:p>
            <a:pPr algn="l"/>
            <a:r>
              <a:rPr lang="en-IN" b="1" i="0" dirty="0">
                <a:solidFill>
                  <a:srgbClr val="202020"/>
                </a:solidFill>
                <a:effectLst/>
                <a:latin typeface="__Inter_36bd41"/>
              </a:rPr>
              <a:t>2. Application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202020"/>
                </a:solidFill>
                <a:effectLst/>
                <a:latin typeface="__Inter_36bd41"/>
              </a:rPr>
              <a:t>Role</a:t>
            </a:r>
            <a:r>
              <a:rPr lang="en-IN" b="0" i="0" dirty="0">
                <a:solidFill>
                  <a:srgbClr val="202020"/>
                </a:solidFill>
                <a:effectLst/>
                <a:latin typeface="__Inter_36bd41"/>
              </a:rPr>
              <a:t>: The application is responsible for handling the logic of how to respond to requests. It interacts with the database to retrieve or store information as needed.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202020"/>
                </a:solidFill>
                <a:effectLst/>
                <a:latin typeface="__Inter_36bd41"/>
              </a:rPr>
              <a:t>Example</a:t>
            </a:r>
            <a:r>
              <a:rPr lang="en-IN" b="0" i="0" dirty="0">
                <a:solidFill>
                  <a:srgbClr val="202020"/>
                </a:solidFill>
                <a:effectLst/>
                <a:latin typeface="__Inter_36bd41"/>
              </a:rPr>
              <a:t>: If a client requests user data, the application queries the database and formats the response.</a:t>
            </a:r>
          </a:p>
          <a:p>
            <a:pPr algn="l"/>
            <a:r>
              <a:rPr lang="en-IN" b="1" i="0" dirty="0">
                <a:solidFill>
                  <a:srgbClr val="202020"/>
                </a:solidFill>
                <a:effectLst/>
                <a:latin typeface="__Inter_36bd41"/>
              </a:rPr>
              <a:t>3. Database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202020"/>
                </a:solidFill>
                <a:effectLst/>
                <a:latin typeface="__Inter_36bd41"/>
              </a:rPr>
              <a:t>Purpose</a:t>
            </a:r>
            <a:r>
              <a:rPr lang="en-IN" b="0" i="0" dirty="0">
                <a:solidFill>
                  <a:srgbClr val="202020"/>
                </a:solidFill>
                <a:effectLst/>
                <a:latin typeface="__Inter_36bd41"/>
              </a:rPr>
              <a:t>: The database is where all the information is stored. It allows the application to access and manipulate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202020"/>
                </a:solidFill>
                <a:effectLst/>
                <a:latin typeface="__Inter_36bd41"/>
              </a:rPr>
              <a:t>Interaction</a:t>
            </a:r>
            <a:r>
              <a:rPr lang="en-IN" b="0" i="0" dirty="0">
                <a:solidFill>
                  <a:srgbClr val="202020"/>
                </a:solidFill>
                <a:effectLst/>
                <a:latin typeface="__Inter_36bd41"/>
              </a:rPr>
              <a:t>: The application accesses the database to get the information it needs to generate responses for the client 1.</a:t>
            </a:r>
          </a:p>
          <a:p>
            <a:pPr algn="l"/>
            <a:r>
              <a:rPr lang="en-IN" b="1" i="0" dirty="0">
                <a:solidFill>
                  <a:srgbClr val="202020"/>
                </a:solidFill>
                <a:effectLst/>
                <a:latin typeface="__Inter_36bd41"/>
              </a:rPr>
              <a:t>4. API (Application Programming Interface)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202020"/>
                </a:solidFill>
                <a:effectLst/>
                <a:latin typeface="__Inter_36bd41"/>
              </a:rPr>
              <a:t>Definition</a:t>
            </a:r>
            <a:r>
              <a:rPr lang="en-IN" b="0" i="0" dirty="0">
                <a:solidFill>
                  <a:srgbClr val="202020"/>
                </a:solidFill>
                <a:effectLst/>
                <a:latin typeface="__Inter_36bd41"/>
              </a:rPr>
              <a:t>: An API defines how clients should make requests and how the server should respond. It includes information about endpoints and data formats.</a:t>
            </a:r>
          </a:p>
          <a:p>
            <a:pPr algn="l"/>
            <a:endParaRPr lang="en-IN" b="0" i="0" dirty="0">
              <a:solidFill>
                <a:srgbClr val="202020"/>
              </a:solidFill>
              <a:effectLst/>
              <a:latin typeface="__Inter_36bd41"/>
            </a:endParaRPr>
          </a:p>
        </p:txBody>
      </p:sp>
    </p:spTree>
    <p:extLst>
      <p:ext uri="{BB962C8B-B14F-4D97-AF65-F5344CB8AC3E}">
        <p14:creationId xmlns:p14="http://schemas.microsoft.com/office/powerpoint/2010/main" val="32130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6990">
              <a:srgbClr val="ABD4F9"/>
            </a:gs>
            <a:gs pos="46990">
              <a:srgbClr val="ABD4F9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368260-8301-1BAF-5092-573804F1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8B79-F222-4FD1-8713-07459E1B5004}" type="datetime2">
              <a:rPr lang="en-US" smtClean="0"/>
              <a:t>Tuesday, September 24,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1D75DE-4D70-D712-26C5-5577CF7A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B4E81-6615-70A8-6436-E5B7C92D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83600-85EF-E036-08FD-273FD80D298E}"/>
              </a:ext>
            </a:extLst>
          </p:cNvPr>
          <p:cNvSpPr txBox="1"/>
          <p:nvPr/>
        </p:nvSpPr>
        <p:spPr>
          <a:xfrm>
            <a:off x="331470" y="751344"/>
            <a:ext cx="11361419" cy="5355312"/>
          </a:xfrm>
          <a:prstGeom prst="rect">
            <a:avLst/>
          </a:prstGeom>
          <a:gradFill>
            <a:gsLst>
              <a:gs pos="46990">
                <a:srgbClr val="ABD4F9"/>
              </a:gs>
              <a:gs pos="46990">
                <a:srgbClr val="ABD4F9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202020"/>
                </a:solidFill>
                <a:effectLst/>
                <a:latin typeface="__Inter_36bd41"/>
              </a:rPr>
              <a:t>Analogy</a:t>
            </a:r>
            <a:r>
              <a:rPr lang="en-IN" b="0" i="0" dirty="0">
                <a:solidFill>
                  <a:srgbClr val="202020"/>
                </a:solidFill>
                <a:effectLst/>
                <a:latin typeface="__Inter_36bd41"/>
              </a:rPr>
              <a:t>: Think of the API like a postal service. Just as you need the correct address to send a letter, a client must use the correct endpoint to retrieve information from the server.</a:t>
            </a:r>
          </a:p>
          <a:p>
            <a:pPr algn="l"/>
            <a:endParaRPr lang="en-IN" b="1" dirty="0">
              <a:solidFill>
                <a:srgbClr val="202020"/>
              </a:solidFill>
              <a:latin typeface="__Inter_36bd41"/>
            </a:endParaRPr>
          </a:p>
          <a:p>
            <a:pPr algn="l"/>
            <a:r>
              <a:rPr lang="en-IN" b="1" i="0" dirty="0">
                <a:solidFill>
                  <a:srgbClr val="202020"/>
                </a:solidFill>
                <a:effectLst/>
                <a:latin typeface="__Inter_36bd41"/>
              </a:rPr>
              <a:t>Communication Flow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202020"/>
                </a:solidFill>
                <a:effectLst/>
                <a:latin typeface="__Inter_36bd41"/>
              </a:rPr>
              <a:t>Client Request</a:t>
            </a:r>
            <a:r>
              <a:rPr lang="en-IN" b="0" i="0" dirty="0">
                <a:solidFill>
                  <a:srgbClr val="202020"/>
                </a:solidFill>
                <a:effectLst/>
                <a:latin typeface="__Inter_36bd41"/>
              </a:rPr>
              <a:t>: A client sends a request to the server via the API.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202020"/>
                </a:solidFill>
                <a:effectLst/>
                <a:latin typeface="__Inter_36bd41"/>
              </a:rPr>
              <a:t>Server Processing</a:t>
            </a:r>
            <a:r>
              <a:rPr lang="en-IN" b="0" i="0" dirty="0">
                <a:solidFill>
                  <a:srgbClr val="202020"/>
                </a:solidFill>
                <a:effectLst/>
                <a:latin typeface="__Inter_36bd41"/>
              </a:rPr>
              <a:t>: The server receives the request and processes it using the application.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202020"/>
                </a:solidFill>
                <a:effectLst/>
                <a:latin typeface="__Inter_36bd41"/>
              </a:rPr>
              <a:t>Database Access</a:t>
            </a:r>
            <a:r>
              <a:rPr lang="en-IN" b="0" i="0" dirty="0">
                <a:solidFill>
                  <a:srgbClr val="202020"/>
                </a:solidFill>
                <a:effectLst/>
                <a:latin typeface="__Inter_36bd41"/>
              </a:rPr>
              <a:t>: The application may access the database to retrieve or store information.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202020"/>
                </a:solidFill>
                <a:effectLst/>
                <a:latin typeface="__Inter_36bd41"/>
              </a:rPr>
              <a:t>Response Generation</a:t>
            </a:r>
            <a:r>
              <a:rPr lang="en-IN" b="0" i="0" dirty="0">
                <a:solidFill>
                  <a:srgbClr val="202020"/>
                </a:solidFill>
                <a:effectLst/>
                <a:latin typeface="__Inter_36bd41"/>
              </a:rPr>
              <a:t>: The server generates a response based on the application logic and sends it back to the client.</a:t>
            </a:r>
          </a:p>
          <a:p>
            <a:pPr algn="l"/>
            <a:endParaRPr lang="en-IN" b="1" i="0" dirty="0">
              <a:solidFill>
                <a:srgbClr val="202020"/>
              </a:solidFill>
              <a:effectLst/>
              <a:latin typeface="__Inter_36bd41"/>
            </a:endParaRPr>
          </a:p>
          <a:p>
            <a:pPr algn="l"/>
            <a:r>
              <a:rPr lang="en-IN" b="1" dirty="0">
                <a:solidFill>
                  <a:srgbClr val="202020"/>
                </a:solidFill>
                <a:latin typeface="__Inter_36bd41"/>
              </a:rPr>
              <a:t> </a:t>
            </a:r>
            <a:r>
              <a:rPr lang="en-IN" b="1" i="0" dirty="0">
                <a:solidFill>
                  <a:srgbClr val="202020"/>
                </a:solidFill>
                <a:effectLst/>
                <a:latin typeface="__Inter_36bd41"/>
              </a:rPr>
              <a:t>Cloud Computing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202020"/>
                </a:solidFill>
                <a:effectLst/>
                <a:latin typeface="__Inter_36bd41"/>
              </a:rPr>
              <a:t>Definition</a:t>
            </a:r>
            <a:r>
              <a:rPr lang="en-IN" b="0" i="0" dirty="0">
                <a:solidFill>
                  <a:srgbClr val="202020"/>
                </a:solidFill>
                <a:effectLst/>
                <a:latin typeface="__Inter_36bd41"/>
              </a:rPr>
              <a:t>: Many servers today run on cloud platforms, which are virtual devices that provide resources over the Internet. This makes them more accessible and reliable than traditional physical servers.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202020"/>
                </a:solidFill>
                <a:effectLst/>
                <a:latin typeface="__Inter_36bd41"/>
              </a:rPr>
              <a:t>Examples of Cloud Services</a:t>
            </a:r>
            <a:r>
              <a:rPr lang="en-IN" b="0" i="0" dirty="0">
                <a:solidFill>
                  <a:srgbClr val="202020"/>
                </a:solidFill>
                <a:effectLst/>
                <a:latin typeface="__Inter_36bd41"/>
              </a:rPr>
              <a:t>: AWS, Google Cloud, Microsoft Azure, and NAVER Cloud are popular options for hosting backend services.</a:t>
            </a:r>
          </a:p>
          <a:p>
            <a:pPr algn="l"/>
            <a:endParaRPr lang="en-IN" b="0" i="0" dirty="0">
              <a:solidFill>
                <a:srgbClr val="202020"/>
              </a:solidFill>
              <a:effectLst/>
              <a:latin typeface="__Inter_36bd41"/>
            </a:endParaRPr>
          </a:p>
          <a:p>
            <a:pPr algn="l"/>
            <a:r>
              <a:rPr lang="en-IN" b="1" i="0" dirty="0">
                <a:solidFill>
                  <a:srgbClr val="202020"/>
                </a:solidFill>
                <a:effectLst/>
                <a:latin typeface="__Inter_36bd41"/>
              </a:rPr>
              <a:t>Key Points to Remember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020"/>
                </a:solidFill>
                <a:effectLst/>
                <a:latin typeface="__Inter_36bd41"/>
              </a:rPr>
              <a:t>The backend consists of the server, application, database, and API.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020"/>
                </a:solidFill>
                <a:effectLst/>
                <a:latin typeface="__Inter_36bd41"/>
              </a:rPr>
              <a:t>The API is essential for communication between the client and server.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020"/>
                </a:solidFill>
                <a:effectLst/>
                <a:latin typeface="__Inter_36bd41"/>
              </a:rPr>
              <a:t>Cloud services enhance the accessibility and reliability of backend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088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7E439-44F1-318C-9457-20BB2BC8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620" y="1081942"/>
            <a:ext cx="9404604" cy="1261208"/>
          </a:xfrm>
        </p:spPr>
        <p:txBody>
          <a:bodyPr>
            <a:normAutofit/>
          </a:bodyPr>
          <a:lstStyle/>
          <a:p>
            <a:r>
              <a:rPr lang="en-IN" sz="2000" b="0" i="0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This guide should help you understand the fundamental components and processes involved in backend web development!</a:t>
            </a:r>
            <a:endParaRPr lang="en-US" sz="20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64B9C-7AA9-2165-FB9B-0CBF8D3F6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7320" y="2701094"/>
            <a:ext cx="5875020" cy="2400301"/>
          </a:xfrm>
        </p:spPr>
        <p:txBody>
          <a:bodyPr/>
          <a:lstStyle/>
          <a:p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  <a:latin typeface="Copperplate Gothic Bold" panose="020E0705020206020404" pitchFamily="34" charset="77"/>
                <a:cs typeface="Broadway" panose="020F0502020204030204" pitchFamily="34" charset="0"/>
              </a:rPr>
              <a:t>THANK YOU! Have a Great DAY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itchFamily="2" charset="2"/>
              </a:rPr>
              <a:t>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CDC22-D0D0-3C5F-95FE-431B4D03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292D-4609-4E55-92E3-C12C6A1234E8}" type="datetime2">
              <a:rPr lang="en-US" smtClean="0"/>
              <a:t>Tuesday, September 24,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BBF99-78D7-6509-A05E-8EB07D59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D7218-32F1-7168-8667-FB834A6A9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31502" y="0"/>
            <a:ext cx="685800" cy="685800"/>
          </a:xfrm>
        </p:spPr>
        <p:txBody>
          <a:bodyPr/>
          <a:lstStyle/>
          <a:p>
            <a:fld id="{7BE69E03-4804-4553-A1EC-F089884EF5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82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495</Words>
  <Application>Microsoft Macintosh PowerPoint</Application>
  <PresentationFormat>Widescreen</PresentationFormat>
  <Paragraphs>46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__Inter_36bd41</vt:lpstr>
      <vt:lpstr>Aptos</vt:lpstr>
      <vt:lpstr>Arial</vt:lpstr>
      <vt:lpstr>Copperplate Gothic Bold</vt:lpstr>
      <vt:lpstr>Dante</vt:lpstr>
      <vt:lpstr>Dante (Headings)2</vt:lpstr>
      <vt:lpstr>Garamond</vt:lpstr>
      <vt:lpstr>Helvetica Neue Medium</vt:lpstr>
      <vt:lpstr>Wingdings</vt:lpstr>
      <vt:lpstr>Wingdings 2</vt:lpstr>
      <vt:lpstr>OffsetVTI</vt:lpstr>
      <vt:lpstr>How The Backend Works</vt:lpstr>
      <vt:lpstr>PowerPoint Presentation</vt:lpstr>
      <vt:lpstr>PowerPoint Presentation</vt:lpstr>
      <vt:lpstr>This guide should help you understand the fundamental components and processes involved in backend web development!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Naresh Kumar Mogili</dc:creator>
  <cp:lastModifiedBy>Naresh Kumar Mogili</cp:lastModifiedBy>
  <cp:revision>1</cp:revision>
  <dcterms:created xsi:type="dcterms:W3CDTF">2024-09-24T23:16:21Z</dcterms:created>
  <dcterms:modified xsi:type="dcterms:W3CDTF">2024-09-24T23:47:24Z</dcterms:modified>
</cp:coreProperties>
</file>