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4"/>
    <p:sldMasterId id="2147483656" r:id="rId5"/>
    <p:sldMasterId id="2147483658" r:id="rId6"/>
  </p:sldMasterIdLst>
  <p:notesMasterIdLst>
    <p:notesMasterId r:id="rId32"/>
  </p:notesMasterIdLst>
  <p:handoutMasterIdLst>
    <p:handoutMasterId r:id="rId33"/>
  </p:handoutMasterIdLst>
  <p:sldIdLst>
    <p:sldId id="256" r:id="rId7"/>
    <p:sldId id="412" r:id="rId8"/>
    <p:sldId id="403" r:id="rId9"/>
    <p:sldId id="406" r:id="rId10"/>
    <p:sldId id="408" r:id="rId11"/>
    <p:sldId id="409" r:id="rId12"/>
    <p:sldId id="415" r:id="rId13"/>
    <p:sldId id="416" r:id="rId14"/>
    <p:sldId id="421" r:id="rId15"/>
    <p:sldId id="422" r:id="rId16"/>
    <p:sldId id="425" r:id="rId17"/>
    <p:sldId id="427" r:id="rId18"/>
    <p:sldId id="414" r:id="rId19"/>
    <p:sldId id="417" r:id="rId20"/>
    <p:sldId id="418" r:id="rId21"/>
    <p:sldId id="419" r:id="rId22"/>
    <p:sldId id="420" r:id="rId23"/>
    <p:sldId id="423" r:id="rId24"/>
    <p:sldId id="424" r:id="rId25"/>
    <p:sldId id="413" r:id="rId26"/>
    <p:sldId id="426" r:id="rId27"/>
    <p:sldId id="407" r:id="rId28"/>
    <p:sldId id="411" r:id="rId29"/>
    <p:sldId id="394" r:id="rId30"/>
    <p:sldId id="404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37" roundtripDataSignature="AMtx7mix5E98q+VryPGLn9rqO0IchFiL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F81BD"/>
    <a:srgbClr val="4A7EBB"/>
    <a:srgbClr val="4472C4"/>
    <a:srgbClr val="D9D9D9"/>
    <a:srgbClr val="898989"/>
    <a:srgbClr val="FAC135"/>
    <a:srgbClr val="FFFFFF"/>
    <a:srgbClr val="FFCC00"/>
    <a:srgbClr val="99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AC670-BCA3-B444-36EC-0BB4C20F42E5}" v="79" dt="2024-12-13T11:47:35.277"/>
    <p1510:client id="{CFD413CD-5759-4AEB-8A06-56CD71A030DB}" v="23" dt="2024-12-13T11:43:17.752"/>
  </p1510:revLst>
</p1510:revInfo>
</file>

<file path=ppt/tableStyles.xml><?xml version="1.0" encoding="utf-8"?>
<a:tblStyleLst xmlns:a="http://schemas.openxmlformats.org/drawingml/2006/main" def="{90F7E834-E047-43FD-9B9A-01E795169D1D}">
  <a:tblStyle styleId="{90F7E834-E047-43FD-9B9A-01E795169D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5763" autoAdjust="0"/>
  </p:normalViewPr>
  <p:slideViewPr>
    <p:cSldViewPr snapToGrid="0">
      <p:cViewPr varScale="1">
        <p:scale>
          <a:sx n="106" d="100"/>
          <a:sy n="106" d="100"/>
        </p:scale>
        <p:origin x="136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7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42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D544C0-1A3F-CA39-311A-AB1329047E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44D41-EBDE-043E-7D2C-69E8930DDD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55703-629F-473A-B3E3-A1D70222BC6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D30E1-98A1-BFB7-92C1-EE1DD9AFBC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38DEC-67DC-9A69-AA08-0162E70658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777E6-6CC5-4CF1-B0D9-D3ED1179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693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ADE4F2B5-CD89-CC59-8EE6-EC7443D9F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>
            <a:extLst>
              <a:ext uri="{FF2B5EF4-FFF2-40B4-BE49-F238E27FC236}">
                <a16:creationId xmlns:a16="http://schemas.microsoft.com/office/drawing/2014/main" id="{0FB63725-7D19-2915-5C05-359825065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2D11EBB7-2375-B9E1-0D5D-3F0A04A58D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53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546124" y="6486974"/>
            <a:ext cx="59787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00000000-1234-1234-1234-12341234123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7" name="Google Shape;17;p25"/>
          <p:cNvSpPr txBox="1">
            <a:spLocks noGrp="1"/>
          </p:cNvSpPr>
          <p:nvPr>
            <p:ph type="ftr" idx="11"/>
          </p:nvPr>
        </p:nvSpPr>
        <p:spPr>
          <a:xfrm>
            <a:off x="3028950" y="648697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949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>
            <a:spLocks noGrp="1"/>
          </p:cNvSpPr>
          <p:nvPr>
            <p:ph type="title"/>
          </p:nvPr>
        </p:nvSpPr>
        <p:spPr>
          <a:xfrm>
            <a:off x="371803" y="308698"/>
            <a:ext cx="6749495" cy="85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7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00000000-1234-1234-1234-12341234123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371803" y="979488"/>
            <a:ext cx="6749495" cy="57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4" name="Google Shape;24;p26"/>
          <p:cNvSpPr/>
          <p:nvPr/>
        </p:nvSpPr>
        <p:spPr>
          <a:xfrm>
            <a:off x="7621146" y="308699"/>
            <a:ext cx="1399805" cy="50944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150782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371803" y="308698"/>
            <a:ext cx="7165874" cy="85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7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00000000-1234-1234-1234-12341234123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1"/>
          </p:nvPr>
        </p:nvSpPr>
        <p:spPr>
          <a:xfrm>
            <a:off x="371475" y="1543051"/>
            <a:ext cx="8515350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Google Shape;31;p27"/>
          <p:cNvSpPr/>
          <p:nvPr/>
        </p:nvSpPr>
        <p:spPr>
          <a:xfrm>
            <a:off x="7621146" y="308699"/>
            <a:ext cx="1399805" cy="50944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2"/>
          </p:nvPr>
        </p:nvSpPr>
        <p:spPr>
          <a:xfrm>
            <a:off x="371803" y="979488"/>
            <a:ext cx="7165874" cy="57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586810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 preserve="1">
  <p:cSld name="Title and Content 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2b783474df_0_409"/>
          <p:cNvSpPr txBox="1">
            <a:spLocks noGrp="1"/>
          </p:cNvSpPr>
          <p:nvPr>
            <p:ph type="title"/>
          </p:nvPr>
        </p:nvSpPr>
        <p:spPr>
          <a:xfrm>
            <a:off x="225707" y="18255"/>
            <a:ext cx="8689725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000"/>
              <a:buFont typeface="Calibri"/>
              <a:buNone/>
              <a:defRPr sz="3000">
                <a:solidFill>
                  <a:srgbClr val="0033CC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5" name="Google Shape;35;g22b783474df_0_409"/>
          <p:cNvSpPr txBox="1">
            <a:spLocks noGrp="1"/>
          </p:cNvSpPr>
          <p:nvPr>
            <p:ph type="body" idx="1"/>
          </p:nvPr>
        </p:nvSpPr>
        <p:spPr>
          <a:xfrm>
            <a:off x="225706" y="949124"/>
            <a:ext cx="8689725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85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1pPr>
            <a:lvl2pPr marL="685800" lvl="1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2pPr>
            <a:lvl3pPr marL="102870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3pPr>
            <a:lvl4pPr marL="1371600" lvl="3" indent="-2476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4pPr>
            <a:lvl5pPr marL="1714500" lvl="4" indent="-2476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5pPr>
            <a:lvl6pPr marL="205740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786732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2b783474df_0_412"/>
          <p:cNvSpPr txBox="1">
            <a:spLocks noGrp="1"/>
          </p:cNvSpPr>
          <p:nvPr>
            <p:ph type="title"/>
          </p:nvPr>
        </p:nvSpPr>
        <p:spPr>
          <a:xfrm>
            <a:off x="225707" y="18255"/>
            <a:ext cx="8689725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000"/>
              <a:buFont typeface="Calibri"/>
              <a:buNone/>
              <a:defRPr sz="3000">
                <a:solidFill>
                  <a:srgbClr val="0033CC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414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>
            <a:spLocks noGrp="1"/>
          </p:cNvSpPr>
          <p:nvPr>
            <p:ph type="title"/>
          </p:nvPr>
        </p:nvSpPr>
        <p:spPr>
          <a:xfrm>
            <a:off x="371803" y="308698"/>
            <a:ext cx="6749495" cy="85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7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00000000-1234-1234-1234-12341234123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371803" y="979488"/>
            <a:ext cx="6749495" cy="57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/>
          <p:nvPr/>
        </p:nvSpPr>
        <p:spPr>
          <a:xfrm>
            <a:off x="7621146" y="308699"/>
            <a:ext cx="1399805" cy="50944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873632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371803" y="308698"/>
            <a:ext cx="7165874" cy="85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7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00000000-1234-1234-1234-12341234123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1"/>
          </p:nvPr>
        </p:nvSpPr>
        <p:spPr>
          <a:xfrm>
            <a:off x="371475" y="1543051"/>
            <a:ext cx="8515350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/>
          <p:nvPr/>
        </p:nvSpPr>
        <p:spPr>
          <a:xfrm>
            <a:off x="7621146" y="308699"/>
            <a:ext cx="1399805" cy="50944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2"/>
          </p:nvPr>
        </p:nvSpPr>
        <p:spPr>
          <a:xfrm>
            <a:off x="371803" y="979488"/>
            <a:ext cx="7165874" cy="57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3407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Title and Content 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2b783474df_0_409"/>
          <p:cNvSpPr txBox="1">
            <a:spLocks noGrp="1"/>
          </p:cNvSpPr>
          <p:nvPr>
            <p:ph type="title"/>
          </p:nvPr>
        </p:nvSpPr>
        <p:spPr>
          <a:xfrm>
            <a:off x="225707" y="18255"/>
            <a:ext cx="8689725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000"/>
              <a:buFont typeface="Calibri"/>
              <a:buNone/>
              <a:defRPr sz="3000">
                <a:solidFill>
                  <a:srgbClr val="0033CC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22b783474df_0_409"/>
          <p:cNvSpPr txBox="1">
            <a:spLocks noGrp="1"/>
          </p:cNvSpPr>
          <p:nvPr>
            <p:ph type="body" idx="1"/>
          </p:nvPr>
        </p:nvSpPr>
        <p:spPr>
          <a:xfrm>
            <a:off x="225706" y="949124"/>
            <a:ext cx="8689725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85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1pPr>
            <a:lvl2pPr marL="685800" lvl="1" indent="-266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2pPr>
            <a:lvl3pPr marL="102870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3pPr>
            <a:lvl4pPr marL="1371600" lvl="3" indent="-2476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4pPr>
            <a:lvl5pPr marL="1714500" lvl="4" indent="-2476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/>
            </a:lvl5pPr>
            <a:lvl6pPr marL="205740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23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2b783474df_0_412"/>
          <p:cNvSpPr txBox="1">
            <a:spLocks noGrp="1"/>
          </p:cNvSpPr>
          <p:nvPr>
            <p:ph type="title"/>
          </p:nvPr>
        </p:nvSpPr>
        <p:spPr>
          <a:xfrm>
            <a:off x="225707" y="18255"/>
            <a:ext cx="8689725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4000"/>
              <a:buFont typeface="Calibri"/>
              <a:buNone/>
              <a:defRPr sz="3000">
                <a:solidFill>
                  <a:srgbClr val="0033CC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849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>
            <a:spLocks noGrp="1"/>
          </p:cNvSpPr>
          <p:nvPr>
            <p:ph type="sldNum" idx="12"/>
          </p:nvPr>
        </p:nvSpPr>
        <p:spPr>
          <a:xfrm>
            <a:off x="19954" y="6528533"/>
            <a:ext cx="393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etin Yer Tutucusu 9">
            <a:extLst>
              <a:ext uri="{FF2B5EF4-FFF2-40B4-BE49-F238E27FC236}">
                <a16:creationId xmlns:a16="http://schemas.microsoft.com/office/drawing/2014/main" id="{A0C16A61-E298-FBCC-E042-E727E3DCBC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302" y="0"/>
            <a:ext cx="8747698" cy="431800"/>
          </a:xfrm>
          <a:prstGeom prst="rect">
            <a:avLst/>
          </a:prstGeom>
        </p:spPr>
        <p:txBody>
          <a:bodyPr lIns="72000" tIns="36000" rIns="0" bIns="0" anchor="ctr" anchorCtr="0"/>
          <a:lstStyle>
            <a:lvl1pPr>
              <a:defRPr sz="1800"/>
            </a:lvl1pPr>
          </a:lstStyle>
          <a:p>
            <a:pPr lvl="0"/>
            <a:r>
              <a:rPr lang="tr-TR" dirty="0" err="1"/>
              <a:t>Insert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2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>
            <a:spLocks noGrp="1"/>
          </p:cNvSpPr>
          <p:nvPr>
            <p:ph type="sldNum" idx="12"/>
          </p:nvPr>
        </p:nvSpPr>
        <p:spPr>
          <a:xfrm>
            <a:off x="2702" y="6485403"/>
            <a:ext cx="393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Metin Yer Tutucusu 9">
            <a:extLst>
              <a:ext uri="{FF2B5EF4-FFF2-40B4-BE49-F238E27FC236}">
                <a16:creationId xmlns:a16="http://schemas.microsoft.com/office/drawing/2014/main" id="{A0C16A61-E298-FBCC-E042-E727E3DCBC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302" y="0"/>
            <a:ext cx="8747698" cy="431800"/>
          </a:xfrm>
          <a:prstGeom prst="rect">
            <a:avLst/>
          </a:prstGeom>
        </p:spPr>
        <p:txBody>
          <a:bodyPr lIns="72000" tIns="36000" rIns="0" bIns="0" anchor="ctr" anchorCtr="0"/>
          <a:lstStyle>
            <a:lvl1pPr>
              <a:defRPr/>
            </a:lvl1pPr>
          </a:lstStyle>
          <a:p>
            <a:pPr lvl="0"/>
            <a:r>
              <a:rPr lang="tr-TR" dirty="0" err="1"/>
              <a:t>Insert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84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546124" y="6486974"/>
            <a:ext cx="59787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1200"/>
              <a:buFont typeface="Avenir"/>
              <a:buNone/>
              <a:defRPr sz="900" b="0" i="0" u="none" strike="noStrike" cap="none">
                <a:solidFill>
                  <a:srgbClr val="FFCC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00000000-1234-1234-1234-12341234123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7" name="Google Shape;17;p25"/>
          <p:cNvSpPr txBox="1">
            <a:spLocks noGrp="1"/>
          </p:cNvSpPr>
          <p:nvPr>
            <p:ph type="ftr" idx="11"/>
          </p:nvPr>
        </p:nvSpPr>
        <p:spPr>
          <a:xfrm>
            <a:off x="3028950" y="648697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242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00000000-1234-1234-1234-12341234123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82661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0" y="6138309"/>
            <a:ext cx="9144000" cy="71829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;p15" descr="Formal_Viterbi_GoldOnCard_NoBG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042" y="6288083"/>
            <a:ext cx="1897689" cy="51217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>
            <a:spLocks noGrp="1"/>
          </p:cNvSpPr>
          <p:nvPr>
            <p:ph type="sldNum" idx="12"/>
          </p:nvPr>
        </p:nvSpPr>
        <p:spPr>
          <a:xfrm>
            <a:off x="0" y="6542212"/>
            <a:ext cx="548700" cy="315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C8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4897AD4-A689-512D-FDFB-838B90642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53120" r="3023"/>
          <a:stretch/>
        </p:blipFill>
        <p:spPr>
          <a:xfrm>
            <a:off x="6658396" y="6174396"/>
            <a:ext cx="2485604" cy="682203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05E4954A-60F7-8C79-A432-A7233357919C}"/>
              </a:ext>
            </a:extLst>
          </p:cNvPr>
          <p:cNvSpPr/>
          <p:nvPr userDrawn="1"/>
        </p:nvSpPr>
        <p:spPr>
          <a:xfrm>
            <a:off x="5925150" y="6174396"/>
            <a:ext cx="2336337" cy="682203"/>
          </a:xfrm>
          <a:prstGeom prst="rect">
            <a:avLst/>
          </a:prstGeom>
          <a:gradFill>
            <a:gsLst>
              <a:gs pos="61000">
                <a:srgbClr val="990000"/>
              </a:gs>
              <a:gs pos="0">
                <a:srgbClr val="990000">
                  <a:alpha val="0"/>
                </a:srgbClr>
              </a:gs>
              <a:gs pos="100000">
                <a:srgbClr val="99000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7;p15"/>
          <p:cNvSpPr/>
          <p:nvPr/>
        </p:nvSpPr>
        <p:spPr>
          <a:xfrm rot="10800000" flipH="1">
            <a:off x="0" y="6124592"/>
            <a:ext cx="9144000" cy="507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;p15">
            <a:extLst>
              <a:ext uri="{FF2B5EF4-FFF2-40B4-BE49-F238E27FC236}">
                <a16:creationId xmlns:a16="http://schemas.microsoft.com/office/drawing/2014/main" id="{2CA207F5-9CED-A702-63CC-3E90F27D45D2}"/>
              </a:ext>
            </a:extLst>
          </p:cNvPr>
          <p:cNvSpPr/>
          <p:nvPr userDrawn="1"/>
        </p:nvSpPr>
        <p:spPr>
          <a:xfrm>
            <a:off x="0" y="0"/>
            <a:ext cx="9144000" cy="474616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;p15">
            <a:extLst>
              <a:ext uri="{FF2B5EF4-FFF2-40B4-BE49-F238E27FC236}">
                <a16:creationId xmlns:a16="http://schemas.microsoft.com/office/drawing/2014/main" id="{2EE0DB3A-0628-58C8-353C-5945DEED94F7}"/>
              </a:ext>
            </a:extLst>
          </p:cNvPr>
          <p:cNvSpPr/>
          <p:nvPr/>
        </p:nvSpPr>
        <p:spPr>
          <a:xfrm rot="10800000" flipH="1">
            <a:off x="0" y="423915"/>
            <a:ext cx="9144000" cy="507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7;p15">
            <a:extLst>
              <a:ext uri="{FF2B5EF4-FFF2-40B4-BE49-F238E27FC236}">
                <a16:creationId xmlns:a16="http://schemas.microsoft.com/office/drawing/2014/main" id="{C3F13BA4-9621-561F-6653-03359AAB8DFA}"/>
              </a:ext>
            </a:extLst>
          </p:cNvPr>
          <p:cNvSpPr/>
          <p:nvPr userDrawn="1"/>
        </p:nvSpPr>
        <p:spPr>
          <a:xfrm rot="10800000" flipH="1">
            <a:off x="0" y="423913"/>
            <a:ext cx="9144000" cy="50699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8;p15" descr="Small Use Shield_GoldOnTrans.ep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73603" y="-33872"/>
            <a:ext cx="470397" cy="470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5" descr="1-lineWordmark_GoldOnCard_NoBG.ep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22809" y="140721"/>
            <a:ext cx="1650794" cy="1402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9D9542E9-1A14-E339-3EAF-19317910E56D}"/>
              </a:ext>
            </a:extLst>
          </p:cNvPr>
          <p:cNvSpPr txBox="1"/>
          <p:nvPr userDrawn="1"/>
        </p:nvSpPr>
        <p:spPr>
          <a:xfrm>
            <a:off x="4490064" y="6175316"/>
            <a:ext cx="2532745" cy="61555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3200" b="0" noProof="0">
                <a:solidFill>
                  <a:srgbClr val="FAC135"/>
                </a:solidFill>
                <a:latin typeface="Bauhaus 93" panose="04030905020B02020C02" pitchFamily="82" charset="0"/>
              </a:rPr>
              <a:t>SPORT</a:t>
            </a:r>
            <a:r>
              <a:rPr lang="en-US" sz="3200" b="0" noProof="0">
                <a:solidFill>
                  <a:srgbClr val="FFFFFF"/>
                </a:solidFill>
                <a:latin typeface="Bauhaus 93" panose="04030905020B02020C02" pitchFamily="82" charset="0"/>
              </a:rPr>
              <a:t> Lab</a:t>
            </a:r>
          </a:p>
          <a:p>
            <a:r>
              <a:rPr lang="en-US" sz="800" b="0" noProof="0">
                <a:solidFill>
                  <a:srgbClr val="FAC135"/>
                </a:solidFill>
                <a:latin typeface="Bauhaus 93" panose="04030905020B02020C02" pitchFamily="82" charset="0"/>
              </a:rPr>
              <a:t>S</a:t>
            </a:r>
            <a:r>
              <a:rPr lang="en-US" sz="800" b="0" noProof="0">
                <a:solidFill>
                  <a:srgbClr val="FFFFFF"/>
                </a:solidFill>
                <a:latin typeface="Bauhaus 93" panose="04030905020B02020C02" pitchFamily="82" charset="0"/>
              </a:rPr>
              <a:t>ystem </a:t>
            </a:r>
            <a:r>
              <a:rPr lang="en-US" sz="800" b="0" noProof="0">
                <a:solidFill>
                  <a:srgbClr val="FAC135"/>
                </a:solidFill>
                <a:latin typeface="Bauhaus 93" panose="04030905020B02020C02" pitchFamily="82" charset="0"/>
              </a:rPr>
              <a:t>P</a:t>
            </a:r>
            <a:r>
              <a:rPr lang="en-US" sz="800" b="0" noProof="0">
                <a:solidFill>
                  <a:srgbClr val="FFFFFF"/>
                </a:solidFill>
                <a:latin typeface="Bauhaus 93" panose="04030905020B02020C02" pitchFamily="82" charset="0"/>
              </a:rPr>
              <a:t>ower </a:t>
            </a:r>
            <a:r>
              <a:rPr lang="en-US" sz="800" b="0" noProof="0">
                <a:solidFill>
                  <a:srgbClr val="FAC135"/>
                </a:solidFill>
                <a:latin typeface="Bauhaus 93" panose="04030905020B02020C02" pitchFamily="82" charset="0"/>
              </a:rPr>
              <a:t>O</a:t>
            </a:r>
            <a:r>
              <a:rPr lang="en-US" sz="800" b="0" noProof="0">
                <a:solidFill>
                  <a:srgbClr val="FFFFFF"/>
                </a:solidFill>
                <a:latin typeface="Bauhaus 93" panose="04030905020B02020C02" pitchFamily="82" charset="0"/>
              </a:rPr>
              <a:t>ptimization and </a:t>
            </a:r>
            <a:r>
              <a:rPr lang="en-US" sz="800" b="0" noProof="0">
                <a:solidFill>
                  <a:srgbClr val="FAC135"/>
                </a:solidFill>
                <a:latin typeface="Bauhaus 93" panose="04030905020B02020C02" pitchFamily="82" charset="0"/>
              </a:rPr>
              <a:t>R</a:t>
            </a:r>
            <a:r>
              <a:rPr lang="en-US" sz="800" b="0" noProof="0">
                <a:solidFill>
                  <a:srgbClr val="FFFFFF"/>
                </a:solidFill>
                <a:latin typeface="Bauhaus 93" panose="04030905020B02020C02" pitchFamily="82" charset="0"/>
              </a:rPr>
              <a:t>egulation </a:t>
            </a:r>
            <a:r>
              <a:rPr lang="en-US" sz="800" b="0" noProof="0">
                <a:solidFill>
                  <a:srgbClr val="FAC135"/>
                </a:solidFill>
                <a:latin typeface="Bauhaus 93" panose="04030905020B02020C02" pitchFamily="82" charset="0"/>
              </a:rPr>
              <a:t>T</a:t>
            </a:r>
            <a:r>
              <a:rPr lang="en-US" sz="800" b="0" noProof="0">
                <a:solidFill>
                  <a:srgbClr val="FFFFFF"/>
                </a:solidFill>
                <a:latin typeface="Bauhaus 93" panose="04030905020B02020C02" pitchFamily="82" charset="0"/>
              </a:rPr>
              <a:t>echnology</a:t>
            </a:r>
          </a:p>
        </p:txBody>
      </p:sp>
    </p:spTree>
    <p:extLst>
      <p:ext uri="{BB962C8B-B14F-4D97-AF65-F5344CB8AC3E}">
        <p14:creationId xmlns:p14="http://schemas.microsoft.com/office/powerpoint/2010/main" val="23924659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00000000-1234-1234-1234-12341234123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88070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emf"/><Relationship Id="rId12" Type="http://schemas.openxmlformats.org/officeDocument/2006/relationships/image" Target="../media/image30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23.png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400.png"/><Relationship Id="rId12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image" Target="../media/image440.png"/><Relationship Id="rId5" Type="http://schemas.openxmlformats.org/officeDocument/2006/relationships/image" Target="../media/image330.png"/><Relationship Id="rId10" Type="http://schemas.openxmlformats.org/officeDocument/2006/relationships/image" Target="../media/image430.png"/><Relationship Id="rId9" Type="http://schemas.openxmlformats.org/officeDocument/2006/relationships/image" Target="../media/image50.png"/><Relationship Id="rId1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580.png"/><Relationship Id="rId7" Type="http://schemas.openxmlformats.org/officeDocument/2006/relationships/image" Target="../media/image62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600.png"/><Relationship Id="rId10" Type="http://schemas.openxmlformats.org/officeDocument/2006/relationships/image" Target="../media/image65.png"/><Relationship Id="rId4" Type="http://schemas.openxmlformats.org/officeDocument/2006/relationships/image" Target="../media/image590.png"/><Relationship Id="rId9" Type="http://schemas.openxmlformats.org/officeDocument/2006/relationships/image" Target="../media/image6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 descr="decorative element"/>
          <p:cNvSpPr txBox="1">
            <a:spLocks noGrp="1"/>
          </p:cNvSpPr>
          <p:nvPr>
            <p:ph type="title" idx="4294967295"/>
          </p:nvPr>
        </p:nvSpPr>
        <p:spPr>
          <a:xfrm>
            <a:off x="292197" y="1762426"/>
            <a:ext cx="8559973" cy="19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altLang="zh-CN" sz="3600" dirty="0"/>
              <a:t>Superconducting </a:t>
            </a:r>
            <a:r>
              <a:rPr lang="en-US" sz="3600" dirty="0"/>
              <a:t>Spiking Neural Networks:</a:t>
            </a:r>
            <a:br>
              <a:rPr lang="en-US" sz="3600" dirty="0"/>
            </a:br>
            <a:r>
              <a:rPr lang="en-US" sz="3600" dirty="0"/>
              <a:t>Design to Fabricate</a:t>
            </a:r>
            <a:endParaRPr lang="en-US" sz="1400" dirty="0"/>
          </a:p>
        </p:txBody>
      </p:sp>
      <p:sp>
        <p:nvSpPr>
          <p:cNvPr id="44" name="Google Shape;44;p1"/>
          <p:cNvSpPr txBox="1">
            <a:spLocks noGrp="1"/>
          </p:cNvSpPr>
          <p:nvPr>
            <p:ph type="body" idx="4294967295"/>
          </p:nvPr>
        </p:nvSpPr>
        <p:spPr>
          <a:xfrm>
            <a:off x="2027654" y="3933022"/>
            <a:ext cx="5309775" cy="2544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 algn="ctr">
              <a:spcBef>
                <a:spcPts val="750"/>
              </a:spcBef>
              <a:buSzPts val="1100"/>
              <a:buNone/>
            </a:pPr>
            <a:r>
              <a:rPr lang="en-US" sz="2000" b="1" dirty="0"/>
              <a:t>Changxu </a:t>
            </a:r>
            <a:r>
              <a:rPr lang="en-US" altLang="zh-CN" sz="2000" b="1" dirty="0"/>
              <a:t>Song</a:t>
            </a:r>
          </a:p>
          <a:p>
            <a:pPr marL="0" indent="0" algn="ctr">
              <a:spcBef>
                <a:spcPts val="750"/>
              </a:spcBef>
              <a:buSzPts val="1100"/>
              <a:buNone/>
            </a:pPr>
            <a:endParaRPr lang="en-US" sz="2000" b="1" dirty="0"/>
          </a:p>
          <a:p>
            <a:pPr marL="0" indent="0" algn="ctr">
              <a:spcBef>
                <a:spcPts val="750"/>
              </a:spcBef>
              <a:buSzPts val="1100"/>
              <a:buNone/>
            </a:pPr>
            <a:r>
              <a:rPr lang="en-US" sz="2000" dirty="0"/>
              <a:t>University of Southern California</a:t>
            </a:r>
          </a:p>
          <a:p>
            <a:pPr marL="0" indent="0" algn="ctr">
              <a:spcBef>
                <a:spcPts val="750"/>
              </a:spcBef>
              <a:buSzPts val="1800"/>
              <a:buNone/>
            </a:pPr>
            <a:r>
              <a:rPr lang="en-US" sz="2000" dirty="0"/>
              <a:t>December 13, 2024</a:t>
            </a:r>
          </a:p>
          <a:p>
            <a:pPr marL="0" indent="0" algn="ctr">
              <a:spcBef>
                <a:spcPts val="750"/>
              </a:spcBef>
              <a:buSzPts val="1800"/>
              <a:buNone/>
            </a:pPr>
            <a:endParaRPr lang="en-US" sz="2000" dirty="0"/>
          </a:p>
          <a:p>
            <a:pPr marL="0" indent="0" algn="ctr">
              <a:spcBef>
                <a:spcPts val="750"/>
              </a:spcBef>
              <a:buSzPts val="1800"/>
              <a:buNone/>
            </a:pPr>
            <a:endParaRPr lang="en-US" sz="2000" dirty="0"/>
          </a:p>
          <a:p>
            <a:pPr marL="0" indent="0" algn="ctr">
              <a:spcBef>
                <a:spcPts val="750"/>
              </a:spcBef>
              <a:buSzPts val="1800"/>
              <a:buNone/>
            </a:pPr>
            <a:endParaRPr lang="en-US" sz="2000" dirty="0"/>
          </a:p>
        </p:txBody>
      </p:sp>
      <p:pic>
        <p:nvPicPr>
          <p:cNvPr id="45" name="Google Shape;45;p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0485" y="135453"/>
            <a:ext cx="3764114" cy="10999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1F495-AD5A-F72A-4B6F-18A6BE675E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59D40-6387-E2D3-D5FC-E34789FF9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517FAA50-966A-96AD-32E4-8D2A913EA6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560534D-554C-5B3E-4745-25001EEDF5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65B81C-7C51-28E6-5D52-9B943E7BDF16}"/>
                  </a:ext>
                </a:extLst>
              </p:cNvPr>
              <p:cNvSpPr txBox="1"/>
              <p:nvPr/>
            </p:nvSpPr>
            <p:spPr>
              <a:xfrm>
                <a:off x="216754" y="443888"/>
                <a:ext cx="8348126" cy="1688283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/>
                  <a:t>Pre data processing</a:t>
                </a:r>
                <a:r>
                  <a:rPr lang="tr-TR" sz="1600" b="1" dirty="0"/>
                  <a:t>: 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Only classifying 2,3,4 (because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feature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is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highly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discriminative)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Using </a:t>
                </a:r>
                <a:r>
                  <a:rPr lang="en-US" altLang="zh-CN" sz="1600" dirty="0"/>
                  <a:t>cv2.INTER_AREA for down </a:t>
                </a:r>
                <a:r>
                  <a:rPr lang="en-US" altLang="zh-CN" sz="1600" dirty="0" err="1"/>
                  <a:t>samplilng</a:t>
                </a:r>
                <a:r>
                  <a:rPr lang="en-US" altLang="zh-CN" sz="1600" dirty="0"/>
                  <a:t> from 28x28 to 7x7 </a:t>
                </a:r>
                <a:endParaRPr lang="en-US" sz="1600" dirty="0"/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Image binarization using a fixed threshold of 0.3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𝑜𝑟𝑖𝑔𝑖𝑛𝑎𝑙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</m:num>
                      <m:den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255</m:t>
                        </m:r>
                      </m:den>
                    </m:f>
                  </m:oMath>
                </a14:m>
                <a:r>
                  <a:rPr lang="en-US" sz="1600" dirty="0"/>
                  <a:t> compared to 0.3)</a:t>
                </a:r>
                <a:endParaRPr lang="tr-TR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65B81C-7C51-28E6-5D52-9B943E7BD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54" y="443888"/>
                <a:ext cx="8348126" cy="1688283"/>
              </a:xfrm>
              <a:prstGeom prst="rect">
                <a:avLst/>
              </a:prstGeom>
              <a:blipFill>
                <a:blip r:embed="rId2"/>
                <a:stretch>
                  <a:fillRect l="-438" b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1543AD-363A-4381-C4E4-09D907678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99176"/>
              </p:ext>
            </p:extLst>
          </p:nvPr>
        </p:nvGraphicFramePr>
        <p:xfrm>
          <a:off x="308776" y="2221308"/>
          <a:ext cx="6964036" cy="1286432"/>
        </p:xfrm>
        <a:graphic>
          <a:graphicData uri="http://schemas.openxmlformats.org/drawingml/2006/table">
            <a:tbl>
              <a:tblPr firstRow="1" bandRow="1">
                <a:tableStyleId>{90F7E834-E047-43FD-9B9A-01E795169D1D}</a:tableStyleId>
              </a:tblPr>
              <a:tblGrid>
                <a:gridCol w="1741009">
                  <a:extLst>
                    <a:ext uri="{9D8B030D-6E8A-4147-A177-3AD203B41FA5}">
                      <a16:colId xmlns:a16="http://schemas.microsoft.com/office/drawing/2014/main" val="1273948415"/>
                    </a:ext>
                  </a:extLst>
                </a:gridCol>
                <a:gridCol w="1741009">
                  <a:extLst>
                    <a:ext uri="{9D8B030D-6E8A-4147-A177-3AD203B41FA5}">
                      <a16:colId xmlns:a16="http://schemas.microsoft.com/office/drawing/2014/main" val="3767796751"/>
                    </a:ext>
                  </a:extLst>
                </a:gridCol>
                <a:gridCol w="1741009">
                  <a:extLst>
                    <a:ext uri="{9D8B030D-6E8A-4147-A177-3AD203B41FA5}">
                      <a16:colId xmlns:a16="http://schemas.microsoft.com/office/drawing/2014/main" val="989341895"/>
                    </a:ext>
                  </a:extLst>
                </a:gridCol>
                <a:gridCol w="1741009">
                  <a:extLst>
                    <a:ext uri="{9D8B030D-6E8A-4147-A177-3AD203B41FA5}">
                      <a16:colId xmlns:a16="http://schemas.microsoft.com/office/drawing/2014/main" val="1408491878"/>
                    </a:ext>
                  </a:extLst>
                </a:gridCol>
              </a:tblGrid>
              <a:tr h="28231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Interpolation Method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Best Use Case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Speed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Quality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7367135"/>
                  </a:ext>
                </a:extLst>
              </a:tr>
              <a:tr h="36090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cv2.INTER_AREA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Image down sampling, anti-aliasing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Medium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Best for downscaling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527608"/>
                  </a:ext>
                </a:extLst>
              </a:tr>
              <a:tr h="28231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cv2.INTER_LINEAR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General resizing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Fast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Regular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0459948"/>
                  </a:ext>
                </a:extLst>
              </a:tr>
              <a:tr h="36090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cv2.INTER_CUBIC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Image up sampling, smooth edges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Slow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Best for upscaling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32835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8E164B2-79B3-D257-45F0-9516084C2422}"/>
                  </a:ext>
                </a:extLst>
              </p:cNvPr>
              <p:cNvSpPr txBox="1"/>
              <p:nvPr/>
            </p:nvSpPr>
            <p:spPr>
              <a:xfrm>
                <a:off x="384976" y="4198817"/>
                <a:ext cx="3803650" cy="4547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𝑠𝑟𝑐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8E164B2-79B3-D257-45F0-9516084C2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76" y="4198817"/>
                <a:ext cx="3803650" cy="454740"/>
              </a:xfrm>
              <a:prstGeom prst="rect">
                <a:avLst/>
              </a:prstGeom>
              <a:blipFill>
                <a:blip r:embed="rId3"/>
                <a:stretch>
                  <a:fillRect l="-1603" t="-82432" b="-120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59145E-1140-4377-1387-EC6DE5B829DD}"/>
                  </a:ext>
                </a:extLst>
              </p:cNvPr>
              <p:cNvSpPr txBox="1"/>
              <p:nvPr/>
            </p:nvSpPr>
            <p:spPr>
              <a:xfrm>
                <a:off x="216754" y="4749029"/>
                <a:ext cx="50855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𝑜𝑣𝑒𝑟𝑙𝑎𝑝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𝑎𝑟𝑒𝑎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𝑠𝑜𝑢𝑟𝑐𝑒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𝑝𝑖𝑥𝑒𝑙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𝑝𝑖𝑥𝑒𝑙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𝑎𝑟𝑒𝑎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59145E-1140-4377-1387-EC6DE5B82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54" y="4749029"/>
                <a:ext cx="5085596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11">
            <a:extLst>
              <a:ext uri="{FF2B5EF4-FFF2-40B4-BE49-F238E27FC236}">
                <a16:creationId xmlns:a16="http://schemas.microsoft.com/office/drawing/2014/main" id="{3BA6473A-9560-E84B-7312-0A7931EE7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4" y="5184359"/>
            <a:ext cx="63706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err="1"/>
              <a:t>dst</a:t>
            </a:r>
            <a:r>
              <a:rPr lang="en-US" sz="1200" dirty="0"/>
              <a:t>(</a:t>
            </a:r>
            <a:r>
              <a:rPr lang="en-US" sz="1200" dirty="0" err="1"/>
              <a:t>x,y</a:t>
            </a:r>
            <a:r>
              <a:rPr lang="en-US" sz="1200" dirty="0"/>
              <a:t>): pixel value at position (</a:t>
            </a:r>
            <a:r>
              <a:rPr lang="en-US" sz="1200" dirty="0" err="1"/>
              <a:t>x,y</a:t>
            </a:r>
            <a:r>
              <a:rPr lang="en-US" sz="1200" dirty="0"/>
              <a:t>) in the destination image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dirty="0" err="1"/>
              <a:t>src</a:t>
            </a:r>
            <a:r>
              <a:rPr lang="en-US" sz="1200" dirty="0"/>
              <a:t>(</a:t>
            </a:r>
            <a:r>
              <a:rPr lang="en-US" sz="1200" dirty="0" err="1"/>
              <a:t>i,j</a:t>
            </a:r>
            <a:r>
              <a:rPr lang="en-US" sz="1200" dirty="0"/>
              <a:t>): pixel value at position (</a:t>
            </a:r>
            <a:r>
              <a:rPr lang="en-US" sz="1200" dirty="0" err="1"/>
              <a:t>i,j</a:t>
            </a:r>
            <a:r>
              <a:rPr lang="en-US" sz="1200" dirty="0"/>
              <a:t>) in the source image's corresponding region</a:t>
            </a:r>
            <a:endParaRPr lang="en-US" altLang="en-US" sz="1200" dirty="0"/>
          </a:p>
          <a:p>
            <a:pPr marL="0" lvl="0" indent="0" defTabSz="914400" eaLnBrk="0" fontAlgn="base" latinLnBrk="0" hangingPunct="0">
              <a:buSzTx/>
              <a:tabLst/>
            </a:pPr>
            <a:r>
              <a:rPr lang="en-US" altLang="en-US" sz="1200" dirty="0"/>
              <a:t>w(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): weight coefficient, determined by pixel overlap area </a:t>
            </a:r>
          </a:p>
          <a:p>
            <a:pPr marL="0" lvl="0" indent="0" defTabSz="914400" eaLnBrk="0" fontAlgn="base" latinLnBrk="0" hangingPunct="0">
              <a:buSzTx/>
              <a:tabLst/>
            </a:pPr>
            <a:r>
              <a:rPr lang="en-US" altLang="en-US" sz="1200" dirty="0" err="1"/>
              <a:t>overlap_area</a:t>
            </a:r>
            <a:r>
              <a:rPr lang="en-US" altLang="en-US" sz="1200" dirty="0"/>
              <a:t>: calculates the overlapping area between source pixel and target pixel region </a:t>
            </a:r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995BAD86-7737-2FA9-1ED6-FCC56B3BE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54" y="3877703"/>
            <a:ext cx="114967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200" dirty="0"/>
              <a:t>INTER_AREA</a:t>
            </a:r>
            <a:endParaRPr lang="en-US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9C816-D559-2C8C-3962-83E041F87221}"/>
              </a:ext>
            </a:extLst>
          </p:cNvPr>
          <p:cNvSpPr txBox="1"/>
          <p:nvPr/>
        </p:nvSpPr>
        <p:spPr>
          <a:xfrm>
            <a:off x="308776" y="2208352"/>
            <a:ext cx="6964036" cy="16004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scale = </a:t>
            </a:r>
            <a:r>
              <a:rPr lang="en-US" dirty="0" err="1"/>
              <a:t>target_size</a:t>
            </a:r>
            <a:r>
              <a:rPr lang="en-US" dirty="0"/>
              <a:t>/</a:t>
            </a:r>
            <a:r>
              <a:rPr lang="en-US" dirty="0" err="1"/>
              <a:t>source_size</a:t>
            </a:r>
            <a:r>
              <a:rPr lang="en-US" dirty="0"/>
              <a:t> = 7/28 </a:t>
            </a:r>
          </a:p>
          <a:p>
            <a:r>
              <a:rPr lang="en-US" dirty="0" err="1"/>
              <a:t>pixel_size</a:t>
            </a:r>
            <a:r>
              <a:rPr lang="en-US" dirty="0"/>
              <a:t> = 1/scale = 4 </a:t>
            </a:r>
          </a:p>
          <a:p>
            <a:r>
              <a:rPr lang="en-US" dirty="0" err="1"/>
              <a:t>target_start_x</a:t>
            </a:r>
            <a:r>
              <a:rPr lang="en-US" dirty="0"/>
              <a:t> = x * </a:t>
            </a:r>
            <a:r>
              <a:rPr lang="en-US" dirty="0" err="1"/>
              <a:t>pixel_size</a:t>
            </a:r>
            <a:r>
              <a:rPr lang="en-US" dirty="0"/>
              <a:t> </a:t>
            </a:r>
          </a:p>
          <a:p>
            <a:r>
              <a:rPr lang="en-US" dirty="0" err="1"/>
              <a:t>target_end_x</a:t>
            </a:r>
            <a:r>
              <a:rPr lang="en-US" dirty="0"/>
              <a:t> = (x + 1) * </a:t>
            </a:r>
            <a:r>
              <a:rPr lang="en-US" dirty="0" err="1"/>
              <a:t>pixel_size</a:t>
            </a:r>
            <a:r>
              <a:rPr lang="en-US" dirty="0"/>
              <a:t> </a:t>
            </a:r>
          </a:p>
          <a:p>
            <a:r>
              <a:rPr lang="en-US" dirty="0" err="1"/>
              <a:t>overlap_x</a:t>
            </a:r>
            <a:r>
              <a:rPr lang="en-US" dirty="0"/>
              <a:t> = max(0, min(</a:t>
            </a:r>
            <a:r>
              <a:rPr lang="en-US" dirty="0" err="1"/>
              <a:t>target_end_x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+ 1) - max(</a:t>
            </a:r>
            <a:r>
              <a:rPr lang="en-US" dirty="0" err="1"/>
              <a:t>target_start_x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)) </a:t>
            </a:r>
          </a:p>
          <a:p>
            <a:r>
              <a:rPr lang="en-US" dirty="0" err="1"/>
              <a:t>overlap_y</a:t>
            </a:r>
            <a:r>
              <a:rPr lang="en-US" dirty="0"/>
              <a:t> = max(0, min(</a:t>
            </a:r>
            <a:r>
              <a:rPr lang="en-US" dirty="0" err="1"/>
              <a:t>target_end_y</a:t>
            </a:r>
            <a:r>
              <a:rPr lang="en-US" dirty="0"/>
              <a:t>, j + 1) - max(</a:t>
            </a:r>
            <a:r>
              <a:rPr lang="en-US" dirty="0" err="1"/>
              <a:t>target_start_y</a:t>
            </a:r>
            <a:r>
              <a:rPr lang="en-US" dirty="0"/>
              <a:t>, j)) </a:t>
            </a:r>
          </a:p>
          <a:p>
            <a:r>
              <a:rPr lang="en-US" dirty="0"/>
              <a:t>w(</a:t>
            </a:r>
            <a:r>
              <a:rPr lang="en-US" dirty="0" err="1"/>
              <a:t>i,j</a:t>
            </a:r>
            <a:r>
              <a:rPr lang="en-US" dirty="0"/>
              <a:t>) = </a:t>
            </a:r>
            <a:r>
              <a:rPr lang="en-US" dirty="0" err="1"/>
              <a:t>overlap_x</a:t>
            </a:r>
            <a:r>
              <a:rPr lang="en-US" dirty="0"/>
              <a:t> * </a:t>
            </a:r>
            <a:r>
              <a:rPr lang="en-US" dirty="0" err="1"/>
              <a:t>overlap_y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7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292BB-D36D-0EE6-1D56-4E82A5F1D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93526BD9-2D5B-C96A-9002-DE0A2D62B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E24C940-D61A-5254-3879-1402F8FC84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95D09B-C74E-9EAD-D660-96926CF4F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710" y="3497917"/>
            <a:ext cx="1022637" cy="1021460"/>
          </a:xfrm>
          <a:prstGeom prst="rect">
            <a:avLst/>
          </a:prstGeom>
        </p:spPr>
      </p:pic>
      <p:pic>
        <p:nvPicPr>
          <p:cNvPr id="1028" name="Picture 4" descr="Generating Large Images from Latent Vectors | 大トロ">
            <a:extLst>
              <a:ext uri="{FF2B5EF4-FFF2-40B4-BE49-F238E27FC236}">
                <a16:creationId xmlns:a16="http://schemas.microsoft.com/office/drawing/2014/main" id="{25109ABC-BD48-1059-E183-339C07902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" y="2287938"/>
            <a:ext cx="888473" cy="88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8F6DAE-406D-511A-F55D-A19A5C0E1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203" y="2225260"/>
            <a:ext cx="979158" cy="9780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7C5D16-C43F-01B3-4D96-A910B0019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245" y="2295743"/>
            <a:ext cx="836643" cy="8593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80A88DD-0ADC-BEA1-BF9A-8C7932BEDE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1765" y="920812"/>
            <a:ext cx="1022637" cy="102146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79EE226-2186-48A2-0451-6F59191EF0C4}"/>
              </a:ext>
            </a:extLst>
          </p:cNvPr>
          <p:cNvSpPr txBox="1"/>
          <p:nvPr/>
        </p:nvSpPr>
        <p:spPr>
          <a:xfrm>
            <a:off x="2589993" y="5006416"/>
            <a:ext cx="4438219" cy="41601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/>
              <a:t>Down sampling examples with INTER_AREA </a:t>
            </a:r>
            <a:endParaRPr lang="tr-TR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4CD11E-C133-985D-D82E-263392429475}"/>
              </a:ext>
            </a:extLst>
          </p:cNvPr>
          <p:cNvCxnSpPr>
            <a:cxnSpLocks/>
          </p:cNvCxnSpPr>
          <p:nvPr/>
        </p:nvCxnSpPr>
        <p:spPr>
          <a:xfrm>
            <a:off x="947226" y="2713882"/>
            <a:ext cx="64097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72C566-A2A3-8168-8711-7603AFE738A5}"/>
              </a:ext>
            </a:extLst>
          </p:cNvPr>
          <p:cNvCxnSpPr>
            <a:cxnSpLocks/>
          </p:cNvCxnSpPr>
          <p:nvPr/>
        </p:nvCxnSpPr>
        <p:spPr>
          <a:xfrm>
            <a:off x="6707726" y="2720402"/>
            <a:ext cx="64097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99C45D5-9572-E939-A6F8-BCCEE3A15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1765" y="2214692"/>
            <a:ext cx="1022638" cy="10214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932561-F47B-8F37-4406-694C4E7A58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1764" y="3519005"/>
            <a:ext cx="1022637" cy="102146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8A70DF-8BEA-49C3-3CA9-47D57FCF5297}"/>
              </a:ext>
            </a:extLst>
          </p:cNvPr>
          <p:cNvCxnSpPr>
            <a:cxnSpLocks/>
          </p:cNvCxnSpPr>
          <p:nvPr/>
        </p:nvCxnSpPr>
        <p:spPr>
          <a:xfrm>
            <a:off x="3799832" y="2725421"/>
            <a:ext cx="64097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9B320B4-BC83-212A-2248-DA26CC6074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6710" y="2202062"/>
            <a:ext cx="1022638" cy="10214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C80C8D-9A9F-4EA6-29DC-BC3314B355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6710" y="920810"/>
            <a:ext cx="1022639" cy="10214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E95FB2-0FA3-6E17-8C37-018CDFA53A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37203" y="895316"/>
            <a:ext cx="1022639" cy="10214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30A7EC-EAD9-2658-40AC-34677C78C9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7203" y="3511772"/>
            <a:ext cx="1030273" cy="1029087"/>
          </a:xfrm>
          <a:prstGeom prst="rect">
            <a:avLst/>
          </a:prstGeom>
        </p:spPr>
      </p:pic>
      <p:pic>
        <p:nvPicPr>
          <p:cNvPr id="4" name="Picture 8" descr="Generating Large Images from Latent Vectors | 大トロ">
            <a:extLst>
              <a:ext uri="{FF2B5EF4-FFF2-40B4-BE49-F238E27FC236}">
                <a16:creationId xmlns:a16="http://schemas.microsoft.com/office/drawing/2014/main" id="{A03A54C5-2150-1754-7F14-A73DAAF4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867" y="2079860"/>
            <a:ext cx="1170859" cy="117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266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4346F-141C-28A9-3077-7E5B520F3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B6761A8-A8BF-703A-329F-D2AD2BEB2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0FE93D2-42DE-9CEC-AFA5-D7A67BA656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234EE7-BC3A-5FB7-DC19-C6D5B703A0D0}"/>
              </a:ext>
            </a:extLst>
          </p:cNvPr>
          <p:cNvSpPr txBox="1"/>
          <p:nvPr/>
        </p:nvSpPr>
        <p:spPr>
          <a:xfrm>
            <a:off x="216754" y="640158"/>
            <a:ext cx="8323831" cy="18933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/>
              <a:t>Back Propagation with Combined Loss</a:t>
            </a:r>
            <a:r>
              <a:rPr lang="tr-T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Loss value includes 0.6 </a:t>
            </a:r>
            <a:r>
              <a:rPr lang="zh-CN" altLang="en-US" sz="1600" dirty="0"/>
              <a:t>* </a:t>
            </a:r>
            <a:r>
              <a:rPr lang="en-US" sz="1600" dirty="0"/>
              <a:t>spike loss (</a:t>
            </a:r>
            <a:r>
              <a:rPr lang="en-US" sz="1600" dirty="0" err="1"/>
              <a:t>L_spike</a:t>
            </a:r>
            <a:r>
              <a:rPr lang="en-US" sz="1600" dirty="0"/>
              <a:t>), 0.4 </a:t>
            </a:r>
            <a:r>
              <a:rPr lang="zh-CN" altLang="en-US" sz="1600" dirty="0"/>
              <a:t>* </a:t>
            </a:r>
            <a:r>
              <a:rPr lang="en-US" sz="1600" dirty="0"/>
              <a:t>mem loss (</a:t>
            </a:r>
            <a:r>
              <a:rPr lang="en-US" sz="1600" dirty="0" err="1"/>
              <a:t>L_mem</a:t>
            </a:r>
            <a:r>
              <a:rPr lang="en-US" sz="1600" dirty="0"/>
              <a:t>), and 0.01 </a:t>
            </a:r>
            <a:r>
              <a:rPr lang="zh-CN" altLang="en-US" sz="1600" dirty="0"/>
              <a:t>* </a:t>
            </a:r>
            <a:r>
              <a:rPr lang="en-US" altLang="zh-CN" sz="1600" dirty="0"/>
              <a:t>regularization of weight based on </a:t>
            </a:r>
            <a:r>
              <a:rPr lang="en-US" altLang="zh-CN" sz="1600" dirty="0" err="1"/>
              <a:t>fanin</a:t>
            </a:r>
            <a:r>
              <a:rPr lang="en-US" altLang="zh-CN" sz="1600" dirty="0"/>
              <a:t> (</a:t>
            </a:r>
            <a:r>
              <a:rPr lang="en-US" altLang="zh-CN" sz="1600" dirty="0" err="1"/>
              <a:t>L_constraint</a:t>
            </a:r>
            <a:r>
              <a:rPr lang="en-US" altLang="zh-CN" sz="1600" dirty="0"/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 </a:t>
            </a:r>
            <a:r>
              <a:rPr lang="en-US" sz="1600" dirty="0" err="1"/>
              <a:t>Adam</a:t>
            </a:r>
            <a:r>
              <a:rPr lang="en-US" altLang="zh-CN" sz="1600" dirty="0" err="1"/>
              <a:t>W</a:t>
            </a:r>
            <a:r>
              <a:rPr lang="en-US" altLang="zh-CN" sz="1600" dirty="0"/>
              <a:t> as the Optimized function</a:t>
            </a:r>
            <a:endParaRPr lang="tr-T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Samples are processed in batches, and weights are updated after each batch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833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E9F06-1D94-BD16-03C6-ACF8D5A16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61AD83D8-4050-18B4-0E4D-B2E8840691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0A61469-1389-243B-4B2F-C21AD3C77E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1770732-95FF-562B-E47C-2B3FA80F9EDC}"/>
                  </a:ext>
                </a:extLst>
              </p:cNvPr>
              <p:cNvSpPr txBox="1"/>
              <p:nvPr/>
            </p:nvSpPr>
            <p:spPr>
              <a:xfrm>
                <a:off x="212360" y="4927073"/>
                <a:ext cx="2587310" cy="367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smooth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∗[1,1,1]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1770732-95FF-562B-E47C-2B3FA80F9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0" y="4927073"/>
                <a:ext cx="2587310" cy="367921"/>
              </a:xfrm>
              <a:prstGeom prst="rect">
                <a:avLst/>
              </a:prstGeom>
              <a:blipFill>
                <a:blip r:embed="rId2"/>
                <a:stretch>
                  <a:fillRect l="-943" r="-165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B146B43-86A3-D723-CA6B-28CCF40568F2}"/>
                  </a:ext>
                </a:extLst>
              </p:cNvPr>
              <p:cNvSpPr txBox="1"/>
              <p:nvPr/>
            </p:nvSpPr>
            <p:spPr>
              <a:xfrm>
                <a:off x="147685" y="4606018"/>
                <a:ext cx="8500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0.05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B146B43-86A3-D723-CA6B-28CCF4056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85" y="4606018"/>
                <a:ext cx="850047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CB0013A-4433-AF31-49C9-17A2F2F2A7B0}"/>
                  </a:ext>
                </a:extLst>
              </p:cNvPr>
              <p:cNvSpPr txBox="1"/>
              <p:nvPr/>
            </p:nvSpPr>
            <p:spPr>
              <a:xfrm>
                <a:off x="876258" y="4606017"/>
                <a:ext cx="6672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CB0013A-4433-AF31-49C9-17A2F2F2A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58" y="4606017"/>
                <a:ext cx="667202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5B554CF-AD08-F3A7-D7BA-F543CB1A41E5}"/>
                  </a:ext>
                </a:extLst>
              </p:cNvPr>
              <p:cNvSpPr txBox="1"/>
              <p:nvPr/>
            </p:nvSpPr>
            <p:spPr>
              <a:xfrm>
                <a:off x="156340" y="2910428"/>
                <a:ext cx="1386720" cy="532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5B554CF-AD08-F3A7-D7BA-F543CB1A4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40" y="2910428"/>
                <a:ext cx="1386720" cy="532005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6BA9EFAE-3FB3-4F42-3B41-C095B172C053}"/>
              </a:ext>
            </a:extLst>
          </p:cNvPr>
          <p:cNvSpPr txBox="1"/>
          <p:nvPr/>
        </p:nvSpPr>
        <p:spPr>
          <a:xfrm>
            <a:off x="127353" y="2631789"/>
            <a:ext cx="53411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Fast sigmoid for backward pass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the actual pulse is non-derivable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AC9B235-17C2-3FD4-AB42-C42332BBCD9D}"/>
                  </a:ext>
                </a:extLst>
              </p:cNvPr>
              <p:cNvSpPr txBox="1"/>
              <p:nvPr/>
            </p:nvSpPr>
            <p:spPr>
              <a:xfrm>
                <a:off x="127354" y="3495478"/>
                <a:ext cx="1703671" cy="540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AC9B235-17C2-3FD4-AB42-C42332BBC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54" y="3495478"/>
                <a:ext cx="1703671" cy="540212"/>
              </a:xfrm>
              <a:prstGeom prst="rect">
                <a:avLst/>
              </a:prstGeom>
              <a:blipFill>
                <a:blip r:embed="rId6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6165B2-C706-0342-A08D-918BE20B9A7C}"/>
                  </a:ext>
                </a:extLst>
              </p:cNvPr>
              <p:cNvSpPr txBox="1"/>
              <p:nvPr/>
            </p:nvSpPr>
            <p:spPr>
              <a:xfrm>
                <a:off x="212360" y="5649057"/>
                <a:ext cx="2719809" cy="5217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𝑠𝑝𝑖𝑘𝑒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𝑠𝑚𝑜𝑜𝑡h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46165B2-C706-0342-A08D-918BE20B9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0" y="5649057"/>
                <a:ext cx="2719809" cy="521746"/>
              </a:xfrm>
              <a:prstGeom prst="rect">
                <a:avLst/>
              </a:prstGeom>
              <a:blipFill>
                <a:blip r:embed="rId7"/>
                <a:stretch>
                  <a:fillRect l="-2242" t="-147059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2F2436E-C3C6-2E28-5FEC-FB84EA535C33}"/>
                  </a:ext>
                </a:extLst>
              </p:cNvPr>
              <p:cNvSpPr txBox="1"/>
              <p:nvPr/>
            </p:nvSpPr>
            <p:spPr>
              <a:xfrm>
                <a:off x="5714947" y="3148737"/>
                <a:ext cx="1881284" cy="451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𝑠𝑝𝑖𝑘𝑒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𝑠𝑚𝑜𝑜𝑡h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2F2436E-C3C6-2E28-5FEC-FB84EA535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47" y="3148737"/>
                <a:ext cx="1881284" cy="451470"/>
              </a:xfrm>
              <a:prstGeom prst="rect">
                <a:avLst/>
              </a:prstGeom>
              <a:blipFill>
                <a:blip r:embed="rId8"/>
                <a:stretch>
                  <a:fillRect l="-1294" t="-1351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EA9A825-4757-99B3-3112-31829228C0D7}"/>
                  </a:ext>
                </a:extLst>
              </p:cNvPr>
              <p:cNvSpPr txBox="1"/>
              <p:nvPr/>
            </p:nvSpPr>
            <p:spPr>
              <a:xfrm>
                <a:off x="1766514" y="3624107"/>
                <a:ext cx="2745072" cy="4371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∈ [−0.05, 0.05]</m:t>
                    </m:r>
                  </m:oMath>
                </a14:m>
                <a:r>
                  <a:rPr lang="en-US" sz="1400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EA9A825-4757-99B3-3112-31829228C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14" y="3624107"/>
                <a:ext cx="2745072" cy="437171"/>
              </a:xfrm>
              <a:prstGeom prst="rect">
                <a:avLst/>
              </a:prstGeom>
              <a:blipFill>
                <a:blip r:embed="rId9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AAC6EE8-3EC2-08C5-D9DE-20A666BE85AE}"/>
                  </a:ext>
                </a:extLst>
              </p:cNvPr>
              <p:cNvSpPr txBox="1"/>
              <p:nvPr/>
            </p:nvSpPr>
            <p:spPr>
              <a:xfrm>
                <a:off x="5693789" y="3754521"/>
                <a:ext cx="2077492" cy="4460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1 + 20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r>
                                        <a:rPr lang="el-GR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AAC6EE8-3EC2-08C5-D9DE-20A666BE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89" y="3754521"/>
                <a:ext cx="2077492" cy="446020"/>
              </a:xfrm>
              <a:prstGeom prst="rect">
                <a:avLst/>
              </a:prstGeom>
              <a:blipFill>
                <a:blip r:embed="rId10"/>
                <a:stretch>
                  <a:fillRect t="-1370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5ACABCE-0274-479D-32FD-497DA4D954D1}"/>
                  </a:ext>
                </a:extLst>
              </p:cNvPr>
              <p:cNvSpPr txBox="1"/>
              <p:nvPr/>
            </p:nvSpPr>
            <p:spPr>
              <a:xfrm>
                <a:off x="5693789" y="4339793"/>
                <a:ext cx="1687705" cy="470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𝑝𝑟𝑒𝑣𝑖𝑜𝑢𝑠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𝑙𝑎𝑦𝑒𝑟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5ACABCE-0274-479D-32FD-497DA4D95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89" y="4339793"/>
                <a:ext cx="1687705" cy="470385"/>
              </a:xfrm>
              <a:prstGeom prst="rect">
                <a:avLst/>
              </a:prstGeom>
              <a:blipFill>
                <a:blip r:embed="rId11"/>
                <a:stretch>
                  <a:fillRect l="-1805" t="-1299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03E48A3-9D70-5206-8742-25B31996B2D1}"/>
                  </a:ext>
                </a:extLst>
              </p:cNvPr>
              <p:cNvSpPr txBox="1"/>
              <p:nvPr/>
            </p:nvSpPr>
            <p:spPr>
              <a:xfrm>
                <a:off x="5733997" y="4958231"/>
                <a:ext cx="2493568" cy="478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𝑠𝑝𝑖𝑘𝑒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𝑠𝑝𝑖𝑘𝑒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03E48A3-9D70-5206-8742-25B31996B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997" y="4958231"/>
                <a:ext cx="2493568" cy="478464"/>
              </a:xfrm>
              <a:prstGeom prst="rect">
                <a:avLst/>
              </a:prstGeom>
              <a:blipFill>
                <a:blip r:embed="rId12"/>
                <a:stretch>
                  <a:fillRect l="-1222"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AAE8BF1-C27F-280B-0F82-52248B824CCD}"/>
              </a:ext>
            </a:extLst>
          </p:cNvPr>
          <p:cNvSpPr txBox="1"/>
          <p:nvPr/>
        </p:nvSpPr>
        <p:spPr>
          <a:xfrm>
            <a:off x="127353" y="4253525"/>
            <a:ext cx="4877783" cy="271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 err="1"/>
              <a:t>CrossEntropyLoss</a:t>
            </a:r>
            <a:r>
              <a:rPr lang="en-US" dirty="0"/>
              <a:t>(</a:t>
            </a:r>
            <a:r>
              <a:rPr lang="en-US" dirty="0" err="1"/>
              <a:t>label_smoothing</a:t>
            </a:r>
            <a:r>
              <a:rPr lang="en-US" dirty="0"/>
              <a:t>=0.05)(spikes, targets)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6DE484-B1C1-827F-FE4B-3357ADA4FAB0}"/>
                  </a:ext>
                </a:extLst>
              </p:cNvPr>
              <p:cNvSpPr txBox="1"/>
              <p:nvPr/>
            </p:nvSpPr>
            <p:spPr>
              <a:xfrm>
                <a:off x="100688" y="1394328"/>
                <a:ext cx="577397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Forward path with Heaviside function</a:t>
                </a:r>
              </a:p>
              <a:p>
                <a:endParaRPr lang="en-US" dirty="0"/>
              </a:p>
              <a:p>
                <a:r>
                  <a:rPr lang="en-US" dirty="0"/>
                  <a:t>S</a:t>
                </a:r>
                <a:r>
                  <a:rPr lang="en-US" baseline="-25000" dirty="0"/>
                  <a:t>i</a:t>
                </a:r>
                <a:r>
                  <a:rPr lang="en-US" dirty="0"/>
                  <a:t>[t] = </a:t>
                </a:r>
                <a:r>
                  <a:rPr lang="en-US" altLang="zh-CN" dirty="0"/>
                  <a:t>H</a:t>
                </a:r>
                <a:r>
                  <a:rPr lang="el-GR" dirty="0"/>
                  <a:t>(</a:t>
                </a:r>
                <a:r>
                  <a:rPr lang="en-US" dirty="0"/>
                  <a:t>U</a:t>
                </a:r>
                <a:r>
                  <a:rPr lang="en-US" baseline="-25000" dirty="0"/>
                  <a:t>i</a:t>
                </a:r>
                <a:r>
                  <a:rPr lang="en-US" dirty="0"/>
                  <a:t>[t]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)      Original Spike(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threshold)</a:t>
                </a:r>
              </a:p>
              <a:p>
                <a:endParaRPr lang="en-US" dirty="0"/>
              </a:p>
              <a:p>
                <a:r>
                  <a:rPr lang="en-US" dirty="0"/>
                  <a:t>U[t</a:t>
                </a:r>
                <a:r>
                  <a:rPr lang="en-US" altLang="zh-CN" dirty="0"/>
                  <a:t>+1</a:t>
                </a:r>
                <a:r>
                  <a:rPr lang="en-US" dirty="0"/>
                  <a:t>] = 0       </a:t>
                </a:r>
                <a:r>
                  <a:rPr lang="en-US" altLang="zh-CN" dirty="0"/>
                  <a:t>Reset 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current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step</a:t>
                </a:r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6DE484-B1C1-827F-FE4B-3357ADA4F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" y="1394328"/>
                <a:ext cx="5773976" cy="1169551"/>
              </a:xfrm>
              <a:prstGeom prst="rect">
                <a:avLst/>
              </a:prstGeom>
              <a:blipFill>
                <a:blip r:embed="rId13"/>
                <a:stretch>
                  <a:fillRect l="-317" t="-1042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3557064-8C6F-1745-62AE-36E71885A75D}"/>
              </a:ext>
            </a:extLst>
          </p:cNvPr>
          <p:cNvSpPr txBox="1"/>
          <p:nvPr/>
        </p:nvSpPr>
        <p:spPr>
          <a:xfrm>
            <a:off x="1624052" y="4606016"/>
            <a:ext cx="23080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 is the output dimension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429F46-68F2-768D-0F59-8D0B9C9C80A0}"/>
              </a:ext>
            </a:extLst>
          </p:cNvPr>
          <p:cNvSpPr txBox="1"/>
          <p:nvPr/>
        </p:nvSpPr>
        <p:spPr>
          <a:xfrm>
            <a:off x="1488703" y="3061377"/>
            <a:ext cx="3832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 is a hyperparameter </a:t>
            </a:r>
            <a:r>
              <a:rPr lang="en-US" dirty="0"/>
              <a:t>which is </a:t>
            </a:r>
            <a:r>
              <a:rPr lang="en-US" sz="1400" dirty="0"/>
              <a:t>default</a:t>
            </a:r>
            <a:r>
              <a:rPr lang="en-US" dirty="0"/>
              <a:t>s to 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F8294-2757-F36E-9D8B-C8ED96EF0D68}"/>
              </a:ext>
            </a:extLst>
          </p:cNvPr>
          <p:cNvSpPr txBox="1"/>
          <p:nvPr/>
        </p:nvSpPr>
        <p:spPr>
          <a:xfrm>
            <a:off x="5646394" y="2555441"/>
            <a:ext cx="3421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An example of updating the weight matrix close to the output layer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95F850-C46B-7D08-4BB2-E7C8405B3E6F}"/>
                  </a:ext>
                </a:extLst>
              </p:cNvPr>
              <p:cNvSpPr txBox="1"/>
              <p:nvPr/>
            </p:nvSpPr>
            <p:spPr>
              <a:xfrm>
                <a:off x="5735153" y="5735645"/>
                <a:ext cx="2547429" cy="625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/>
                        <m:t>𝑊</m:t>
                      </m:r>
                      <m:r>
                        <a:rPr lang="en-US" i="1" dirty="0" smtClean="0"/>
                        <m:t> = </m:t>
                      </m:r>
                      <m:r>
                        <a:rPr lang="en-US" altLang="zh-CN" i="1" dirty="0"/>
                        <m:t>𝑊</m:t>
                      </m:r>
                      <m:r>
                        <a:rPr lang="en-US" i="1" dirty="0"/>
                        <m:t> − </m:t>
                      </m:r>
                      <m:r>
                        <a:rPr lang="en-US" i="1" dirty="0"/>
                        <m:t>𝑙𝑒𝑎𝑟𝑛𝑖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𝑛𝑔𝑟𝑎𝑡𝑒</m:t>
                      </m:r>
                      <m:r>
                        <a:rPr lang="en-US" i="1" dirty="0"/>
                        <m:t>∗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/>
                            <m:t>𝐿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/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95F850-C46B-7D08-4BB2-E7C8405B3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153" y="5735645"/>
                <a:ext cx="2547429" cy="625108"/>
              </a:xfrm>
              <a:prstGeom prst="rect">
                <a:avLst/>
              </a:prstGeom>
              <a:blipFill>
                <a:blip r:embed="rId14"/>
                <a:stretch>
                  <a:fillRect l="-239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089BB26-CCE9-8759-1207-B252D94B5A36}"/>
              </a:ext>
            </a:extLst>
          </p:cNvPr>
          <p:cNvSpPr txBox="1"/>
          <p:nvPr/>
        </p:nvSpPr>
        <p:spPr>
          <a:xfrm>
            <a:off x="75834" y="451330"/>
            <a:ext cx="8579585" cy="7853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/>
              <a:t>0.6 * Spike Loss: </a:t>
            </a:r>
            <a:r>
              <a:rPr lang="en-US" sz="1600" dirty="0"/>
              <a:t>Calculate cross-entropy loss with label smoothing using fast sigmoid as surrogate gradient (label smoothing is used for fixing the overfitting problem)</a:t>
            </a:r>
            <a:endParaRPr lang="en-US" altLang="zh-CN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7EA9A-23A6-E9A5-106D-3F6AD7916C9D}"/>
              </a:ext>
            </a:extLst>
          </p:cNvPr>
          <p:cNvSpPr txBox="1"/>
          <p:nvPr/>
        </p:nvSpPr>
        <p:spPr>
          <a:xfrm>
            <a:off x="2797910" y="5740422"/>
            <a:ext cx="26223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Loss </a:t>
            </a:r>
            <a:r>
              <a:rPr lang="en-US" dirty="0"/>
              <a:t>for the </a:t>
            </a:r>
            <a:r>
              <a:rPr lang="en-US" sz="1400" dirty="0"/>
              <a:t>Original Spike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982906-C53C-1019-3D43-9B0B1523BB52}"/>
              </a:ext>
            </a:extLst>
          </p:cNvPr>
          <p:cNvSpPr txBox="1"/>
          <p:nvPr/>
        </p:nvSpPr>
        <p:spPr>
          <a:xfrm>
            <a:off x="7783833" y="3248530"/>
            <a:ext cx="1360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Fast sigmoid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271EE-E235-83C9-F3EB-6F0BDBD81ECE}"/>
              </a:ext>
            </a:extLst>
          </p:cNvPr>
          <p:cNvSpPr txBox="1"/>
          <p:nvPr/>
        </p:nvSpPr>
        <p:spPr>
          <a:xfrm>
            <a:off x="7787665" y="3841902"/>
            <a:ext cx="1360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Fast sigmoid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E0246D-9608-737B-DF46-CEEE20E8495D}"/>
              </a:ext>
            </a:extLst>
          </p:cNvPr>
          <p:cNvSpPr txBox="1"/>
          <p:nvPr/>
        </p:nvSpPr>
        <p:spPr>
          <a:xfrm>
            <a:off x="7415084" y="4450928"/>
            <a:ext cx="1360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Original Spike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1AB7C9-8E35-6FF5-0C9A-09B8631C6AC4}"/>
              </a:ext>
            </a:extLst>
          </p:cNvPr>
          <p:cNvSpPr txBox="1"/>
          <p:nvPr/>
        </p:nvSpPr>
        <p:spPr>
          <a:xfrm>
            <a:off x="2882260" y="4997049"/>
            <a:ext cx="1843192" cy="271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/>
              <a:t>Label Smoothing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00145F-8CAC-3FEE-FA78-F84324375B48}"/>
                  </a:ext>
                </a:extLst>
              </p:cNvPr>
              <p:cNvSpPr txBox="1"/>
              <p:nvPr/>
            </p:nvSpPr>
            <p:spPr>
              <a:xfrm>
                <a:off x="127353" y="5305934"/>
                <a:ext cx="204547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Pi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Li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00145F-8CAC-3FEE-FA78-F84324375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53" y="5305934"/>
                <a:ext cx="2045479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7970B7-A82F-8236-CE8C-773789D3E0B7}"/>
                  </a:ext>
                </a:extLst>
              </p:cNvPr>
              <p:cNvSpPr txBox="1"/>
              <p:nvPr/>
            </p:nvSpPr>
            <p:spPr>
              <a:xfrm>
                <a:off x="5733997" y="5490819"/>
                <a:ext cx="4968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𝑀𝑒𝑎𝑛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7970B7-A82F-8236-CE8C-773789D3E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997" y="5490819"/>
                <a:ext cx="496803" cy="215444"/>
              </a:xfrm>
              <a:prstGeom prst="rect">
                <a:avLst/>
              </a:prstGeom>
              <a:blipFill>
                <a:blip r:embed="rId16"/>
                <a:stretch>
                  <a:fillRect l="-7407" r="-6173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42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5" grpId="0"/>
      <p:bldP spid="70" grpId="0"/>
      <p:bldP spid="71" grpId="0"/>
      <p:bldP spid="9" grpId="0"/>
      <p:bldP spid="12" grpId="0"/>
      <p:bldP spid="17" grpId="0"/>
      <p:bldP spid="18" grpId="0"/>
      <p:bldP spid="19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5E010-6C3C-4BCE-3B49-E7330464E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76695CD7-9FCC-9690-F589-062B9EEBCD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9D30FE9-EC61-12EA-C0CB-E92FB0F11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E20A5-6533-22F8-9C9A-169F7AA5F5E5}"/>
              </a:ext>
            </a:extLst>
          </p:cNvPr>
          <p:cNvSpPr txBox="1"/>
          <p:nvPr/>
        </p:nvSpPr>
        <p:spPr>
          <a:xfrm>
            <a:off x="367112" y="679136"/>
            <a:ext cx="440161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/>
              <a:t>Parallel Computation of Spike Loss with GPU:</a:t>
            </a:r>
            <a:endParaRPr 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211FE1-9185-DFC4-0EE5-BB898261A89A}"/>
                  </a:ext>
                </a:extLst>
              </p:cNvPr>
              <p:cNvSpPr txBox="1"/>
              <p:nvPr/>
            </p:nvSpPr>
            <p:spPr>
              <a:xfrm>
                <a:off x="413554" y="1216425"/>
                <a:ext cx="1206612" cy="409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^{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211FE1-9185-DFC4-0EE5-BB898261A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54" y="1216425"/>
                <a:ext cx="1206612" cy="409728"/>
              </a:xfrm>
              <a:prstGeom prst="rect">
                <a:avLst/>
              </a:prstGeom>
              <a:blipFill>
                <a:blip r:embed="rId2"/>
                <a:stretch>
                  <a:fillRect l="-3030" t="-1493" r="-454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CDC746-6D83-2369-2863-BB83FB018F17}"/>
                  </a:ext>
                </a:extLst>
              </p:cNvPr>
              <p:cNvSpPr txBox="1"/>
              <p:nvPr/>
            </p:nvSpPr>
            <p:spPr>
              <a:xfrm>
                <a:off x="413554" y="2001050"/>
                <a:ext cx="1296252" cy="409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^{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CDC746-6D83-2369-2863-BB83FB018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54" y="2001050"/>
                <a:ext cx="1296252" cy="409728"/>
              </a:xfrm>
              <a:prstGeom prst="rect">
                <a:avLst/>
              </a:prstGeom>
              <a:blipFill>
                <a:blip r:embed="rId3"/>
                <a:stretch>
                  <a:fillRect l="-2830" r="-424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C4D2BC-408E-641E-7706-6BDF3A5AE3B9}"/>
                  </a:ext>
                </a:extLst>
              </p:cNvPr>
              <p:cNvSpPr txBox="1"/>
              <p:nvPr/>
            </p:nvSpPr>
            <p:spPr>
              <a:xfrm>
                <a:off x="413554" y="3420664"/>
                <a:ext cx="2627964" cy="409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𝑝𝑟𝑒𝑣𝑖𝑜𝑢𝑠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𝑛𝑒𝑢𝑟𝑜𝑛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C4D2BC-408E-641E-7706-6BDF3A5AE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54" y="3420664"/>
                <a:ext cx="2627964" cy="409728"/>
              </a:xfrm>
              <a:prstGeom prst="rect">
                <a:avLst/>
              </a:prstGeom>
              <a:blipFill>
                <a:blip r:embed="rId5"/>
                <a:stretch>
                  <a:fillRect l="-116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AE10B0-08C4-2ADD-D188-3BF0337EF849}"/>
                  </a:ext>
                </a:extLst>
              </p:cNvPr>
              <p:cNvSpPr txBox="1"/>
              <p:nvPr/>
            </p:nvSpPr>
            <p:spPr>
              <a:xfrm>
                <a:off x="2434098" y="2935266"/>
                <a:ext cx="90806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^{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AE10B0-08C4-2ADD-D188-3BF0337EF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98" y="2935266"/>
                <a:ext cx="908069" cy="215444"/>
              </a:xfrm>
              <a:prstGeom prst="rect">
                <a:avLst/>
              </a:prstGeom>
              <a:blipFill>
                <a:blip r:embed="rId6"/>
                <a:stretch>
                  <a:fillRect l="-3356" t="-2857" r="-6040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2BBFE4-DF45-962D-9159-B8AA02348DE9}"/>
                  </a:ext>
                </a:extLst>
              </p:cNvPr>
              <p:cNvSpPr txBox="1"/>
              <p:nvPr/>
            </p:nvSpPr>
            <p:spPr>
              <a:xfrm>
                <a:off x="367112" y="2730264"/>
                <a:ext cx="1484326" cy="562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𝑝𝑟𝑒𝑣𝑖𝑜𝑢𝑠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𝑛𝑒𝑢𝑟𝑜𝑛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2BBFE4-DF45-962D-9159-B8AA02348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12" y="2730264"/>
                <a:ext cx="1484326" cy="562718"/>
              </a:xfrm>
              <a:prstGeom prst="rect">
                <a:avLst/>
              </a:prstGeom>
              <a:blipFill>
                <a:blip r:embed="rId7"/>
                <a:stretch>
                  <a:fillRect r="-27049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093156-9DB2-A5AE-6E16-5B94A6DEFE55}"/>
                  </a:ext>
                </a:extLst>
              </p:cNvPr>
              <p:cNvSpPr txBox="1"/>
              <p:nvPr/>
            </p:nvSpPr>
            <p:spPr>
              <a:xfrm>
                <a:off x="411683" y="4154856"/>
                <a:ext cx="27351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m:rPr>
                        <m:nor/>
                      </m:rPr>
                      <a:rPr lang="en-US"/>
                      <m:t>⊙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093156-9DB2-A5AE-6E16-5B94A6DEF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3" y="4154856"/>
                <a:ext cx="2735172" cy="215444"/>
              </a:xfrm>
              <a:prstGeom prst="rect">
                <a:avLst/>
              </a:prstGeom>
              <a:blipFill>
                <a:blip r:embed="rId8"/>
                <a:stretch>
                  <a:fillRect l="-4018" t="-28571" r="-893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B3D17C2-916F-7464-39E1-429D75FB01CE}"/>
              </a:ext>
            </a:extLst>
          </p:cNvPr>
          <p:cNvSpPr txBox="1"/>
          <p:nvPr/>
        </p:nvSpPr>
        <p:spPr>
          <a:xfrm>
            <a:off x="367112" y="4666602"/>
            <a:ext cx="18357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B: Batch size</a:t>
            </a:r>
          </a:p>
          <a:p>
            <a:endParaRPr lang="en-US" dirty="0"/>
          </a:p>
          <a:p>
            <a:r>
              <a:rPr lang="en-US" dirty="0"/>
              <a:t>N: Input dimension</a:t>
            </a:r>
          </a:p>
          <a:p>
            <a:endParaRPr lang="en-US" dirty="0"/>
          </a:p>
          <a:p>
            <a:r>
              <a:rPr lang="en-US" dirty="0"/>
              <a:t>M: Output dimension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16A61D-CB8B-B062-56BD-5F5227001A31}"/>
                  </a:ext>
                </a:extLst>
              </p:cNvPr>
              <p:cNvSpPr txBox="1"/>
              <p:nvPr/>
            </p:nvSpPr>
            <p:spPr>
              <a:xfrm>
                <a:off x="1851438" y="1964986"/>
                <a:ext cx="1490729" cy="447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16A61D-CB8B-B062-56BD-5F5227001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438" y="1964986"/>
                <a:ext cx="1490729" cy="447880"/>
              </a:xfrm>
              <a:prstGeom prst="rect">
                <a:avLst/>
              </a:prstGeom>
              <a:blipFill>
                <a:blip r:embed="rId9"/>
                <a:stretch>
                  <a:fillRect l="-2459" r="-41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0EF3DF-1270-8FB2-5F5E-F66954F0C8D8}"/>
              </a:ext>
            </a:extLst>
          </p:cNvPr>
          <p:cNvSpPr txBox="1"/>
          <p:nvPr/>
        </p:nvSpPr>
        <p:spPr>
          <a:xfrm>
            <a:off x="4178649" y="1121733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048173-8973-7BC3-3A2F-D793F906EE14}"/>
                  </a:ext>
                </a:extLst>
              </p:cNvPr>
              <p:cNvSpPr txBox="1"/>
              <p:nvPr/>
            </p:nvSpPr>
            <p:spPr>
              <a:xfrm>
                <a:off x="4257883" y="1700360"/>
                <a:ext cx="1529713" cy="409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0.1, 0.2, 0.3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048173-8973-7BC3-3A2F-D793F906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883" y="1700360"/>
                <a:ext cx="1529713" cy="409728"/>
              </a:xfrm>
              <a:prstGeom prst="rect">
                <a:avLst/>
              </a:prstGeom>
              <a:blipFill>
                <a:blip r:embed="rId10"/>
                <a:stretch>
                  <a:fillRect l="-1992" t="-1493" r="-4781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155804-B258-8DCB-D30A-2AA922AB7745}"/>
                  </a:ext>
                </a:extLst>
              </p:cNvPr>
              <p:cNvSpPr txBox="1"/>
              <p:nvPr/>
            </p:nvSpPr>
            <p:spPr>
              <a:xfrm>
                <a:off x="4264358" y="2288429"/>
                <a:ext cx="1516762" cy="409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0.4, 0.5, 0.6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155804-B258-8DCB-D30A-2AA922AB7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358" y="2288429"/>
                <a:ext cx="1516762" cy="409728"/>
              </a:xfrm>
              <a:prstGeom prst="rect">
                <a:avLst/>
              </a:prstGeom>
              <a:blipFill>
                <a:blip r:embed="rId11"/>
                <a:stretch>
                  <a:fillRect l="-2419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2AD955-3D68-67F0-A039-C4BE6D74BF78}"/>
                  </a:ext>
                </a:extLst>
              </p:cNvPr>
              <p:cNvSpPr txBox="1"/>
              <p:nvPr/>
            </p:nvSpPr>
            <p:spPr>
              <a:xfrm>
                <a:off x="4178649" y="3581867"/>
                <a:ext cx="2942628" cy="334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𝑝𝑟𝑒𝑣𝑖𝑜𝑢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𝑛𝑒𝑢𝑟𝑜𝑛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=[0.04,   0.01,   0,   0.02]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2AD955-3D68-67F0-A039-C4BE6D74B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649" y="3581867"/>
                <a:ext cx="2942628" cy="334835"/>
              </a:xfrm>
              <a:prstGeom prst="rect">
                <a:avLst/>
              </a:prstGeom>
              <a:blipFill>
                <a:blip r:embed="rId1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787839-24E3-1A6B-9837-188B0DFEA191}"/>
                  </a:ext>
                </a:extLst>
              </p:cNvPr>
              <p:cNvSpPr txBox="1"/>
              <p:nvPr/>
            </p:nvSpPr>
            <p:spPr>
              <a:xfrm>
                <a:off x="4100580" y="4563882"/>
                <a:ext cx="4971074" cy="687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0.04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0.01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0.18</m:t>
                                  </m:r>
                                </m:e>
                              </m:eqAr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0.04 0.01 0 0.02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0.00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04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0   0.00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08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04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0.00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0   0.00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007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2  0.00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0  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787839-24E3-1A6B-9837-188B0DFEA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80" y="4563882"/>
                <a:ext cx="4971074" cy="6874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87B6E85-7E3D-2B42-95EC-E3093C929A47}"/>
              </a:ext>
            </a:extLst>
          </p:cNvPr>
          <p:cNvSpPr txBox="1"/>
          <p:nvPr/>
        </p:nvSpPr>
        <p:spPr>
          <a:xfrm>
            <a:off x="4178649" y="411619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Outer Product: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9A0EE8-88A7-772C-3273-0D451FCB99D9}"/>
                  </a:ext>
                </a:extLst>
              </p:cNvPr>
              <p:cNvSpPr txBox="1"/>
              <p:nvPr/>
            </p:nvSpPr>
            <p:spPr>
              <a:xfrm>
                <a:off x="4257883" y="2864753"/>
                <a:ext cx="2122761" cy="4097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04, 0.1, 0.18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9A0EE8-88A7-772C-3273-0D451FCB9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883" y="2864753"/>
                <a:ext cx="2122761" cy="409728"/>
              </a:xfrm>
              <a:prstGeom prst="rect">
                <a:avLst/>
              </a:prstGeom>
              <a:blipFill>
                <a:blip r:embed="rId14"/>
                <a:stretch>
                  <a:fillRect l="-1146" t="-1493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3CFFDA3-033F-3245-3E62-9D6E8FA44006}"/>
              </a:ext>
            </a:extLst>
          </p:cNvPr>
          <p:cNvSpPr txBox="1"/>
          <p:nvPr/>
        </p:nvSpPr>
        <p:spPr>
          <a:xfrm>
            <a:off x="5026504" y="977478"/>
            <a:ext cx="3753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altLang="zh-CN" dirty="0"/>
              <a:t>=</a:t>
            </a:r>
            <a:r>
              <a:rPr lang="en-US" dirty="0"/>
              <a:t> 1 </a:t>
            </a:r>
          </a:p>
          <a:p>
            <a:r>
              <a:rPr lang="en-US" dirty="0"/>
              <a:t>N</a:t>
            </a:r>
            <a:r>
              <a:rPr lang="en-US" altLang="zh-CN" dirty="0"/>
              <a:t>=</a:t>
            </a:r>
            <a:r>
              <a:rPr lang="en-US" dirty="0"/>
              <a:t> 4 </a:t>
            </a:r>
          </a:p>
          <a:p>
            <a:r>
              <a:rPr lang="en-US" dirty="0"/>
              <a:t>M: 3</a:t>
            </a:r>
          </a:p>
        </p:txBody>
      </p:sp>
    </p:spTree>
    <p:extLst>
      <p:ext uri="{BB962C8B-B14F-4D97-AF65-F5344CB8AC3E}">
        <p14:creationId xmlns:p14="http://schemas.microsoft.com/office/powerpoint/2010/main" val="829067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20504-21C6-FD73-DFB0-F1767F33B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169155F-6ED4-21CE-7797-0F07BA77E3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C4DE533-17B5-BA5B-9358-A5FDC0167B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ACC91F-699A-07BE-F71E-9FDA50F91002}"/>
              </a:ext>
            </a:extLst>
          </p:cNvPr>
          <p:cNvSpPr txBox="1"/>
          <p:nvPr/>
        </p:nvSpPr>
        <p:spPr>
          <a:xfrm>
            <a:off x="216754" y="647761"/>
            <a:ext cx="8323831" cy="152400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0.4 </a:t>
            </a:r>
            <a:r>
              <a:rPr lang="zh-CN" altLang="en-US" sz="1600" dirty="0"/>
              <a:t>* </a:t>
            </a:r>
            <a:r>
              <a:rPr lang="en-US" altLang="zh-CN" sz="1600" b="1" dirty="0"/>
              <a:t>Mem Loss ( which is another way to say U(t) loss)</a:t>
            </a:r>
            <a:r>
              <a:rPr lang="tr-TR" sz="1600" b="1" dirty="0"/>
              <a:t>:</a:t>
            </a:r>
            <a:r>
              <a:rPr lang="en-US" sz="1600" b="1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Why: </a:t>
            </a:r>
            <a:r>
              <a:rPr lang="en-US" sz="1600" dirty="0"/>
              <a:t>Solving the overfitting problem because of just using spike loss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How: </a:t>
            </a:r>
            <a:r>
              <a:rPr lang="en-US" sz="1600" dirty="0"/>
              <a:t>Save the mem of every neuron in every layer at the end of the current time step for mem loss computation (</a:t>
            </a:r>
            <a:r>
              <a:rPr lang="zh-CN" altLang="en-US" sz="1600" dirty="0"/>
              <a:t> </a:t>
            </a:r>
            <a:r>
              <a:rPr lang="en-US" altLang="zh-CN" sz="1600" dirty="0"/>
              <a:t>function</a:t>
            </a:r>
            <a:r>
              <a:rPr lang="zh-CN" altLang="en-US" sz="1600" dirty="0"/>
              <a:t> </a:t>
            </a:r>
            <a:r>
              <a:rPr lang="en-US" altLang="zh-CN" sz="1600" dirty="0"/>
              <a:t>provided by </a:t>
            </a:r>
            <a:r>
              <a:rPr lang="en-US" altLang="zh-CN" sz="1600" dirty="0" err="1"/>
              <a:t>SNNtorch</a:t>
            </a:r>
            <a:r>
              <a:rPr lang="en-US" altLang="zh-CN" sz="1600" dirty="0"/>
              <a:t>)</a:t>
            </a:r>
            <a:r>
              <a:rPr lang="en-US" sz="1600" dirty="0"/>
              <a:t> </a:t>
            </a:r>
            <a:r>
              <a:rPr lang="tr-TR" sz="16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20B49-CA77-6575-9933-ED62CDBB0019}"/>
                  </a:ext>
                </a:extLst>
              </p:cNvPr>
              <p:cNvSpPr txBox="1"/>
              <p:nvPr/>
            </p:nvSpPr>
            <p:spPr>
              <a:xfrm>
                <a:off x="413554" y="3084253"/>
                <a:ext cx="30237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Leaky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2∈ 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^{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×3}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20B49-CA77-6575-9933-ED62CDBB0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54" y="3084253"/>
                <a:ext cx="3023786" cy="338554"/>
              </a:xfrm>
              <a:prstGeom prst="rect">
                <a:avLst/>
              </a:prstGeom>
              <a:blipFill>
                <a:blip r:embed="rId2"/>
                <a:stretch>
                  <a:fillRect l="-202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E22E98-8C8D-7B1F-954B-529DF60C116B}"/>
                  </a:ext>
                </a:extLst>
              </p:cNvPr>
              <p:cNvSpPr txBox="1"/>
              <p:nvPr/>
            </p:nvSpPr>
            <p:spPr>
              <a:xfrm>
                <a:off x="423207" y="3633381"/>
                <a:ext cx="31272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E22E98-8C8D-7B1F-954B-529DF60C1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7" y="3633381"/>
                <a:ext cx="312720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08D2D2-0160-29DB-276C-50D3F8E5F03C}"/>
                  </a:ext>
                </a:extLst>
              </p:cNvPr>
              <p:cNvSpPr txBox="1"/>
              <p:nvPr/>
            </p:nvSpPr>
            <p:spPr>
              <a:xfrm>
                <a:off x="423207" y="4208977"/>
                <a:ext cx="384385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2=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^{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US" sz="1600" dirty="0"/>
                  <a:t>}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08D2D2-0160-29DB-276C-50D3F8E5F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7" y="4208977"/>
                <a:ext cx="3843857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F69DC4-742D-85F0-EA4D-6B9B7F23E55A}"/>
                  </a:ext>
                </a:extLst>
              </p:cNvPr>
              <p:cNvSpPr txBox="1"/>
              <p:nvPr/>
            </p:nvSpPr>
            <p:spPr>
              <a:xfrm>
                <a:off x="504478" y="4660700"/>
                <a:ext cx="3843858" cy="6046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𝑚𝑒𝑚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F69DC4-742D-85F0-EA4D-6B9B7F23E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78" y="4660700"/>
                <a:ext cx="3843858" cy="6046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C0A3C5-6836-01FC-72E0-FDAAB6067694}"/>
                  </a:ext>
                </a:extLst>
              </p:cNvPr>
              <p:cNvSpPr txBox="1"/>
              <p:nvPr/>
            </p:nvSpPr>
            <p:spPr>
              <a:xfrm>
                <a:off x="4370208" y="2476755"/>
                <a:ext cx="1387320" cy="4233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𝑚𝑒𝑚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C0A3C5-6836-01FC-72E0-FDAAB6067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208" y="2476755"/>
                <a:ext cx="1387320" cy="423321"/>
              </a:xfrm>
              <a:prstGeom prst="rect">
                <a:avLst/>
              </a:prstGeom>
              <a:blipFill>
                <a:blip r:embed="rId6"/>
                <a:stretch>
                  <a:fillRect l="-484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497845C-D74A-33CF-28DE-F8C142DC1DFF}"/>
              </a:ext>
            </a:extLst>
          </p:cNvPr>
          <p:cNvSpPr txBox="1"/>
          <p:nvPr/>
        </p:nvSpPr>
        <p:spPr>
          <a:xfrm>
            <a:off x="363195" y="2378522"/>
            <a:ext cx="35809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An example of updating the weight matrix close to the output layer (B=1)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664A20-0A23-E11D-1BED-C92B798FEA34}"/>
                  </a:ext>
                </a:extLst>
              </p:cNvPr>
              <p:cNvSpPr txBox="1"/>
              <p:nvPr/>
            </p:nvSpPr>
            <p:spPr>
              <a:xfrm>
                <a:off x="4370207" y="3126788"/>
                <a:ext cx="1966439" cy="4097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664A20-0A23-E11D-1BED-C92B798FE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207" y="3126788"/>
                <a:ext cx="1966439" cy="409728"/>
              </a:xfrm>
              <a:prstGeom prst="rect">
                <a:avLst/>
              </a:prstGeom>
              <a:blipFill>
                <a:blip r:embed="rId7"/>
                <a:stretch>
                  <a:fillRect l="-3416" t="-1493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BCE7A-0E03-3417-02F7-F924411B8721}"/>
                  </a:ext>
                </a:extLst>
              </p:cNvPr>
              <p:cNvSpPr txBox="1"/>
              <p:nvPr/>
            </p:nvSpPr>
            <p:spPr>
              <a:xfrm>
                <a:off x="6174623" y="3105230"/>
                <a:ext cx="2271240" cy="4703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BCE7A-0E03-3417-02F7-F924411B8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623" y="3105230"/>
                <a:ext cx="2271240" cy="470385"/>
              </a:xfrm>
              <a:prstGeom prst="rect">
                <a:avLst/>
              </a:prstGeom>
              <a:blipFill>
                <a:blip r:embed="rId8"/>
                <a:stretch>
                  <a:fillRect l="-2957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260825-FFC7-857B-8B7F-E6BAB99FBDE8}"/>
                  </a:ext>
                </a:extLst>
              </p:cNvPr>
              <p:cNvSpPr txBox="1"/>
              <p:nvPr/>
            </p:nvSpPr>
            <p:spPr>
              <a:xfrm>
                <a:off x="4370207" y="3802327"/>
                <a:ext cx="2179800" cy="4097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𝑚𝑒𝑚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𝑚𝑒𝑚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260825-FFC7-857B-8B7F-E6BAB99FB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207" y="3802327"/>
                <a:ext cx="2179800" cy="409728"/>
              </a:xfrm>
              <a:prstGeom prst="rect">
                <a:avLst/>
              </a:prstGeom>
              <a:blipFill>
                <a:blip r:embed="rId9"/>
                <a:stretch>
                  <a:fillRect l="-3081" t="-1493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E4D108A-5F57-C06E-CF89-D3D3864AF019}"/>
              </a:ext>
            </a:extLst>
          </p:cNvPr>
          <p:cNvSpPr txBox="1"/>
          <p:nvPr/>
        </p:nvSpPr>
        <p:spPr>
          <a:xfrm>
            <a:off x="5757528" y="2551292"/>
            <a:ext cx="2556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Since we use </a:t>
            </a:r>
            <a:r>
              <a:rPr lang="en-US" dirty="0" err="1"/>
              <a:t>softmax</a:t>
            </a:r>
            <a:r>
              <a:rPr lang="en-US" dirty="0"/>
              <a:t> for U2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240139-4D9D-9ED4-8034-C218B4EEB1C3}"/>
                  </a:ext>
                </a:extLst>
              </p:cNvPr>
              <p:cNvSpPr txBox="1"/>
              <p:nvPr/>
            </p:nvSpPr>
            <p:spPr>
              <a:xfrm>
                <a:off x="4348336" y="4438767"/>
                <a:ext cx="1687705" cy="470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𝑝𝑟𝑒𝑣𝑖𝑜𝑢𝑠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𝑙𝑎𝑦𝑒𝑟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240139-4D9D-9ED4-8034-C218B4EEB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336" y="4438767"/>
                <a:ext cx="1687705" cy="470385"/>
              </a:xfrm>
              <a:prstGeom prst="rect">
                <a:avLst/>
              </a:prstGeom>
              <a:blipFill>
                <a:blip r:embed="rId10"/>
                <a:stretch>
                  <a:fillRect l="-1805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15E1362-1BDE-5E88-D42F-48607F8AD2DC}"/>
                  </a:ext>
                </a:extLst>
              </p:cNvPr>
              <p:cNvSpPr txBox="1"/>
              <p:nvPr/>
            </p:nvSpPr>
            <p:spPr>
              <a:xfrm>
                <a:off x="4378637" y="5049189"/>
                <a:ext cx="2179800" cy="4097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𝑚𝑒𝑚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𝑚𝑒𝑚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15E1362-1BDE-5E88-D42F-48607F8AD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637" y="5049189"/>
                <a:ext cx="2179800" cy="409728"/>
              </a:xfrm>
              <a:prstGeom prst="rect">
                <a:avLst/>
              </a:prstGeom>
              <a:blipFill>
                <a:blip r:embed="rId11"/>
                <a:stretch>
                  <a:fillRect l="-2793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4004D9E-B551-429B-A407-892DA192E701}"/>
                  </a:ext>
                </a:extLst>
              </p:cNvPr>
              <p:cNvSpPr txBox="1"/>
              <p:nvPr/>
            </p:nvSpPr>
            <p:spPr>
              <a:xfrm>
                <a:off x="6772120" y="3768563"/>
                <a:ext cx="2047368" cy="1181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4004D9E-B551-429B-A407-892DA192E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120" y="3768563"/>
                <a:ext cx="2047368" cy="11810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589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7" grpId="0"/>
      <p:bldP spid="20" grpId="0"/>
      <p:bldP spid="21" grpId="0"/>
      <p:bldP spid="24" grpId="0"/>
      <p:bldP spid="27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6DC3E-2495-32F1-A6D3-66517ADEE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DBA36DC6-284D-E049-4283-7DDF1C276A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FF813C5-16B3-EE75-77F3-267FD7009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5AA75-FA24-62E2-20EE-B4EE0C6C6758}"/>
              </a:ext>
            </a:extLst>
          </p:cNvPr>
          <p:cNvSpPr txBox="1"/>
          <p:nvPr/>
        </p:nvSpPr>
        <p:spPr>
          <a:xfrm>
            <a:off x="203234" y="478614"/>
            <a:ext cx="8323831" cy="226267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0.4 </a:t>
            </a:r>
            <a:r>
              <a:rPr lang="zh-CN" altLang="en-US" sz="1600" dirty="0"/>
              <a:t>* </a:t>
            </a:r>
            <a:r>
              <a:rPr lang="en-US" altLang="zh-CN" sz="1600" b="1" dirty="0"/>
              <a:t>Constraint Loss</a:t>
            </a:r>
            <a:r>
              <a:rPr lang="tr-TR" sz="1600" b="1" dirty="0"/>
              <a:t>:</a:t>
            </a:r>
            <a:r>
              <a:rPr lang="en-US" sz="1600" b="1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Why: </a:t>
            </a:r>
            <a:r>
              <a:rPr lang="en-US" sz="1600" dirty="0"/>
              <a:t>Push the </a:t>
            </a:r>
            <a:r>
              <a:rPr lang="en-US" sz="1600" dirty="0" err="1"/>
              <a:t>fanin</a:t>
            </a:r>
            <a:r>
              <a:rPr lang="en-US" sz="1600" dirty="0"/>
              <a:t> toward at most +6 and -2 input structure ( More than 90% of </a:t>
            </a:r>
            <a:r>
              <a:rPr lang="en-US" sz="1600" dirty="0" err="1"/>
              <a:t>fanin</a:t>
            </a:r>
            <a:r>
              <a:rPr lang="en-US" sz="1600" dirty="0"/>
              <a:t> for neurons is consist of at most +6 and -2 before setting that constraint)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How: </a:t>
            </a:r>
            <a:r>
              <a:rPr lang="en-US" sz="1600" dirty="0"/>
              <a:t>Combine the hard constraint and soft constraint.</a:t>
            </a:r>
            <a:r>
              <a:rPr lang="zh-CN" altLang="en-US" sz="1600" dirty="0"/>
              <a:t> </a:t>
            </a:r>
            <a:r>
              <a:rPr lang="en-US" altLang="zh-CN" sz="1600" dirty="0"/>
              <a:t>Hard constraints only allow the network to generate the ideal weight. Soft constraints make the network generate the ideal weight.</a:t>
            </a:r>
            <a:endParaRPr lang="tr-TR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E559C9-BFAD-89EE-74E2-23163E99A2E6}"/>
              </a:ext>
            </a:extLst>
          </p:cNvPr>
          <p:cNvSpPr txBox="1"/>
          <p:nvPr/>
        </p:nvSpPr>
        <p:spPr>
          <a:xfrm>
            <a:off x="216754" y="2797393"/>
            <a:ext cx="3023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Max_positive_weight</a:t>
            </a:r>
            <a:r>
              <a:rPr lang="en-US" sz="1600" dirty="0"/>
              <a:t> =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62D4AA-EBC8-25F5-7BD7-CE6A69F51CCC}"/>
                  </a:ext>
                </a:extLst>
              </p:cNvPr>
              <p:cNvSpPr txBox="1"/>
              <p:nvPr/>
            </p:nvSpPr>
            <p:spPr>
              <a:xfrm>
                <a:off x="203234" y="3550039"/>
                <a:ext cx="358694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60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pl-PL" sz="1600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pl-PL" sz="1600" dirty="0">
                          <a:latin typeface="Cambria Math" panose="02040503050406030204" pitchFamily="18" charset="0"/>
                        </a:rPr>
                        <m:t>mask</m:t>
                      </m:r>
                      <m:r>
                        <a:rPr lang="pl-PL" sz="1600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pl-PL" sz="16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pl-PL" sz="160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l-PL" sz="1600" dirty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pl-PL" sz="1600" dirty="0">
                          <a:latin typeface="Cambria Math" panose="02040503050406030204" pitchFamily="18" charset="0"/>
                        </a:rPr>
                        <m:t>] = 1 </m:t>
                      </m:r>
                      <m:r>
                        <m:rPr>
                          <m:sty m:val="p"/>
                        </m:rPr>
                        <a:rPr lang="pl-PL" sz="16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pl-PL" sz="16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l-PL" sz="1600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pl-PL" sz="1600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pl-PL" sz="16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pl-PL" sz="160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l-PL" sz="1600" dirty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pl-PL" sz="1600" dirty="0">
                          <a:latin typeface="Cambria Math" panose="02040503050406030204" pitchFamily="18" charset="0"/>
                        </a:rPr>
                        <m:t>] &gt; 0 </m:t>
                      </m:r>
                      <m:r>
                        <m:rPr>
                          <m:sty m:val="p"/>
                        </m:rPr>
                        <a:rPr lang="pl-PL" sz="1600" dirty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pl-PL" sz="1600" dirty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62D4AA-EBC8-25F5-7BD7-CE6A69F51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34" y="3550039"/>
                <a:ext cx="3586945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5F4FB8-ACCE-737A-D913-FE66FA54500B}"/>
                  </a:ext>
                </a:extLst>
              </p:cNvPr>
              <p:cNvSpPr txBox="1"/>
              <p:nvPr/>
            </p:nvSpPr>
            <p:spPr>
              <a:xfrm>
                <a:off x="203234" y="3977164"/>
                <a:ext cx="345879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mask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] = 1 </m:t>
                      </m:r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] &lt; 0 </m:t>
                      </m:r>
                      <m:r>
                        <m:rPr>
                          <m:sty m:val="p"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45F4FB8-ACCE-737A-D913-FE66FA545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34" y="3977164"/>
                <a:ext cx="3458791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0E97DE8-354E-12FA-5108-3FA9F55405CC}"/>
              </a:ext>
            </a:extLst>
          </p:cNvPr>
          <p:cNvSpPr txBox="1"/>
          <p:nvPr/>
        </p:nvSpPr>
        <p:spPr>
          <a:xfrm>
            <a:off x="203234" y="3153013"/>
            <a:ext cx="3023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Max_negative_weight</a:t>
            </a:r>
            <a:r>
              <a:rPr lang="en-US" sz="1600" dirty="0"/>
              <a:t>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D25EAD-31F8-6620-C913-4D8E82C6C6DF}"/>
                  </a:ext>
                </a:extLst>
              </p:cNvPr>
              <p:cNvSpPr txBox="1"/>
              <p:nvPr/>
            </p:nvSpPr>
            <p:spPr>
              <a:xfrm>
                <a:off x="216754" y="4315718"/>
                <a:ext cx="3754297" cy="63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𝑒𝑥𝑐𝑒𝑠𝑠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⁡(0,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𝑚𝑎𝑠𝑘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−6)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D25EAD-31F8-6620-C913-4D8E82C6C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54" y="4315718"/>
                <a:ext cx="3754297" cy="6328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C6F1FD-6DFE-255A-1AC2-87B5DC1E27AC}"/>
                  </a:ext>
                </a:extLst>
              </p:cNvPr>
              <p:cNvSpPr txBox="1"/>
              <p:nvPr/>
            </p:nvSpPr>
            <p:spPr>
              <a:xfrm>
                <a:off x="216754" y="4999622"/>
                <a:ext cx="3754297" cy="63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𝑒𝑥𝑐𝑒𝑠𝑠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negative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⁡(0,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𝑚𝑎𝑠𝑘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5C6F1FD-6DFE-255A-1AC2-87B5DC1E2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54" y="4999622"/>
                <a:ext cx="3754297" cy="6328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E177E6-0CB0-4CB7-D1DE-10846C6ED2AD}"/>
                  </a:ext>
                </a:extLst>
              </p:cNvPr>
              <p:cNvSpPr txBox="1"/>
              <p:nvPr/>
            </p:nvSpPr>
            <p:spPr>
              <a:xfrm>
                <a:off x="203234" y="5544136"/>
                <a:ext cx="5442192" cy="711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𝑐𝑜𝑛𝑠𝑡𝑟𝑎𝑖𝑛𝑡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· </m:t>
                      </m:r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𝑒𝑥𝑐𝑒𝑠𝑠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𝑝𝑜𝑠𝑖𝑡𝑖𝑣𝑒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𝑒𝑥𝑐𝑒𝑠𝑠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𝑛𝑒𝑔𝑎𝑡𝑖𝑣𝑒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E177E6-0CB0-4CB7-D1DE-10846C6ED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34" y="5544136"/>
                <a:ext cx="5442192" cy="7110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C7A46A-A3CB-8172-12BB-AE8474E86CF0}"/>
                  </a:ext>
                </a:extLst>
              </p:cNvPr>
              <p:cNvSpPr txBox="1"/>
              <p:nvPr/>
            </p:nvSpPr>
            <p:spPr>
              <a:xfrm>
                <a:off x="3974250" y="3137245"/>
                <a:ext cx="5146832" cy="755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𝑐𝑜𝑛𝑠𝑡𝑟𝑎𝑖𝑛𝑡</m:t>
                              </m:r>
                            </m:sub>
                          </m:sSub>
                        </m:num>
                        <m:den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den>
                      </m:f>
                      <m:r>
                        <a:rPr lang="pl-PL" i="1" dirty="0">
                          <a:latin typeface="Cambria Math" panose="02040503050406030204" pitchFamily="18" charset="0"/>
                        </a:rPr>
                        <m:t>= 2 · </m:t>
                      </m:r>
                      <m:d>
                        <m:dPr>
                          <m:ctrlPr>
                            <a:rPr lang="pl-P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d>
                            <m:dPr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l-PL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&gt; 0</m:t>
                              </m:r>
                            </m:e>
                          </m:d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− 6</m:t>
                          </m:r>
                        </m:e>
                      </m:d>
                      <m:r>
                        <a:rPr lang="pl-PL" i="1" dirty="0">
                          <a:latin typeface="Cambria Math" panose="02040503050406030204" pitchFamily="18" charset="0"/>
                        </a:rPr>
                        <m:t>· 1</m:t>
                      </m:r>
                      <m:d>
                        <m:dPr>
                          <m:ctrlPr>
                            <a:rPr lang="pl-P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&gt; 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C7A46A-A3CB-8172-12BB-AE8474E86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250" y="3137245"/>
                <a:ext cx="5146832" cy="7552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9C0FD18-5DAB-1F1D-86D2-D6A4749B3746}"/>
                  </a:ext>
                </a:extLst>
              </p:cNvPr>
              <p:cNvSpPr txBox="1"/>
              <p:nvPr/>
            </p:nvSpPr>
            <p:spPr>
              <a:xfrm>
                <a:off x="4000367" y="4258548"/>
                <a:ext cx="5146832" cy="755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𝑐𝑜𝑛𝑠𝑡𝑟𝑎𝑖𝑛𝑡</m:t>
                              </m:r>
                            </m:sub>
                          </m:sSub>
                        </m:num>
                        <m:den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den>
                      </m:f>
                      <m:r>
                        <a:rPr lang="pl-PL" i="1" dirty="0">
                          <a:latin typeface="Cambria Math" panose="02040503050406030204" pitchFamily="18" charset="0"/>
                        </a:rPr>
                        <m:t>= 2 · </m:t>
                      </m:r>
                      <m:d>
                        <m:dPr>
                          <m:ctrlPr>
                            <a:rPr lang="pl-P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d>
                            <m:dPr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l-PL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l-PL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</m:d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l-PL" i="1" dirty="0">
                          <a:latin typeface="Cambria Math" panose="02040503050406030204" pitchFamily="18" charset="0"/>
                        </a:rPr>
                        <m:t>· 1</m:t>
                      </m:r>
                      <m:d>
                        <m:dPr>
                          <m:ctrlPr>
                            <a:rPr lang="pl-PL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l-PL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pl-PL" i="1" dirty="0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9C0FD18-5DAB-1F1D-86D2-D6A4749B3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367" y="4258548"/>
                <a:ext cx="5146832" cy="7552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A4F902-678B-8B8D-1EA8-BD41B53118B0}"/>
                  </a:ext>
                </a:extLst>
              </p:cNvPr>
              <p:cNvSpPr txBox="1"/>
              <p:nvPr/>
            </p:nvSpPr>
            <p:spPr>
              <a:xfrm>
                <a:off x="4157874" y="3861833"/>
                <a:ext cx="5146832" cy="343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If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d>
                      <m:d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l-PL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A4F902-678B-8B8D-1EA8-BD41B5311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874" y="3861833"/>
                <a:ext cx="5146832" cy="343877"/>
              </a:xfrm>
              <a:prstGeom prst="rect">
                <a:avLst/>
              </a:prstGeom>
              <a:blipFill>
                <a:blip r:embed="rId9"/>
                <a:stretch>
                  <a:fillRect l="-355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4FAEC5-B0DC-949E-6168-D0EB637471EE}"/>
                  </a:ext>
                </a:extLst>
              </p:cNvPr>
              <p:cNvSpPr txBox="1"/>
              <p:nvPr/>
            </p:nvSpPr>
            <p:spPr>
              <a:xfrm>
                <a:off x="4157874" y="2808942"/>
                <a:ext cx="5146832" cy="343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If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d>
                      <m:d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l-PL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&gt; 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4FAEC5-B0DC-949E-6168-D0EB63747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874" y="2808942"/>
                <a:ext cx="5146832" cy="343877"/>
              </a:xfrm>
              <a:prstGeom prst="rect">
                <a:avLst/>
              </a:prstGeom>
              <a:blipFill>
                <a:blip r:embed="rId10"/>
                <a:stretch>
                  <a:fillRect l="-355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6BE9F36-0738-0663-3251-935E0B3670D6}"/>
              </a:ext>
            </a:extLst>
          </p:cNvPr>
          <p:cNvSpPr txBox="1"/>
          <p:nvPr/>
        </p:nvSpPr>
        <p:spPr>
          <a:xfrm>
            <a:off x="4211352" y="4883813"/>
            <a:ext cx="341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dirty="0"/>
              <a:t>2 </a:t>
            </a:r>
            <a:r>
              <a:rPr lang="en-US" altLang="zh-CN" dirty="0"/>
              <a:t>is just a hyperparameter: scaling factor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81108-A3D6-6388-BB92-1D0B00B805EA}"/>
              </a:ext>
            </a:extLst>
          </p:cNvPr>
          <p:cNvSpPr txBox="1"/>
          <p:nvPr/>
        </p:nvSpPr>
        <p:spPr>
          <a:xfrm>
            <a:off x="5453767" y="5661274"/>
            <a:ext cx="2212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dirty="0"/>
              <a:t>M is the output dimension</a:t>
            </a:r>
          </a:p>
        </p:txBody>
      </p:sp>
    </p:spTree>
    <p:extLst>
      <p:ext uri="{BB962C8B-B14F-4D97-AF65-F5344CB8AC3E}">
        <p14:creationId xmlns:p14="http://schemas.microsoft.com/office/powerpoint/2010/main" val="181253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76572-B6CA-F3CE-8F98-3219D9DB2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164BB13-6B43-5481-DA70-E55609AE38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DFAA217-2DC9-FA30-473E-A155C7528A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F495DD-823E-F287-7E31-41667BE366DC}"/>
              </a:ext>
            </a:extLst>
          </p:cNvPr>
          <p:cNvSpPr txBox="1"/>
          <p:nvPr/>
        </p:nvSpPr>
        <p:spPr>
          <a:xfrm>
            <a:off x="203234" y="663279"/>
            <a:ext cx="8323831" cy="18933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0.01 </a:t>
            </a:r>
            <a:r>
              <a:rPr lang="zh-CN" altLang="en-US" sz="1600" dirty="0"/>
              <a:t>* </a:t>
            </a:r>
            <a:r>
              <a:rPr lang="en-US" altLang="zh-CN" sz="1600" b="1" dirty="0"/>
              <a:t>Weight Normalization</a:t>
            </a:r>
            <a:r>
              <a:rPr lang="tr-TR" sz="1600" b="1" dirty="0"/>
              <a:t>:</a:t>
            </a:r>
            <a:r>
              <a:rPr lang="en-US" sz="1600" b="1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Why: </a:t>
            </a:r>
            <a:r>
              <a:rPr lang="en-US" sz="1600" dirty="0"/>
              <a:t>Push the weight toward +1,0 and -1 to minimize the information loss after weight quantization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How: </a:t>
            </a:r>
            <a:r>
              <a:rPr lang="en-US" sz="1600" dirty="0"/>
              <a:t>Begin normalizing the weight 1 epoch before the quantization starts. Clamping the weight in [-1,1].</a:t>
            </a:r>
            <a:endParaRPr lang="tr-T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4E5DBD-3716-E491-A5FC-31043F43B3C4}"/>
                  </a:ext>
                </a:extLst>
              </p:cNvPr>
              <p:cNvSpPr txBox="1"/>
              <p:nvPr/>
            </p:nvSpPr>
            <p:spPr>
              <a:xfrm>
                <a:off x="316146" y="2847364"/>
                <a:ext cx="1351844" cy="406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4E5DBD-3716-E491-A5FC-31043F43B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46" y="2847364"/>
                <a:ext cx="1351844" cy="406906"/>
              </a:xfrm>
              <a:prstGeom prst="rect">
                <a:avLst/>
              </a:prstGeom>
              <a:blipFill>
                <a:blip r:embed="rId2"/>
                <a:stretch>
                  <a:fillRect l="-2252" r="-1802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7BD14-AE26-BD0C-6F20-39CCAD80695B}"/>
                  </a:ext>
                </a:extLst>
              </p:cNvPr>
              <p:cNvSpPr txBox="1"/>
              <p:nvPr/>
            </p:nvSpPr>
            <p:spPr>
              <a:xfrm>
                <a:off x="316146" y="3343358"/>
                <a:ext cx="3170290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· </m:t>
                      </m:r>
                      <m:sSubSup>
                        <m:sSub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sSubSup>
                        <m:sSub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pl-PL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7BD14-AE26-BD0C-6F20-39CCAD806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46" y="3343358"/>
                <a:ext cx="3170290" cy="403316"/>
              </a:xfrm>
              <a:prstGeom prst="rect">
                <a:avLst/>
              </a:prstGeom>
              <a:blipFill>
                <a:blip r:embed="rId3"/>
                <a:stretch>
                  <a:fillRect l="-769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92746E-1758-9B01-A5C6-803988EEA9E9}"/>
                  </a:ext>
                </a:extLst>
              </p:cNvPr>
              <p:cNvSpPr txBox="1"/>
              <p:nvPr/>
            </p:nvSpPr>
            <p:spPr>
              <a:xfrm>
                <a:off x="313270" y="3983122"/>
                <a:ext cx="4258730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l-PL" i="1" smtClean="0">
                          <a:latin typeface="Cambria Math" panose="02040503050406030204" pitchFamily="18" charset="0"/>
                        </a:rPr>
                        <m:t> = </m:t>
                      </m:r>
                      <m:rad>
                        <m:radPr>
                          <m:degHide m:val="on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ra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· </m:t>
                          </m:r>
                          <m:sSubSup>
                            <m:sSub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92746E-1758-9B01-A5C6-803988EEA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0" y="3983122"/>
                <a:ext cx="4258730" cy="636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30FB06-BEA1-CDCE-EEAC-9CCAD2A0046A}"/>
                  </a:ext>
                </a:extLst>
              </p:cNvPr>
              <p:cNvSpPr txBox="1"/>
              <p:nvPr/>
            </p:nvSpPr>
            <p:spPr>
              <a:xfrm>
                <a:off x="313270" y="4726860"/>
                <a:ext cx="4437634" cy="797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𝑐𝑙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𝑎𝑚𝑝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𝑐𝑙𝑖𝑝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 −1, 1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−1        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&lt; −1</m:t>
                              </m:r>
                              <m:r>
                                <m:rPr>
                                  <m:nor/>
                                </m:rPr>
                                <a:rPr lang="pl-PL"/>
                                <m:t> </m:t>
                              </m:r>
                            </m:e>
                            <m:e>
                              <m:r>
                                <a:rPr lang="pl-PL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 −1 ≤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≤ 1</m:t>
                              </m:r>
                            </m:e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1         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𝑛𝑜𝑟𝑚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&gt; 1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30FB06-BEA1-CDCE-EEAC-9CCAD2A00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0" y="4726860"/>
                <a:ext cx="4437634" cy="7977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CA1A16-E1D7-D77C-B86B-91154E2ABA24}"/>
                  </a:ext>
                </a:extLst>
              </p:cNvPr>
              <p:cNvSpPr txBox="1"/>
              <p:nvPr/>
            </p:nvSpPr>
            <p:spPr>
              <a:xfrm>
                <a:off x="1901291" y="2946493"/>
                <a:ext cx="10780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1e-8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CA1A16-E1D7-D77C-B86B-91154E2AB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291" y="2946493"/>
                <a:ext cx="1078080" cy="307777"/>
              </a:xfrm>
              <a:prstGeom prst="rect">
                <a:avLst/>
              </a:prstGeom>
              <a:blipFill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457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900EA-CAC6-2159-C061-1F2760BEF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B555C560-EFAD-8CAE-CE55-3DE41F5F2D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F84B304-10BC-AD70-22AC-74BA67EDCA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888F84-0D8C-EB61-A521-920C62C27FE2}"/>
              </a:ext>
            </a:extLst>
          </p:cNvPr>
          <p:cNvSpPr txBox="1"/>
          <p:nvPr/>
        </p:nvSpPr>
        <p:spPr>
          <a:xfrm>
            <a:off x="141714" y="511833"/>
            <a:ext cx="8860571" cy="19856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/>
              <a:t>Layer Wise Pruning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Why: </a:t>
            </a:r>
            <a:r>
              <a:rPr lang="en-US" sz="1600" dirty="0"/>
              <a:t>Avoids simultaneous network perturbation.</a:t>
            </a:r>
            <a:r>
              <a:rPr lang="en-US" sz="2000" b="0" i="0" dirty="0">
                <a:solidFill>
                  <a:srgbClr val="D6D6DD"/>
                </a:solidFill>
                <a:effectLst/>
                <a:latin typeface="Segoe WPC"/>
              </a:rPr>
              <a:t> </a:t>
            </a:r>
            <a:r>
              <a:rPr lang="en-US" sz="1600" dirty="0"/>
              <a:t>The first layer stabilizes basic feature extraction paths and then make second layer optimized decision-making based on stable features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How: </a:t>
            </a:r>
            <a:r>
              <a:rPr lang="en-US" sz="1600" dirty="0"/>
              <a:t>training </a:t>
            </a:r>
            <a:r>
              <a:rPr lang="zh-CN" altLang="en-US" sz="1600" dirty="0"/>
              <a:t>→ </a:t>
            </a:r>
            <a:r>
              <a:rPr lang="en-US" altLang="zh-CN" sz="1600" dirty="0"/>
              <a:t>p</a:t>
            </a:r>
            <a:r>
              <a:rPr lang="en-US" sz="1600" dirty="0"/>
              <a:t>runing the Quant Layer 1 </a:t>
            </a:r>
            <a:r>
              <a:rPr lang="zh-CN" altLang="en-US" sz="1600" dirty="0"/>
              <a:t>→ </a:t>
            </a:r>
            <a:r>
              <a:rPr lang="en-US" altLang="zh-CN" sz="1600" dirty="0"/>
              <a:t>training </a:t>
            </a:r>
            <a:r>
              <a:rPr lang="zh-CN" altLang="en-US" sz="1600" dirty="0"/>
              <a:t>→ </a:t>
            </a:r>
            <a:r>
              <a:rPr lang="en-US" altLang="zh-CN" sz="1600" dirty="0"/>
              <a:t>pruning the Quant Layer 2 </a:t>
            </a:r>
            <a:r>
              <a:rPr lang="zh-CN" altLang="en-US" sz="1600" dirty="0"/>
              <a:t>→ </a:t>
            </a:r>
            <a:r>
              <a:rPr lang="en-US" altLang="zh-CN" sz="1600" dirty="0"/>
              <a:t>training </a:t>
            </a:r>
            <a:endParaRPr lang="tr-T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D2A66F-2933-37C5-C51C-CA9EF5C46043}"/>
                  </a:ext>
                </a:extLst>
              </p:cNvPr>
              <p:cNvSpPr txBox="1"/>
              <p:nvPr/>
            </p:nvSpPr>
            <p:spPr>
              <a:xfrm>
                <a:off x="313270" y="2752680"/>
                <a:ext cx="1000594" cy="2481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l-PL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D2A66F-2933-37C5-C51C-CA9EF5C4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0" y="2752680"/>
                <a:ext cx="1000594" cy="248145"/>
              </a:xfrm>
              <a:prstGeom prst="rect">
                <a:avLst/>
              </a:prstGeom>
              <a:blipFill>
                <a:blip r:embed="rId2"/>
                <a:stretch>
                  <a:fillRect l="-1212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22B56A-63CE-DF58-4035-2CD6F58D5C3E}"/>
                  </a:ext>
                </a:extLst>
              </p:cNvPr>
              <p:cNvSpPr txBox="1"/>
              <p:nvPr/>
            </p:nvSpPr>
            <p:spPr>
              <a:xfrm>
                <a:off x="293316" y="3256000"/>
                <a:ext cx="1844479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22B56A-63CE-DF58-4035-2CD6F58D5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6" y="3256000"/>
                <a:ext cx="1844479" cy="232756"/>
              </a:xfrm>
              <a:prstGeom prst="rect">
                <a:avLst/>
              </a:prstGeom>
              <a:blipFill>
                <a:blip r:embed="rId3"/>
                <a:stretch>
                  <a:fillRect l="-1650" r="-2640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9BF98-74A7-6893-831B-6D796FB6E5B0}"/>
                  </a:ext>
                </a:extLst>
              </p:cNvPr>
              <p:cNvSpPr txBox="1"/>
              <p:nvPr/>
            </p:nvSpPr>
            <p:spPr>
              <a:xfrm>
                <a:off x="0" y="3718471"/>
                <a:ext cx="4258730" cy="480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𝑚𝑎𝑠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𝑇𝑜𝑝𝐾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=8)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9BF98-74A7-6893-831B-6D796FB6E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18471"/>
                <a:ext cx="4258730" cy="480581"/>
              </a:xfrm>
              <a:prstGeom prst="rect">
                <a:avLst/>
              </a:prstGeom>
              <a:blipFill>
                <a:blip r:embed="rId4"/>
                <a:stretch>
                  <a:fillRect t="-224051" b="-324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4FE84D-1197-0A01-8A02-38E604008129}"/>
                  </a:ext>
                </a:extLst>
              </p:cNvPr>
              <p:cNvSpPr txBox="1"/>
              <p:nvPr/>
            </p:nvSpPr>
            <p:spPr>
              <a:xfrm>
                <a:off x="293316" y="4448974"/>
                <a:ext cx="1769972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𝑝𝑟𝑢𝑛𝑒𝑑</m:t>
                          </m:r>
                        </m:sub>
                      </m:sSub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𝑚𝑎𝑠𝑘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4FE84D-1197-0A01-8A02-38E60400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6" y="4448974"/>
                <a:ext cx="1769972" cy="232051"/>
              </a:xfrm>
              <a:prstGeom prst="rect">
                <a:avLst/>
              </a:prstGeom>
              <a:blipFill>
                <a:blip r:embed="rId5"/>
                <a:stretch>
                  <a:fillRect l="-690" r="-1379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370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D3EDE-3475-B32B-0EF3-7B23B8FDD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0248049-F05C-0DB3-F50E-AEAB59B96B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4B2D24F-2028-CA6A-0BD1-3DAFE9B586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A6132-B6BC-B3A8-1BEB-3493541489DF}"/>
              </a:ext>
            </a:extLst>
          </p:cNvPr>
          <p:cNvSpPr txBox="1"/>
          <p:nvPr/>
        </p:nvSpPr>
        <p:spPr>
          <a:xfrm>
            <a:off x="141714" y="646126"/>
            <a:ext cx="8860571" cy="11546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/>
              <a:t>Layer Wise Quantization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Why: </a:t>
            </a:r>
            <a:r>
              <a:rPr lang="en-US" sz="1600" dirty="0"/>
              <a:t>Avoids simultaneous network perturbation 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How: </a:t>
            </a:r>
            <a:r>
              <a:rPr lang="en-US" sz="1600" dirty="0"/>
              <a:t>training </a:t>
            </a:r>
            <a:r>
              <a:rPr lang="zh-CN" altLang="en-US" sz="1600" dirty="0"/>
              <a:t>→ </a:t>
            </a:r>
            <a:r>
              <a:rPr lang="en-US" altLang="zh-CN" sz="1600" dirty="0"/>
              <a:t>p</a:t>
            </a:r>
            <a:r>
              <a:rPr lang="en-US" sz="1600" dirty="0"/>
              <a:t>runing the Quant Layer 2 </a:t>
            </a:r>
            <a:r>
              <a:rPr lang="zh-CN" altLang="en-US" sz="1600" dirty="0"/>
              <a:t>→ </a:t>
            </a:r>
            <a:r>
              <a:rPr lang="en-US" altLang="zh-CN" sz="1600" dirty="0"/>
              <a:t>training </a:t>
            </a:r>
            <a:r>
              <a:rPr lang="zh-CN" altLang="en-US" sz="1600" dirty="0"/>
              <a:t>→ </a:t>
            </a:r>
            <a:r>
              <a:rPr lang="en-US" altLang="zh-CN" sz="1600" dirty="0"/>
              <a:t>pruning the Quant Layer 1 </a:t>
            </a:r>
            <a:r>
              <a:rPr lang="zh-CN" altLang="en-US" sz="1600" dirty="0"/>
              <a:t>→ </a:t>
            </a:r>
            <a:r>
              <a:rPr lang="en-US" altLang="zh-CN" sz="1600" dirty="0"/>
              <a:t>training </a:t>
            </a:r>
            <a:endParaRPr lang="tr-T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DA8377-BEF2-C992-F334-2E5A0BC893A9}"/>
                  </a:ext>
                </a:extLst>
              </p:cNvPr>
              <p:cNvSpPr txBox="1"/>
              <p:nvPr/>
            </p:nvSpPr>
            <p:spPr>
              <a:xfrm>
                <a:off x="313270" y="2752680"/>
                <a:ext cx="24581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l-P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…≤</m:t>
                      </m:r>
                      <m:d>
                        <m:dPr>
                          <m:begChr m:val="|"/>
                          <m:endChr m:val="|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DA8377-BEF2-C992-F334-2E5A0BC8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0" y="2752680"/>
                <a:ext cx="2458173" cy="215444"/>
              </a:xfrm>
              <a:prstGeom prst="rect">
                <a:avLst/>
              </a:prstGeom>
              <a:blipFill>
                <a:blip r:embed="rId2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65647-9125-2AE3-7B76-3979A908E076}"/>
                  </a:ext>
                </a:extLst>
              </p:cNvPr>
              <p:cNvSpPr txBox="1"/>
              <p:nvPr/>
            </p:nvSpPr>
            <p:spPr>
              <a:xfrm>
                <a:off x="313270" y="3242891"/>
                <a:ext cx="816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65647-9125-2AE3-7B76-3979A90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0" y="3242891"/>
                <a:ext cx="816762" cy="215444"/>
              </a:xfrm>
              <a:prstGeom prst="rect">
                <a:avLst/>
              </a:prstGeom>
              <a:blipFill>
                <a:blip r:embed="rId3"/>
                <a:stretch>
                  <a:fillRect l="-3731" r="-2985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D7214C-E5C2-24FA-0D28-ED29FBD68234}"/>
                  </a:ext>
                </a:extLst>
              </p:cNvPr>
              <p:cNvSpPr txBox="1"/>
              <p:nvPr/>
            </p:nvSpPr>
            <p:spPr>
              <a:xfrm>
                <a:off x="313270" y="3733103"/>
                <a:ext cx="540404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D7214C-E5C2-24FA-0D28-ED29FBD68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0" y="3733103"/>
                <a:ext cx="540404" cy="403316"/>
              </a:xfrm>
              <a:prstGeom prst="rect">
                <a:avLst/>
              </a:prstGeom>
              <a:blipFill>
                <a:blip r:embed="rId4"/>
                <a:stretch>
                  <a:fillRect l="-6742" r="-5618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BB9D29-12FC-D888-58CC-5A2ADBFC0597}"/>
                  </a:ext>
                </a:extLst>
              </p:cNvPr>
              <p:cNvSpPr txBox="1"/>
              <p:nvPr/>
            </p:nvSpPr>
            <p:spPr>
              <a:xfrm>
                <a:off x="4001403" y="4858947"/>
                <a:ext cx="5085447" cy="797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BB9D29-12FC-D888-58CC-5A2ADBFC0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403" y="4858947"/>
                <a:ext cx="5085447" cy="7977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786444-7736-A9B2-3680-3B8C90974843}"/>
                  </a:ext>
                </a:extLst>
              </p:cNvPr>
              <p:cNvSpPr txBox="1"/>
              <p:nvPr/>
            </p:nvSpPr>
            <p:spPr>
              <a:xfrm>
                <a:off x="313270" y="4397721"/>
                <a:ext cx="1750223" cy="410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𝑤𝑖𝑛𝑑𝑜𝑤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786444-7736-A9B2-3680-3B8C90974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0" y="4397721"/>
                <a:ext cx="1750223" cy="410497"/>
              </a:xfrm>
              <a:prstGeom prst="rect">
                <a:avLst/>
              </a:prstGeom>
              <a:blipFill>
                <a:blip r:embed="rId6"/>
                <a:stretch>
                  <a:fillRect l="-1742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6FC25BA-91C1-EC4C-6EF8-8BD673A0CC84}"/>
              </a:ext>
            </a:extLst>
          </p:cNvPr>
          <p:cNvSpPr txBox="1"/>
          <p:nvPr/>
        </p:nvSpPr>
        <p:spPr>
          <a:xfrm>
            <a:off x="209644" y="2182898"/>
            <a:ext cx="4362355" cy="41601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/>
              <a:t>For Quant Layer 1, using adaptive method</a:t>
            </a:r>
            <a:endParaRPr lang="tr-T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32D5E-4591-2906-8469-6934144955DD}"/>
              </a:ext>
            </a:extLst>
          </p:cNvPr>
          <p:cNvSpPr txBox="1"/>
          <p:nvPr/>
        </p:nvSpPr>
        <p:spPr>
          <a:xfrm>
            <a:off x="987709" y="3628684"/>
            <a:ext cx="3208842" cy="6121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Window Size 20 (Which is a hyperparameter and could be changed )</a:t>
            </a:r>
            <a:endParaRPr lang="tr-T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3BC16-A848-7D3D-3006-3EB341972AA2}"/>
              </a:ext>
            </a:extLst>
          </p:cNvPr>
          <p:cNvSpPr txBox="1"/>
          <p:nvPr/>
        </p:nvSpPr>
        <p:spPr>
          <a:xfrm>
            <a:off x="2833601" y="2655448"/>
            <a:ext cx="1628776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Sorting the weights</a:t>
            </a:r>
            <a:endParaRPr lang="tr-T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E9434-5A46-0CE7-7372-4A56FF454054}"/>
                  </a:ext>
                </a:extLst>
              </p:cNvPr>
              <p:cNvSpPr txBox="1"/>
              <p:nvPr/>
            </p:nvSpPr>
            <p:spPr>
              <a:xfrm>
                <a:off x="313270" y="4950319"/>
                <a:ext cx="1279261" cy="853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E9434-5A46-0CE7-7372-4A56FF454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0" y="4950319"/>
                <a:ext cx="1279261" cy="853952"/>
              </a:xfrm>
              <a:prstGeom prst="rect">
                <a:avLst/>
              </a:prstGeom>
              <a:blipFill>
                <a:blip r:embed="rId7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657C8D4-DA86-BEAA-4B42-6EFF45099D16}"/>
              </a:ext>
            </a:extLst>
          </p:cNvPr>
          <p:cNvSpPr txBox="1"/>
          <p:nvPr/>
        </p:nvSpPr>
        <p:spPr>
          <a:xfrm>
            <a:off x="1706353" y="5201298"/>
            <a:ext cx="2411475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Mean: will be used as threshold</a:t>
            </a:r>
            <a:endParaRPr lang="tr-T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57F346-4BA5-73E8-474F-D9A05C534C2B}"/>
                  </a:ext>
                </a:extLst>
              </p:cNvPr>
              <p:cNvSpPr txBox="1"/>
              <p:nvPr/>
            </p:nvSpPr>
            <p:spPr>
              <a:xfrm>
                <a:off x="4685970" y="3025684"/>
                <a:ext cx="3170290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· </m:t>
                      </m:r>
                      <m:sSubSup>
                        <m:sSub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sSubSup>
                        <m:sSub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pl-PL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57F346-4BA5-73E8-474F-D9A05C53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970" y="3025684"/>
                <a:ext cx="3170290" cy="403316"/>
              </a:xfrm>
              <a:prstGeom prst="rect">
                <a:avLst/>
              </a:prstGeom>
              <a:blipFill>
                <a:blip r:embed="rId8"/>
                <a:stretch>
                  <a:fillRect l="-769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943FC3-7B49-1381-58C5-A9B871FEC847}"/>
                  </a:ext>
                </a:extLst>
              </p:cNvPr>
              <p:cNvSpPr txBox="1"/>
              <p:nvPr/>
            </p:nvSpPr>
            <p:spPr>
              <a:xfrm>
                <a:off x="4685970" y="3616500"/>
                <a:ext cx="4258730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l-PL" i="1" smtClean="0">
                          <a:latin typeface="Cambria Math" panose="02040503050406030204" pitchFamily="18" charset="0"/>
                        </a:rPr>
                        <m:t> = </m:t>
                      </m:r>
                      <m:rad>
                        <m:radPr>
                          <m:degHide m:val="on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rad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· </m:t>
                          </m:r>
                          <m:sSubSup>
                            <m:sSub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943FC3-7B49-1381-58C5-A9B871FEC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970" y="3616500"/>
                <a:ext cx="4258730" cy="6365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3454374-6298-0924-CA9B-08EA84F996B0}"/>
              </a:ext>
            </a:extLst>
          </p:cNvPr>
          <p:cNvSpPr txBox="1"/>
          <p:nvPr/>
        </p:nvSpPr>
        <p:spPr>
          <a:xfrm>
            <a:off x="4634157" y="2182898"/>
            <a:ext cx="4362355" cy="7853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/>
              <a:t>For Quant Layer 2, using </a:t>
            </a:r>
            <a:r>
              <a:rPr lang="en-US" sz="1600" b="1" dirty="0"/>
              <a:t>Statistical threshold based on weight distribution</a:t>
            </a:r>
            <a:endParaRPr lang="tr-TR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188F0B-6785-F765-BD1F-19F989367368}"/>
                  </a:ext>
                </a:extLst>
              </p:cNvPr>
              <p:cNvSpPr txBox="1"/>
              <p:nvPr/>
            </p:nvSpPr>
            <p:spPr>
              <a:xfrm>
                <a:off x="4685970" y="4398188"/>
                <a:ext cx="236671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188F0B-6785-F765-BD1F-19F989367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970" y="4398188"/>
                <a:ext cx="2366718" cy="307777"/>
              </a:xfrm>
              <a:prstGeom prst="rect">
                <a:avLst/>
              </a:prstGeom>
              <a:blipFill>
                <a:blip r:embed="rId10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09353A5-919C-0E83-1DF7-C917268D3D09}"/>
              </a:ext>
            </a:extLst>
          </p:cNvPr>
          <p:cNvSpPr txBox="1"/>
          <p:nvPr/>
        </p:nvSpPr>
        <p:spPr>
          <a:xfrm>
            <a:off x="1249104" y="3014449"/>
            <a:ext cx="3385053" cy="61215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N is the number of the total weights</a:t>
            </a:r>
          </a:p>
          <a:p>
            <a:pPr algn="just">
              <a:lnSpc>
                <a:spcPct val="150000"/>
              </a:lnSpc>
            </a:pPr>
            <a:r>
              <a:rPr lang="en-US" sz="1200" dirty="0" err="1"/>
              <a:t>i</a:t>
            </a:r>
            <a:r>
              <a:rPr lang="en-US" sz="1200" dirty="0"/>
              <a:t> is the total number of weight we need to prune</a:t>
            </a:r>
            <a:endParaRPr lang="tr-TR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0C299-DE16-D924-90F8-051167A2CBBA}"/>
              </a:ext>
            </a:extLst>
          </p:cNvPr>
          <p:cNvSpPr txBox="1"/>
          <p:nvPr/>
        </p:nvSpPr>
        <p:spPr>
          <a:xfrm>
            <a:off x="4792305" y="2322506"/>
            <a:ext cx="4142051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Input Layer 49</a:t>
            </a:r>
          </a:p>
          <a:p>
            <a:r>
              <a:rPr lang="en-US" dirty="0"/>
              <a:t>Hidden Layer 24</a:t>
            </a:r>
          </a:p>
          <a:p>
            <a:r>
              <a:rPr lang="en-US" dirty="0"/>
              <a:t>Based on that: Fully connection 1176 weights, we want to prune around 93%. </a:t>
            </a:r>
          </a:p>
          <a:p>
            <a:r>
              <a:rPr lang="en-US" dirty="0"/>
              <a:t>Say our chip height is 3900u. Each cell height is 30u. 3900/30=130 rows of cells at most.</a:t>
            </a:r>
          </a:p>
          <a:p>
            <a:r>
              <a:rPr lang="en-US" dirty="0"/>
              <a:t>(1176-130)/1176=89%</a:t>
            </a:r>
          </a:p>
          <a:p>
            <a:r>
              <a:rPr lang="en-US" dirty="0"/>
              <a:t>The pruning amount needs to be greater than 89%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6FE3BD-7425-0974-AF6D-6EAD1A45CDE5}"/>
                  </a:ext>
                </a:extLst>
              </p:cNvPr>
              <p:cNvSpPr txBox="1"/>
              <p:nvPr/>
            </p:nvSpPr>
            <p:spPr>
              <a:xfrm>
                <a:off x="4792304" y="4440430"/>
                <a:ext cx="4142051" cy="138499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/>
                  <a:t>=1176/20=58.8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=0.93 x 1176=1093.68</a:t>
                </a:r>
              </a:p>
              <a:p>
                <a:r>
                  <a:rPr lang="en-US" dirty="0"/>
                  <a:t>Windows is [1064.28,1123.08]</a:t>
                </a:r>
              </a:p>
              <a:p>
                <a:r>
                  <a:rPr lang="en-US" dirty="0"/>
                  <a:t>Based on that, we calculate the mean of the weight in this window, which is the threshold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en-US" altLang="zh-CN" dirty="0"/>
                  <a:t>In this way, we can introduce some flexibility</a:t>
                </a:r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6FE3BD-7425-0974-AF6D-6EAD1A45C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304" y="4440430"/>
                <a:ext cx="4142051" cy="1384995"/>
              </a:xfrm>
              <a:prstGeom prst="rect">
                <a:avLst/>
              </a:prstGeom>
              <a:blipFill>
                <a:blip r:embed="rId11"/>
                <a:stretch>
                  <a:fillRect l="-441" t="-439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855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6" grpId="0"/>
      <p:bldP spid="17" grpId="0"/>
      <p:bldP spid="19" grpId="0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9B7839EA-E6AA-E951-7337-DB32AC581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36A00-D587-4EF3-103C-CF196D2721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5743CD98-5A62-5CC9-F370-ABDC310CCF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tr-TR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Google Shape;52;p2">
            <a:extLst>
              <a:ext uri="{FF2B5EF4-FFF2-40B4-BE49-F238E27FC236}">
                <a16:creationId xmlns:a16="http://schemas.microsoft.com/office/drawing/2014/main" id="{7351DE78-E0AA-E871-34D8-80590F237FBB}"/>
              </a:ext>
            </a:extLst>
          </p:cNvPr>
          <p:cNvSpPr txBox="1"/>
          <p:nvPr/>
        </p:nvSpPr>
        <p:spPr>
          <a:xfrm>
            <a:off x="1930220" y="723254"/>
            <a:ext cx="528356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Superconductor SNN Architecture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a. </a:t>
            </a:r>
            <a:r>
              <a:rPr lang="en-US" altLang="zh-CN" sz="2000" dirty="0"/>
              <a:t>Literature review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 b. High </a:t>
            </a:r>
            <a:r>
              <a:rPr lang="en-US" sz="2000" dirty="0" err="1"/>
              <a:t>fanin</a:t>
            </a:r>
            <a:r>
              <a:rPr lang="en-US" sz="2000" dirty="0"/>
              <a:t> LIF neural hardware design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sz="2000" dirty="0"/>
              <a:t>Framework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</a:t>
            </a:r>
            <a:r>
              <a:rPr lang="en-US" altLang="zh-CN" sz="2000" dirty="0"/>
              <a:t>a. Overall network design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b. Training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000" dirty="0"/>
              <a:t>Layout </a:t>
            </a:r>
            <a:r>
              <a:rPr lang="en-US" altLang="zh-CN" sz="2000" dirty="0"/>
              <a:t>Design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a.</a:t>
            </a:r>
            <a:r>
              <a:rPr lang="zh-CN" altLang="en-US" sz="2000" dirty="0"/>
              <a:t> </a:t>
            </a:r>
            <a:r>
              <a:rPr lang="en-US" altLang="zh-CN" sz="2000" dirty="0"/>
              <a:t>Hierarchical Design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b. Chip</a:t>
            </a:r>
          </a:p>
        </p:txBody>
      </p:sp>
    </p:spTree>
    <p:extLst>
      <p:ext uri="{BB962C8B-B14F-4D97-AF65-F5344CB8AC3E}">
        <p14:creationId xmlns:p14="http://schemas.microsoft.com/office/powerpoint/2010/main" val="379625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1211D-ACCD-1BEB-AE31-F0918BA56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33BAAC28-C21B-8543-D019-B05A1F2C2E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CC1C786-2D8A-554B-EC99-5F48887A9E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E0E52-E837-5C2A-C591-6395A17A9EF3}"/>
              </a:ext>
            </a:extLst>
          </p:cNvPr>
          <p:cNvSpPr txBox="1"/>
          <p:nvPr/>
        </p:nvSpPr>
        <p:spPr>
          <a:xfrm>
            <a:off x="216755" y="610574"/>
            <a:ext cx="6305965" cy="556620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700" dirty="0"/>
              <a:t>Best Model Weights (Accuracy: 80.75%):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==================================================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Layer 0 Weights Matrix (24x49):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==================================================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0   0   0   1   0   0   0   0   0   0   0   0   0   0   0   0   0   0   0   0   0   0   0   0   0   0   0   0   0   0   1   1   0   0   0   0   0   0   0   0   1   0   0   0   0   0   0   0   0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0   0   1   1   1   0   0   0   0   0   1   0   0   0   0   0   0   0   0   0   0   0   0   0   0   0   0   0   0   1   0   0   0   0   0   0   0   1   0   0   0   0   0   0   0   0   0   0   0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0  -1   0   0   0   0   0   0   0   0   0   0   0   0   0   0   0   0   0   1   0   0   0   0   0   1   0   0   0   0   0  -1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-1   0   0   0   0   0   0   0   0   0   0   0   0   0   0   0   0   0   0   0   0   1   1   0   0   0   0   0   0   0   1   0   0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0   0   0   0   0   0   0   0   0   0   0   0   0   0   0   0   0   0   0   0   0   0   0   0   0   0   0   0   0   0   0   0   0   0   0   0   0   0   0   0   0   0   0   0   0   0   0   0   0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-1   0   0   0   0   0   0   1   0   0   0   0   0   0   0   0   0   0   0   0   0   0   0   0   0   0   0  -1   0   0   1   0   0   1   0   1   0   0   0   0   0   1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0   0   0   0   0   0   0   0   0   0   0   0   0   0   0   0   0   0   0   0   0   0   0   0   0   0   0   0   0   0   0   0   0   0   0   0   0   0   0   0   0   0   0   0   0   0   0   0   0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-1   0   0   0   0   0   0   0   0   0   0   0   0   0   0   0   0   0   1   1   0   1   0   0   1   0   0   0   0   1   0   0   0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0   0   0   0   0   0   0   0   0   0   0   0   0   0   0   0   0   0   0   0   0   0   0   0   0   0   0   0   0   0   0   0   0   0   0   0   0   0   0   0   0   0   0   0   0   0   0   0   0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0   0   0   0   0   0   0   0   0   0   0   0   0   0   0   0   0   0   0   1   0   0   0   0   0   0   0   1   1   0   0   0   0   0   0   0   0   0   0   0  -1  -1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0   1   0   0   0   0   0   1   1   0   0   0   0   0   0   0   0  -1   0   0   0   0   0   0   1   0   0   0   1   0   0   1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-1   0   0   0   0   0   1   0   0   0   0   0   0   0   0   0   0   0   0   0   0   0   0   0   0   0   1   0   0   0   0   0   0   0   0   0   0   1   0   0   0   1   1   1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0   0   0   0   0   0   0   0   0   0   0   0   0   0   0   0   0   0   0   0   0   0   0   0   0   0   0   0   0   0   0   0   0   0   0   0   0   0   0   0   0   0   0   0   0   0   0   0   0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-1  -1   0   0   0   0   0   0   0   1   0   0   0   0   0   0   0   0   0   1   1   0   1   0   0   0   0   0   0   0   0   0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0   0   0   0   0   0   0   0   0   0   0   0   0   0   1   0   0   0   0   0   0   0   0   0   0   0   0   0  -1   0   0   0   1   0   0   0   1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0   0   0   0   0   0   0   0   0   0   0   0   0   0   0   0   0   0   0   0   0   0   0   0   0   0   0   0   0   0   0   0   0   0   0   0   0   0   0   0   0   0   0   0   0   0   0   0   0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0   0   0   1   0   0   0   0   0   0   1   0   0   0   0   0   0   0   0   0   0   0   0   0   0   0   0   0   0   0   0   1   0   0   1   0   0   0   0   0   0   0   0   0   0   0   0   0   0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-1  -1   0   0   0   0   0   0   0   0   0   0   0   1   0   0   0   0   0   0   0   0   1   0   0   0   0   0   0   0   0   0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-1   0   0   0   0   0   0   0   0   0   0   0   0   0   0   0   0   0   0   1   1   0   0   0   0   0   0   0   1   0   0   0  -1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0   0   0   0   0   0   0   0   0   0   1   0   0   1   0   0   0   1   0   1   1   0   0   0   0   0   0   0   0   0   0   0   0  -1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1   1   1   0   0   0   0   0   0   0   0   0   0   0   0   0   0   0   0   0  -1   0   0   0   0   0   0   0   1   0   0   0   1   0   1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0   0   0   0   0   0   0   0   0   0   0   0   0   0   0   0   0   0   0   0   0   0   0   0   0   0   0   0   0   0   0   0   0   0   0   0   0   0   0   0   0   0   0   0   0   0   0   0   0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0   0   0   0   0   0   0   0   0   0   0   0   0   0   0   0   0   0   0   0   0   0   0   0   0   0   0   0   0   1   0   1   0   1   0   0   0   0   0   0   1   1   0   0   0   0   0   0   0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0   0   0  -1   0   0   0   0   0   0   1   0   0   0   0   0   0   1   0   0   0   0   0   0   1   0   0   0   0   0   0  -1   0   0   0   0   1   0   0   0   0   0   0   0   0   0   0   0   0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Matrix Statistics: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Total elements: 1176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Number of 1s:     76  (6.46%)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Number of -1s:    21  (1.79%)</a:t>
            </a:r>
          </a:p>
          <a:p>
            <a:pPr algn="just">
              <a:lnSpc>
                <a:spcPct val="150000"/>
              </a:lnSpc>
            </a:pPr>
            <a:r>
              <a:rPr lang="en-US" sz="700" dirty="0"/>
              <a:t>Number of 0s:   1079  (91.75%)</a:t>
            </a:r>
          </a:p>
          <a:p>
            <a:pPr algn="just">
              <a:lnSpc>
                <a:spcPct val="150000"/>
              </a:lnSpc>
            </a:pPr>
            <a:endParaRPr lang="en-US" sz="7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D4A15D-72DA-A02B-99A0-9C1FC9A779F6}"/>
              </a:ext>
            </a:extLst>
          </p:cNvPr>
          <p:cNvSpPr/>
          <p:nvPr/>
        </p:nvSpPr>
        <p:spPr>
          <a:xfrm>
            <a:off x="6301740" y="1249680"/>
            <a:ext cx="114300" cy="3886200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1D9210-A13B-EE5F-EEAA-CF3BFCF3C8D5}"/>
              </a:ext>
            </a:extLst>
          </p:cNvPr>
          <p:cNvSpPr txBox="1"/>
          <p:nvPr/>
        </p:nvSpPr>
        <p:spPr>
          <a:xfrm>
            <a:off x="1764030" y="5351790"/>
            <a:ext cx="5647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Unused pixels: [1, 2, 6, 7, 8, 10, 15, 16, 19, 20, 43, 47, 48, 49]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856A45-E63D-763E-5266-1320DE61BA5F}"/>
              </a:ext>
            </a:extLst>
          </p:cNvPr>
          <p:cNvSpPr/>
          <p:nvPr/>
        </p:nvSpPr>
        <p:spPr>
          <a:xfrm>
            <a:off x="270044" y="1285240"/>
            <a:ext cx="114300" cy="3886200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12C9D3-2B5F-2B5F-97F0-164168170426}"/>
              </a:ext>
            </a:extLst>
          </p:cNvPr>
          <p:cNvSpPr txBox="1"/>
          <p:nvPr/>
        </p:nvSpPr>
        <p:spPr>
          <a:xfrm>
            <a:off x="6590754" y="2611850"/>
            <a:ext cx="23364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down sampling MNIST dataset, the boundary pixels are often uninformative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5CCED6-13D1-B91E-B9A9-B585E8E26A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583" b="33519"/>
          <a:stretch/>
        </p:blipFill>
        <p:spPr>
          <a:xfrm>
            <a:off x="6746240" y="1057843"/>
            <a:ext cx="1464633" cy="146380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7F8C69-E546-4B8C-6536-4F88BC47AAFD}"/>
              </a:ext>
            </a:extLst>
          </p:cNvPr>
          <p:cNvSpPr/>
          <p:nvPr/>
        </p:nvSpPr>
        <p:spPr>
          <a:xfrm>
            <a:off x="6175114" y="1249680"/>
            <a:ext cx="114300" cy="3886200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3150957-70BC-6209-FDD1-3DEA7BA5CD45}"/>
              </a:ext>
            </a:extLst>
          </p:cNvPr>
          <p:cNvSpPr/>
          <p:nvPr/>
        </p:nvSpPr>
        <p:spPr>
          <a:xfrm>
            <a:off x="6057965" y="1249680"/>
            <a:ext cx="114300" cy="3886200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658796-06BE-71C9-924D-CE4509BAB215}"/>
              </a:ext>
            </a:extLst>
          </p:cNvPr>
          <p:cNvSpPr/>
          <p:nvPr/>
        </p:nvSpPr>
        <p:spPr>
          <a:xfrm>
            <a:off x="5544820" y="1249680"/>
            <a:ext cx="114300" cy="3886200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68D1BBE-5D6D-4AFA-2201-24A8BCB8EE49}"/>
              </a:ext>
            </a:extLst>
          </p:cNvPr>
          <p:cNvSpPr/>
          <p:nvPr/>
        </p:nvSpPr>
        <p:spPr>
          <a:xfrm>
            <a:off x="1032044" y="1285240"/>
            <a:ext cx="114300" cy="3886200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16B8F2-5589-2F0E-C6E3-9478B123E41D}"/>
              </a:ext>
            </a:extLst>
          </p:cNvPr>
          <p:cNvSpPr/>
          <p:nvPr/>
        </p:nvSpPr>
        <p:spPr>
          <a:xfrm>
            <a:off x="6448787" y="5396458"/>
            <a:ext cx="215900" cy="218440"/>
          </a:xfrm>
          <a:prstGeom prst="roundRect">
            <a:avLst/>
          </a:prstGeom>
          <a:noFill/>
          <a:ln w="190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E7FFB1-2CBA-8E23-685D-227D57464B11}"/>
              </a:ext>
            </a:extLst>
          </p:cNvPr>
          <p:cNvSpPr/>
          <p:nvPr/>
        </p:nvSpPr>
        <p:spPr>
          <a:xfrm>
            <a:off x="6181464" y="5396458"/>
            <a:ext cx="215900" cy="218440"/>
          </a:xfrm>
          <a:prstGeom prst="roundRect">
            <a:avLst/>
          </a:prstGeom>
          <a:noFill/>
          <a:ln w="190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63314B-D569-3E3F-7182-1AAF7DE1FB9F}"/>
              </a:ext>
            </a:extLst>
          </p:cNvPr>
          <p:cNvSpPr/>
          <p:nvPr/>
        </p:nvSpPr>
        <p:spPr>
          <a:xfrm>
            <a:off x="5886873" y="5396458"/>
            <a:ext cx="215900" cy="218440"/>
          </a:xfrm>
          <a:prstGeom prst="roundRect">
            <a:avLst/>
          </a:prstGeom>
          <a:noFill/>
          <a:ln w="190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C8C02EE-9181-C1AE-52E5-9DF1F4C13A49}"/>
              </a:ext>
            </a:extLst>
          </p:cNvPr>
          <p:cNvSpPr/>
          <p:nvPr/>
        </p:nvSpPr>
        <p:spPr>
          <a:xfrm>
            <a:off x="3112920" y="5396458"/>
            <a:ext cx="108647" cy="218440"/>
          </a:xfrm>
          <a:prstGeom prst="roundRect">
            <a:avLst/>
          </a:prstGeom>
          <a:noFill/>
          <a:ln w="190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B3AFB8E-9EDF-EB38-F886-B73C06CD141F}"/>
              </a:ext>
            </a:extLst>
          </p:cNvPr>
          <p:cNvSpPr/>
          <p:nvPr/>
        </p:nvSpPr>
        <p:spPr>
          <a:xfrm>
            <a:off x="5559787" y="5396458"/>
            <a:ext cx="215900" cy="218440"/>
          </a:xfrm>
          <a:prstGeom prst="roundRect">
            <a:avLst/>
          </a:prstGeom>
          <a:noFill/>
          <a:ln w="190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AF9906D-6161-EFBD-41DA-2B91122C6DF1}"/>
              </a:ext>
            </a:extLst>
          </p:cNvPr>
          <p:cNvSpPr/>
          <p:nvPr/>
        </p:nvSpPr>
        <p:spPr>
          <a:xfrm>
            <a:off x="3674179" y="5396458"/>
            <a:ext cx="151690" cy="218440"/>
          </a:xfrm>
          <a:prstGeom prst="roundRect">
            <a:avLst/>
          </a:prstGeom>
          <a:noFill/>
          <a:ln w="190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</p:spTree>
    <p:extLst>
      <p:ext uri="{BB962C8B-B14F-4D97-AF65-F5344CB8AC3E}">
        <p14:creationId xmlns:p14="http://schemas.microsoft.com/office/powerpoint/2010/main" val="32047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ECECD-497E-F244-BBDD-ABA01DF84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7E570AC-A98A-4A92-ACCC-0B093666C1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CB41BC1-116B-1D38-AA7A-AA847A3EF6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1F3C13-A404-8000-269E-191B8BC212F2}"/>
              </a:ext>
            </a:extLst>
          </p:cNvPr>
          <p:cNvSpPr txBox="1"/>
          <p:nvPr/>
        </p:nvSpPr>
        <p:spPr>
          <a:xfrm>
            <a:off x="216755" y="610574"/>
            <a:ext cx="7974746" cy="266079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dirty="0"/>
              <a:t>Layer 2 Weights Matrix (3x24):</a:t>
            </a:r>
          </a:p>
          <a:p>
            <a:pPr algn="just">
              <a:lnSpc>
                <a:spcPct val="150000"/>
              </a:lnSpc>
            </a:pPr>
            <a:r>
              <a:rPr lang="en-US" sz="900" dirty="0"/>
              <a:t>==================================================</a:t>
            </a:r>
          </a:p>
          <a:p>
            <a:pPr algn="just">
              <a:lnSpc>
                <a:spcPct val="150000"/>
              </a:lnSpc>
            </a:pPr>
            <a:r>
              <a:rPr lang="en-US" sz="900" dirty="0"/>
              <a:t> 1   1  -1  -1   0   0   0   0   0   0   1   0   0   0   0   0   1   0   0   0   1   0   1   0</a:t>
            </a:r>
          </a:p>
          <a:p>
            <a:pPr algn="just">
              <a:lnSpc>
                <a:spcPct val="150000"/>
              </a:lnSpc>
            </a:pPr>
            <a:r>
              <a:rPr lang="en-US" sz="900" dirty="0"/>
              <a:t>-1   1   0   1   0   1   0   0   0  -1   0   1   0   0   1   0   0   0   0   0   0   0   0   1</a:t>
            </a:r>
          </a:p>
          <a:p>
            <a:pPr algn="just">
              <a:lnSpc>
                <a:spcPct val="150000"/>
              </a:lnSpc>
            </a:pPr>
            <a:r>
              <a:rPr lang="en-US" sz="900" dirty="0"/>
              <a:t> 0  -1   1   0   0   0   0   1   0   0   0   0   0   1   0   0   0   1   1   1   0   0   0   0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900" dirty="0"/>
          </a:p>
          <a:p>
            <a:pPr algn="just">
              <a:lnSpc>
                <a:spcPct val="150000"/>
              </a:lnSpc>
            </a:pPr>
            <a:r>
              <a:rPr lang="en-US" sz="900" dirty="0"/>
              <a:t>Matrix Statistics:</a:t>
            </a:r>
          </a:p>
          <a:p>
            <a:pPr algn="just">
              <a:lnSpc>
                <a:spcPct val="150000"/>
              </a:lnSpc>
            </a:pPr>
            <a:r>
              <a:rPr lang="en-US" sz="900" dirty="0"/>
              <a:t>Total elements: 72</a:t>
            </a:r>
          </a:p>
          <a:p>
            <a:pPr algn="just">
              <a:lnSpc>
                <a:spcPct val="150000"/>
              </a:lnSpc>
            </a:pPr>
            <a:r>
              <a:rPr lang="en-US" sz="900" dirty="0"/>
              <a:t>Number of 1s:    18  (25.00%)</a:t>
            </a:r>
          </a:p>
          <a:p>
            <a:pPr algn="just">
              <a:lnSpc>
                <a:spcPct val="150000"/>
              </a:lnSpc>
            </a:pPr>
            <a:r>
              <a:rPr lang="en-US" sz="900" dirty="0"/>
              <a:t>Number of -1s:    5  (6.94%)</a:t>
            </a:r>
          </a:p>
          <a:p>
            <a:pPr algn="just">
              <a:lnSpc>
                <a:spcPct val="150000"/>
              </a:lnSpc>
            </a:pPr>
            <a:r>
              <a:rPr lang="en-US" sz="900" dirty="0"/>
              <a:t>Number of 0s:    49  (68.06%)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22A05B-25AF-AF6B-DFF1-9F2D822093DD}"/>
              </a:ext>
            </a:extLst>
          </p:cNvPr>
          <p:cNvSpPr/>
          <p:nvPr/>
        </p:nvSpPr>
        <p:spPr>
          <a:xfrm>
            <a:off x="3622040" y="1036320"/>
            <a:ext cx="177800" cy="721360"/>
          </a:xfrm>
          <a:prstGeom prst="roundRect">
            <a:avLst/>
          </a:prstGeom>
          <a:noFill/>
          <a:ln w="571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927111-A110-AC2E-E5AE-8133080F62E5}"/>
              </a:ext>
            </a:extLst>
          </p:cNvPr>
          <p:cNvSpPr/>
          <p:nvPr/>
        </p:nvSpPr>
        <p:spPr>
          <a:xfrm>
            <a:off x="909320" y="1036320"/>
            <a:ext cx="177800" cy="721360"/>
          </a:xfrm>
          <a:prstGeom prst="roundRect">
            <a:avLst/>
          </a:prstGeom>
          <a:noFill/>
          <a:ln w="571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59B5DC-BBE3-01C2-3A87-795373EFE608}"/>
              </a:ext>
            </a:extLst>
          </p:cNvPr>
          <p:cNvSpPr/>
          <p:nvPr/>
        </p:nvSpPr>
        <p:spPr>
          <a:xfrm>
            <a:off x="1249680" y="1042374"/>
            <a:ext cx="177800" cy="721360"/>
          </a:xfrm>
          <a:prstGeom prst="roundRect">
            <a:avLst/>
          </a:prstGeom>
          <a:noFill/>
          <a:ln w="571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349DED-CF16-093C-7C31-0D3150C26219}"/>
              </a:ext>
            </a:extLst>
          </p:cNvPr>
          <p:cNvSpPr/>
          <p:nvPr/>
        </p:nvSpPr>
        <p:spPr>
          <a:xfrm>
            <a:off x="2186940" y="1036320"/>
            <a:ext cx="177800" cy="721360"/>
          </a:xfrm>
          <a:prstGeom prst="roundRect">
            <a:avLst/>
          </a:prstGeom>
          <a:noFill/>
          <a:ln w="571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23C84A-6936-9BDF-C934-D4B2C1E1AB7A}"/>
              </a:ext>
            </a:extLst>
          </p:cNvPr>
          <p:cNvSpPr/>
          <p:nvPr/>
        </p:nvSpPr>
        <p:spPr>
          <a:xfrm>
            <a:off x="2697480" y="1036320"/>
            <a:ext cx="177800" cy="721360"/>
          </a:xfrm>
          <a:prstGeom prst="roundRect">
            <a:avLst/>
          </a:prstGeom>
          <a:noFill/>
          <a:ln w="571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CBF57A8-613F-E853-F2D5-CC0F97D07091}"/>
              </a:ext>
            </a:extLst>
          </p:cNvPr>
          <p:cNvSpPr/>
          <p:nvPr/>
        </p:nvSpPr>
        <p:spPr>
          <a:xfrm>
            <a:off x="1559560" y="1036320"/>
            <a:ext cx="177800" cy="721360"/>
          </a:xfrm>
          <a:prstGeom prst="roundRect">
            <a:avLst/>
          </a:prstGeom>
          <a:noFill/>
          <a:ln w="571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5DFD3-04B3-69A7-5EB0-8AA7225B37A9}"/>
              </a:ext>
            </a:extLst>
          </p:cNvPr>
          <p:cNvSpPr txBox="1"/>
          <p:nvPr/>
        </p:nvSpPr>
        <p:spPr>
          <a:xfrm>
            <a:off x="216754" y="3058981"/>
            <a:ext cx="4625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Leaky Layer 1 Dead neurons: [5, 7, 9, 13, 16, 22]</a:t>
            </a:r>
          </a:p>
        </p:txBody>
      </p:sp>
    </p:spTree>
    <p:extLst>
      <p:ext uri="{BB962C8B-B14F-4D97-AF65-F5344CB8AC3E}">
        <p14:creationId xmlns:p14="http://schemas.microsoft.com/office/powerpoint/2010/main" val="403104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B3F2D-FEF7-9C20-BBC4-8DF204F6A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702A9D82-1E2C-5930-2C12-48295C4548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E01E156-A77E-34BA-90FC-BF9256526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Hierarchical Design</a:t>
            </a:r>
          </a:p>
        </p:txBody>
      </p:sp>
      <p:sp>
        <p:nvSpPr>
          <p:cNvPr id="7" name="Google Shape;52;p2">
            <a:extLst>
              <a:ext uri="{FF2B5EF4-FFF2-40B4-BE49-F238E27FC236}">
                <a16:creationId xmlns:a16="http://schemas.microsoft.com/office/drawing/2014/main" id="{AAF86A86-CE97-B1E3-8E0F-88025F5BD667}"/>
              </a:ext>
            </a:extLst>
          </p:cNvPr>
          <p:cNvSpPr txBox="1"/>
          <p:nvPr/>
        </p:nvSpPr>
        <p:spPr>
          <a:xfrm>
            <a:off x="2929949" y="768933"/>
            <a:ext cx="5299651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b="1" dirty="0"/>
              <a:t>Hardware Constrain: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b="1" dirty="0"/>
              <a:t>Small Chip size</a:t>
            </a:r>
            <a:r>
              <a:rPr lang="en-US" sz="1200" b="1" dirty="0"/>
              <a:t>: </a:t>
            </a:r>
            <a:r>
              <a:rPr lang="en-US" sz="1200" dirty="0"/>
              <a:t>The chip size is 3400nm × 3900nm (after removing top and bottom GND pads). After considering the remaining routing space and pads, it can only accommodate below 25 neurons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b="1" dirty="0"/>
              <a:t>Limited number of I/O pins</a:t>
            </a:r>
            <a:r>
              <a:rPr lang="en-US" sz="1200" b="1" dirty="0"/>
              <a:t>: </a:t>
            </a:r>
            <a:r>
              <a:rPr lang="en-US" sz="1200" dirty="0"/>
              <a:t>Total 40(input, output, bias, ground)</a:t>
            </a:r>
            <a:endParaRPr lang="tr-TR" sz="12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Custom Routing: </a:t>
            </a:r>
            <a:r>
              <a:rPr lang="en-US" sz="1200" dirty="0"/>
              <a:t>Both</a:t>
            </a:r>
            <a:r>
              <a:rPr lang="en-US" sz="1200" b="1" dirty="0"/>
              <a:t> </a:t>
            </a:r>
            <a:r>
              <a:rPr lang="en-US" sz="1200" dirty="0"/>
              <a:t>time and manpower consuming, overly complex structures would significantly increase the difficulty</a:t>
            </a:r>
            <a:endParaRPr lang="tr-TR" sz="120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ADFCB7F-70E9-4046-3FDD-FE248CBE5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58" y="627972"/>
            <a:ext cx="1955841" cy="191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10ADCA-90B6-CF05-AA40-2521F5B5F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359" y="2880842"/>
            <a:ext cx="6709961" cy="1965680"/>
          </a:xfrm>
          <a:prstGeom prst="rect">
            <a:avLst/>
          </a:prstGeom>
        </p:spPr>
      </p:pic>
      <p:sp>
        <p:nvSpPr>
          <p:cNvPr id="16" name="Google Shape;52;p2">
            <a:extLst>
              <a:ext uri="{FF2B5EF4-FFF2-40B4-BE49-F238E27FC236}">
                <a16:creationId xmlns:a16="http://schemas.microsoft.com/office/drawing/2014/main" id="{029879B2-CF0A-7BC1-D261-E1637D39E45A}"/>
              </a:ext>
            </a:extLst>
          </p:cNvPr>
          <p:cNvSpPr txBox="1"/>
          <p:nvPr/>
        </p:nvSpPr>
        <p:spPr>
          <a:xfrm>
            <a:off x="876458" y="2638677"/>
            <a:ext cx="4331111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b="1" dirty="0"/>
              <a:t>Final Hardware Hierarchical Design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E0E9B72-528F-B17C-E0C0-86B825876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56685"/>
              </p:ext>
            </p:extLst>
          </p:nvPr>
        </p:nvGraphicFramePr>
        <p:xfrm>
          <a:off x="1476414" y="4900347"/>
          <a:ext cx="6191172" cy="1188720"/>
        </p:xfrm>
        <a:graphic>
          <a:graphicData uri="http://schemas.openxmlformats.org/drawingml/2006/table">
            <a:tbl>
              <a:tblPr firstRow="1" bandRow="1">
                <a:tableStyleId>{90F7E834-E047-43FD-9B9A-01E795169D1D}</a:tableStyleId>
              </a:tblPr>
              <a:tblGrid>
                <a:gridCol w="3095324">
                  <a:extLst>
                    <a:ext uri="{9D8B030D-6E8A-4147-A177-3AD203B41FA5}">
                      <a16:colId xmlns:a16="http://schemas.microsoft.com/office/drawing/2014/main" val="2033037362"/>
                    </a:ext>
                  </a:extLst>
                </a:gridCol>
                <a:gridCol w="3095848">
                  <a:extLst>
                    <a:ext uri="{9D8B030D-6E8A-4147-A177-3AD203B41FA5}">
                      <a16:colId xmlns:a16="http://schemas.microsoft.com/office/drawing/2014/main" val="872218060"/>
                    </a:ext>
                  </a:extLst>
                </a:gridCol>
              </a:tblGrid>
              <a:tr h="15551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Parameter (Chip)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Value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2412822667"/>
                  </a:ext>
                </a:extLst>
              </a:tr>
              <a:tr h="142552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000000"/>
                          </a:solidFill>
                        </a:rPr>
                        <a:t>Input pins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7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2391401480"/>
                  </a:ext>
                </a:extLst>
              </a:tr>
              <a:tr h="142552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1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Output pins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3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6752509"/>
                  </a:ext>
                </a:extLst>
              </a:tr>
              <a:tr h="142552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Layers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3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235164754"/>
                  </a:ext>
                </a:extLst>
              </a:tr>
              <a:tr h="142552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Neuron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u="none" strike="noStrike" cap="none" dirty="0">
                          <a:solidFill>
                            <a:srgbClr val="000000"/>
                          </a:solidFill>
                          <a:sym typeface="Arial"/>
                        </a:rPr>
                        <a:t>18+3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827513420"/>
                  </a:ext>
                </a:extLst>
              </a:tr>
              <a:tr h="142552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Max_Fanout_Layer0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393675692"/>
                  </a:ext>
                </a:extLst>
              </a:tr>
              <a:tr h="142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Max_Fanout_Layer1</a:t>
                      </a: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0" marR="0" marT="0" marB="0" anchor="ctr" anchorCtr="1"/>
                </a:tc>
                <a:extLst>
                  <a:ext uri="{0D108BD9-81ED-4DB2-BD59-A6C34878D82A}">
                    <a16:rowId xmlns:a16="http://schemas.microsoft.com/office/drawing/2014/main" val="1891094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824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50EBB-095E-5FB6-1B6F-15C1F4ED0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87C1885-82BE-657E-2ADD-8752EE829A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CCA1F5D-D5E2-2EB6-16F9-398C17E09E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Chip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2418D-6C64-6699-382F-F8EDA11194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83" y="555206"/>
            <a:ext cx="5429034" cy="542903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720085-D614-932C-C78B-14481F260B38}"/>
              </a:ext>
            </a:extLst>
          </p:cNvPr>
          <p:cNvSpPr/>
          <p:nvPr/>
        </p:nvSpPr>
        <p:spPr>
          <a:xfrm>
            <a:off x="2672080" y="1524000"/>
            <a:ext cx="406400" cy="3378200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467FC7-66A1-0546-DDDB-D378977201A0}"/>
              </a:ext>
            </a:extLst>
          </p:cNvPr>
          <p:cNvCxnSpPr/>
          <p:nvPr/>
        </p:nvCxnSpPr>
        <p:spPr>
          <a:xfrm>
            <a:off x="2682240" y="2123440"/>
            <a:ext cx="4064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8A3466-45D1-43C2-2209-2F13BC6E5F39}"/>
              </a:ext>
            </a:extLst>
          </p:cNvPr>
          <p:cNvCxnSpPr/>
          <p:nvPr/>
        </p:nvCxnSpPr>
        <p:spPr>
          <a:xfrm>
            <a:off x="2682240" y="2606040"/>
            <a:ext cx="4064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6FF1E5-B3E5-4FB0-9B14-1C395A1ABCFE}"/>
              </a:ext>
            </a:extLst>
          </p:cNvPr>
          <p:cNvCxnSpPr/>
          <p:nvPr/>
        </p:nvCxnSpPr>
        <p:spPr>
          <a:xfrm>
            <a:off x="2677160" y="3088640"/>
            <a:ext cx="4064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8CF5A7-6E9B-E458-F0FD-2842979F1AF4}"/>
              </a:ext>
            </a:extLst>
          </p:cNvPr>
          <p:cNvCxnSpPr/>
          <p:nvPr/>
        </p:nvCxnSpPr>
        <p:spPr>
          <a:xfrm>
            <a:off x="2687320" y="3586480"/>
            <a:ext cx="4064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139005-08FD-4DFD-5C1B-271356C34D60}"/>
              </a:ext>
            </a:extLst>
          </p:cNvPr>
          <p:cNvCxnSpPr/>
          <p:nvPr/>
        </p:nvCxnSpPr>
        <p:spPr>
          <a:xfrm>
            <a:off x="2687320" y="4069080"/>
            <a:ext cx="4064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B88258-1D5E-F180-0BDA-9401F6C5F482}"/>
              </a:ext>
            </a:extLst>
          </p:cNvPr>
          <p:cNvCxnSpPr/>
          <p:nvPr/>
        </p:nvCxnSpPr>
        <p:spPr>
          <a:xfrm>
            <a:off x="2682240" y="4551680"/>
            <a:ext cx="4064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9E83E4-D2EE-F39B-94FF-35630B5C4EB1}"/>
              </a:ext>
            </a:extLst>
          </p:cNvPr>
          <p:cNvSpPr txBox="1"/>
          <p:nvPr/>
        </p:nvSpPr>
        <p:spPr>
          <a:xfrm>
            <a:off x="2618379" y="174095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393B46-97E2-98A0-0712-E3C059A78CD5}"/>
              </a:ext>
            </a:extLst>
          </p:cNvPr>
          <p:cNvSpPr txBox="1"/>
          <p:nvPr/>
        </p:nvSpPr>
        <p:spPr>
          <a:xfrm>
            <a:off x="2618379" y="2238789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FA500E-AE2F-2C81-364F-0CFEB6A89561}"/>
              </a:ext>
            </a:extLst>
          </p:cNvPr>
          <p:cNvSpPr txBox="1"/>
          <p:nvPr/>
        </p:nvSpPr>
        <p:spPr>
          <a:xfrm>
            <a:off x="2618379" y="271482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A1775-21AF-1DFF-57F7-FDE3F8FFE753}"/>
              </a:ext>
            </a:extLst>
          </p:cNvPr>
          <p:cNvSpPr txBox="1"/>
          <p:nvPr/>
        </p:nvSpPr>
        <p:spPr>
          <a:xfrm>
            <a:off x="2618379" y="3174564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52FC6C-E3D5-4578-6E42-13E28E4E722D}"/>
              </a:ext>
            </a:extLst>
          </p:cNvPr>
          <p:cNvSpPr txBox="1"/>
          <p:nvPr/>
        </p:nvSpPr>
        <p:spPr>
          <a:xfrm>
            <a:off x="2618379" y="368212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B9A45F-BA1B-74F7-2A4B-A4729A0C70A6}"/>
              </a:ext>
            </a:extLst>
          </p:cNvPr>
          <p:cNvSpPr txBox="1"/>
          <p:nvPr/>
        </p:nvSpPr>
        <p:spPr>
          <a:xfrm>
            <a:off x="2608219" y="4156492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8EACFE-934D-D5D6-9766-EA73BE5B7334}"/>
              </a:ext>
            </a:extLst>
          </p:cNvPr>
          <p:cNvSpPr txBox="1"/>
          <p:nvPr/>
        </p:nvSpPr>
        <p:spPr>
          <a:xfrm>
            <a:off x="2618379" y="455991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SR7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4D03C7E-BAA4-EB0B-0D1B-1B75F8E01035}"/>
              </a:ext>
            </a:extLst>
          </p:cNvPr>
          <p:cNvSpPr/>
          <p:nvPr/>
        </p:nvSpPr>
        <p:spPr>
          <a:xfrm>
            <a:off x="3122742" y="1295400"/>
            <a:ext cx="406400" cy="3378200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772D19-57A6-5C20-B3C3-08DCCEB0A0AC}"/>
              </a:ext>
            </a:extLst>
          </p:cNvPr>
          <p:cNvSpPr/>
          <p:nvPr/>
        </p:nvSpPr>
        <p:spPr>
          <a:xfrm>
            <a:off x="3967097" y="1096094"/>
            <a:ext cx="1464802" cy="3996690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8F05D2-1C56-C60B-81B6-9B8E833987FC}"/>
              </a:ext>
            </a:extLst>
          </p:cNvPr>
          <p:cNvSpPr/>
          <p:nvPr/>
        </p:nvSpPr>
        <p:spPr>
          <a:xfrm>
            <a:off x="5546956" y="2123441"/>
            <a:ext cx="266447" cy="1788496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779DC7-65D9-E6C9-B9F0-4D605A827987}"/>
              </a:ext>
            </a:extLst>
          </p:cNvPr>
          <p:cNvSpPr/>
          <p:nvPr/>
        </p:nvSpPr>
        <p:spPr>
          <a:xfrm>
            <a:off x="5928461" y="2201408"/>
            <a:ext cx="545008" cy="1528860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76135D-00FF-2EF5-55E1-25FFA8DEE32E}"/>
              </a:ext>
            </a:extLst>
          </p:cNvPr>
          <p:cNvSpPr txBox="1"/>
          <p:nvPr/>
        </p:nvSpPr>
        <p:spPr>
          <a:xfrm>
            <a:off x="2936251" y="983505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Fanout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9BB53C-8ADC-57BF-D402-12F1756FA3EB}"/>
              </a:ext>
            </a:extLst>
          </p:cNvPr>
          <p:cNvSpPr txBox="1"/>
          <p:nvPr/>
        </p:nvSpPr>
        <p:spPr>
          <a:xfrm>
            <a:off x="4015657" y="726614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Leaky Layer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8063A8-D608-9FC2-86AB-C8F1EBC52A44}"/>
              </a:ext>
            </a:extLst>
          </p:cNvPr>
          <p:cNvSpPr txBox="1"/>
          <p:nvPr/>
        </p:nvSpPr>
        <p:spPr>
          <a:xfrm>
            <a:off x="3977257" y="1902613"/>
            <a:ext cx="2868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Neuron with </a:t>
            </a:r>
            <a:r>
              <a:rPr lang="en-US" sz="1200" b="1" dirty="0" err="1"/>
              <a:t>Fanin</a:t>
            </a:r>
            <a:r>
              <a:rPr lang="en-US" sz="1200" b="1" dirty="0"/>
              <a:t>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E536B9-D848-6450-003E-73D8B7B9ED49}"/>
              </a:ext>
            </a:extLst>
          </p:cNvPr>
          <p:cNvSpPr/>
          <p:nvPr/>
        </p:nvSpPr>
        <p:spPr>
          <a:xfrm>
            <a:off x="4571999" y="1338294"/>
            <a:ext cx="484451" cy="502616"/>
          </a:xfrm>
          <a:prstGeom prst="round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5830B9-B528-9B13-5DD4-887A0CD1DA99}"/>
              </a:ext>
            </a:extLst>
          </p:cNvPr>
          <p:cNvSpPr txBox="1"/>
          <p:nvPr/>
        </p:nvSpPr>
        <p:spPr>
          <a:xfrm>
            <a:off x="5411636" y="1794943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Fanout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F2290-AA17-DCFB-E710-899590A1BCA9}"/>
              </a:ext>
            </a:extLst>
          </p:cNvPr>
          <p:cNvSpPr txBox="1"/>
          <p:nvPr/>
        </p:nvSpPr>
        <p:spPr>
          <a:xfrm>
            <a:off x="5940966" y="3752064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Leaky Layer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7722C7-E1F8-F94E-56E0-9CFA4E61C118}"/>
              </a:ext>
            </a:extLst>
          </p:cNvPr>
          <p:cNvSpPr txBox="1"/>
          <p:nvPr/>
        </p:nvSpPr>
        <p:spPr>
          <a:xfrm>
            <a:off x="2026013" y="1224895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Layer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2EBD55-9AFF-C202-8BB4-919CD1DB8264}"/>
              </a:ext>
            </a:extLst>
          </p:cNvPr>
          <p:cNvSpPr txBox="1"/>
          <p:nvPr/>
        </p:nvSpPr>
        <p:spPr>
          <a:xfrm>
            <a:off x="2249767" y="171577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1A3DFE-A3B3-6E12-53EC-F7362314D7B2}"/>
              </a:ext>
            </a:extLst>
          </p:cNvPr>
          <p:cNvSpPr txBox="1"/>
          <p:nvPr/>
        </p:nvSpPr>
        <p:spPr>
          <a:xfrm>
            <a:off x="2258535" y="222474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C59D78-C67A-D4F8-E95E-E840824DB414}"/>
              </a:ext>
            </a:extLst>
          </p:cNvPr>
          <p:cNvSpPr txBox="1"/>
          <p:nvPr/>
        </p:nvSpPr>
        <p:spPr>
          <a:xfrm>
            <a:off x="2234914" y="269853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D71732-177D-E527-0054-FB830F15BFBE}"/>
              </a:ext>
            </a:extLst>
          </p:cNvPr>
          <p:cNvSpPr txBox="1"/>
          <p:nvPr/>
        </p:nvSpPr>
        <p:spPr>
          <a:xfrm>
            <a:off x="2240746" y="3158759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316DEA-4184-E74C-33F1-71AB8A305B45}"/>
              </a:ext>
            </a:extLst>
          </p:cNvPr>
          <p:cNvSpPr txBox="1"/>
          <p:nvPr/>
        </p:nvSpPr>
        <p:spPr>
          <a:xfrm>
            <a:off x="2226541" y="363748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80E3D2-958B-2D17-4BC0-0865398FCF75}"/>
              </a:ext>
            </a:extLst>
          </p:cNvPr>
          <p:cNvSpPr txBox="1"/>
          <p:nvPr/>
        </p:nvSpPr>
        <p:spPr>
          <a:xfrm>
            <a:off x="2231206" y="413512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141153-0129-2DB5-7743-41E4D6F4690D}"/>
              </a:ext>
            </a:extLst>
          </p:cNvPr>
          <p:cNvSpPr txBox="1"/>
          <p:nvPr/>
        </p:nvSpPr>
        <p:spPr>
          <a:xfrm>
            <a:off x="2258535" y="457643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IN7</a:t>
            </a:r>
          </a:p>
        </p:txBody>
      </p:sp>
    </p:spTree>
    <p:extLst>
      <p:ext uri="{BB962C8B-B14F-4D97-AF65-F5344CB8AC3E}">
        <p14:creationId xmlns:p14="http://schemas.microsoft.com/office/powerpoint/2010/main" val="1775126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3" grpId="0" animBg="1"/>
      <p:bldP spid="7" grpId="0" animBg="1"/>
      <p:bldP spid="8" grpId="0" animBg="1"/>
      <p:bldP spid="24" grpId="0"/>
      <p:bldP spid="25" grpId="0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F5DB7A7-5979-7C1B-D316-A02D88C54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FC352D86-8B98-F1C5-2D64-E0C617F1F3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7400124-5808-84C4-9AA2-36AD6950CD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Input layer (Hardware Design)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42111-8B69-8F7E-F2A3-4F63944173A4}"/>
              </a:ext>
            </a:extLst>
          </p:cNvPr>
          <p:cNvSpPr txBox="1"/>
          <p:nvPr/>
        </p:nvSpPr>
        <p:spPr>
          <a:xfrm>
            <a:off x="2677707" y="874690"/>
            <a:ext cx="4767698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In1 is sent to DFF1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CLK1 first tick, In1 will be sent to NDRO1 and will be dropped due to reset signal, and it will be saved in DFF2</a:t>
            </a:r>
            <a:endParaRPr lang="tr-T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BC02C-DE2A-DF58-81F9-042B9DDE4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06" y="711190"/>
            <a:ext cx="1412658" cy="48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21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06D2910-8630-EFD9-998F-54E0279C9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A831D88-11DB-4160-65AB-DD862F174F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FE277FE-C269-76DA-3E64-1B11623BA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54" y="0"/>
            <a:ext cx="9124046" cy="431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Neural </a:t>
            </a:r>
            <a:r>
              <a:rPr lang="tr-TR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Original </a:t>
            </a:r>
            <a:r>
              <a:rPr lang="tr-TR" dirty="0">
                <a:solidFill>
                  <a:schemeClr val="bg1"/>
                </a:solidFill>
              </a:rPr>
              <a:t>Design)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EB17848-E12D-84DF-AAD3-65A9D8F628C4}"/>
              </a:ext>
            </a:extLst>
          </p:cNvPr>
          <p:cNvSpPr/>
          <p:nvPr/>
        </p:nvSpPr>
        <p:spPr>
          <a:xfrm>
            <a:off x="1499292" y="1469912"/>
            <a:ext cx="1929465" cy="3787241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119622-C4FA-D8D5-3B35-597A5B857554}"/>
              </a:ext>
            </a:extLst>
          </p:cNvPr>
          <p:cNvCxnSpPr>
            <a:cxnSpLocks/>
          </p:cNvCxnSpPr>
          <p:nvPr/>
        </p:nvCxnSpPr>
        <p:spPr>
          <a:xfrm>
            <a:off x="5201261" y="1453201"/>
            <a:ext cx="115381" cy="884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73AC59-D793-0DE0-5773-C059E03A9124}"/>
              </a:ext>
            </a:extLst>
          </p:cNvPr>
          <p:cNvCxnSpPr>
            <a:cxnSpLocks/>
          </p:cNvCxnSpPr>
          <p:nvPr/>
        </p:nvCxnSpPr>
        <p:spPr>
          <a:xfrm flipV="1">
            <a:off x="5258777" y="1362093"/>
            <a:ext cx="0" cy="1467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4EE7A6-884E-873B-3D77-4F001C33545F}"/>
              </a:ext>
            </a:extLst>
          </p:cNvPr>
          <p:cNvCxnSpPr>
            <a:cxnSpLocks/>
          </p:cNvCxnSpPr>
          <p:nvPr/>
        </p:nvCxnSpPr>
        <p:spPr>
          <a:xfrm flipV="1">
            <a:off x="5201261" y="1453202"/>
            <a:ext cx="115381" cy="8848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9765B3-820E-8F57-BB72-CA787D772859}"/>
              </a:ext>
            </a:extLst>
          </p:cNvPr>
          <p:cNvCxnSpPr>
            <a:cxnSpLocks/>
          </p:cNvCxnSpPr>
          <p:nvPr/>
        </p:nvCxnSpPr>
        <p:spPr>
          <a:xfrm flipV="1">
            <a:off x="5258777" y="1508818"/>
            <a:ext cx="0" cy="1128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BC2CEE-A541-4D5A-6F86-809BFED7F685}"/>
              </a:ext>
            </a:extLst>
          </p:cNvPr>
          <p:cNvCxnSpPr>
            <a:cxnSpLocks/>
          </p:cNvCxnSpPr>
          <p:nvPr/>
        </p:nvCxnSpPr>
        <p:spPr>
          <a:xfrm>
            <a:off x="5200437" y="1621648"/>
            <a:ext cx="11858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8D243A-746A-80B1-CF02-A25A148F3C2D}"/>
              </a:ext>
            </a:extLst>
          </p:cNvPr>
          <p:cNvCxnSpPr>
            <a:cxnSpLocks/>
          </p:cNvCxnSpPr>
          <p:nvPr/>
        </p:nvCxnSpPr>
        <p:spPr>
          <a:xfrm>
            <a:off x="5225189" y="1643873"/>
            <a:ext cx="7049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4A5CCB-B64D-9151-356C-2C7E8552568F}"/>
              </a:ext>
            </a:extLst>
          </p:cNvPr>
          <p:cNvCxnSpPr>
            <a:cxnSpLocks/>
          </p:cNvCxnSpPr>
          <p:nvPr/>
        </p:nvCxnSpPr>
        <p:spPr>
          <a:xfrm>
            <a:off x="5243048" y="1668479"/>
            <a:ext cx="3358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96">
            <a:extLst>
              <a:ext uri="{FF2B5EF4-FFF2-40B4-BE49-F238E27FC236}">
                <a16:creationId xmlns:a16="http://schemas.microsoft.com/office/drawing/2014/main" id="{E154772C-ED4E-F794-D45F-82FFB2853B7B}"/>
              </a:ext>
            </a:extLst>
          </p:cNvPr>
          <p:cNvSpPr txBox="1"/>
          <p:nvPr/>
        </p:nvSpPr>
        <p:spPr>
          <a:xfrm>
            <a:off x="5269088" y="1340745"/>
            <a:ext cx="370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B050"/>
                </a:solidFill>
              </a:rPr>
              <a:t>JJ</a:t>
            </a:r>
            <a:endParaRPr lang="tr-TR" sz="1200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BE19B0-254E-80AD-F245-E32B4A3413CB}"/>
              </a:ext>
            </a:extLst>
          </p:cNvPr>
          <p:cNvCxnSpPr>
            <a:cxnSpLocks/>
          </p:cNvCxnSpPr>
          <p:nvPr/>
        </p:nvCxnSpPr>
        <p:spPr>
          <a:xfrm flipH="1">
            <a:off x="5034550" y="1362093"/>
            <a:ext cx="45795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788A3A5-4716-6D01-EE15-0CFB2206F1A1}"/>
              </a:ext>
            </a:extLst>
          </p:cNvPr>
          <p:cNvSpPr/>
          <p:nvPr/>
        </p:nvSpPr>
        <p:spPr>
          <a:xfrm>
            <a:off x="5123808" y="912623"/>
            <a:ext cx="280730" cy="28073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666321-638C-FFD8-B6A6-DE9AA424EDC8}"/>
              </a:ext>
            </a:extLst>
          </p:cNvPr>
          <p:cNvCxnSpPr>
            <a:stCxn id="17" idx="0"/>
            <a:endCxn id="17" idx="4"/>
          </p:cNvCxnSpPr>
          <p:nvPr/>
        </p:nvCxnSpPr>
        <p:spPr>
          <a:xfrm>
            <a:off x="5264173" y="912623"/>
            <a:ext cx="0" cy="28073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008E70-1E78-9D5C-4E13-BB6052D244DB}"/>
              </a:ext>
            </a:extLst>
          </p:cNvPr>
          <p:cNvCxnSpPr>
            <a:cxnSpLocks/>
          </p:cNvCxnSpPr>
          <p:nvPr/>
        </p:nvCxnSpPr>
        <p:spPr>
          <a:xfrm flipV="1">
            <a:off x="5262361" y="1193353"/>
            <a:ext cx="0" cy="1724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5380B8-6B51-D94F-2BF6-2E3AFE39F5A9}"/>
              </a:ext>
            </a:extLst>
          </p:cNvPr>
          <p:cNvCxnSpPr>
            <a:cxnSpLocks/>
          </p:cNvCxnSpPr>
          <p:nvPr/>
        </p:nvCxnSpPr>
        <p:spPr>
          <a:xfrm flipV="1">
            <a:off x="5262361" y="799793"/>
            <a:ext cx="0" cy="1128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37DC71-A2D1-EB4B-495A-AF42071051AD}"/>
              </a:ext>
            </a:extLst>
          </p:cNvPr>
          <p:cNvCxnSpPr>
            <a:cxnSpLocks/>
          </p:cNvCxnSpPr>
          <p:nvPr/>
        </p:nvCxnSpPr>
        <p:spPr>
          <a:xfrm>
            <a:off x="5202360" y="806117"/>
            <a:ext cx="11858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1CF040-D498-279C-021E-9C88F15E626A}"/>
              </a:ext>
            </a:extLst>
          </p:cNvPr>
          <p:cNvCxnSpPr>
            <a:cxnSpLocks/>
          </p:cNvCxnSpPr>
          <p:nvPr/>
        </p:nvCxnSpPr>
        <p:spPr>
          <a:xfrm>
            <a:off x="5227112" y="780722"/>
            <a:ext cx="7049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F7F5A6-444B-4D4A-A9F9-782AB3EB9090}"/>
              </a:ext>
            </a:extLst>
          </p:cNvPr>
          <p:cNvCxnSpPr>
            <a:cxnSpLocks/>
          </p:cNvCxnSpPr>
          <p:nvPr/>
        </p:nvCxnSpPr>
        <p:spPr>
          <a:xfrm>
            <a:off x="5244971" y="757697"/>
            <a:ext cx="3358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8">
            <a:extLst>
              <a:ext uri="{FF2B5EF4-FFF2-40B4-BE49-F238E27FC236}">
                <a16:creationId xmlns:a16="http://schemas.microsoft.com/office/drawing/2014/main" id="{876CE472-46DA-65FD-C111-ECBF2E4B753C}"/>
              </a:ext>
            </a:extLst>
          </p:cNvPr>
          <p:cNvSpPr txBox="1"/>
          <p:nvPr/>
        </p:nvSpPr>
        <p:spPr>
          <a:xfrm>
            <a:off x="5346956" y="890843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B050"/>
                </a:solidFill>
              </a:rPr>
              <a:t>I</a:t>
            </a:r>
            <a:endParaRPr lang="tr-TR" sz="1200" dirty="0">
              <a:solidFill>
                <a:srgbClr val="00B05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A3E8AB-2C06-6766-0F2E-99E5809EC2BF}"/>
              </a:ext>
            </a:extLst>
          </p:cNvPr>
          <p:cNvCxnSpPr>
            <a:cxnSpLocks/>
          </p:cNvCxnSpPr>
          <p:nvPr/>
        </p:nvCxnSpPr>
        <p:spPr>
          <a:xfrm flipH="1">
            <a:off x="1372726" y="1989578"/>
            <a:ext cx="7469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6F9A5D-FE45-893D-21E4-F876A3DE3177}"/>
              </a:ext>
            </a:extLst>
          </p:cNvPr>
          <p:cNvCxnSpPr>
            <a:cxnSpLocks/>
          </p:cNvCxnSpPr>
          <p:nvPr/>
        </p:nvCxnSpPr>
        <p:spPr>
          <a:xfrm rot="5400000">
            <a:off x="2087098" y="2016407"/>
            <a:ext cx="589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23AECAA0-92DA-6CD8-1A9A-54B6C070BEE4}"/>
              </a:ext>
            </a:extLst>
          </p:cNvPr>
          <p:cNvSpPr/>
          <p:nvPr/>
        </p:nvSpPr>
        <p:spPr>
          <a:xfrm rot="5400000">
            <a:off x="2069079" y="202943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5816A9F7-DE68-417A-8432-37DD415D9CEC}"/>
              </a:ext>
            </a:extLst>
          </p:cNvPr>
          <p:cNvSpPr/>
          <p:nvPr/>
        </p:nvSpPr>
        <p:spPr>
          <a:xfrm rot="5400000">
            <a:off x="2069917" y="2120279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B470EAFD-81DF-E3E5-A9B5-F87C07EB5C84}"/>
              </a:ext>
            </a:extLst>
          </p:cNvPr>
          <p:cNvSpPr/>
          <p:nvPr/>
        </p:nvSpPr>
        <p:spPr>
          <a:xfrm rot="5400000">
            <a:off x="2070203" y="2212545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7D1D859D-7DFD-999E-8776-54E4A4DA072B}"/>
              </a:ext>
            </a:extLst>
          </p:cNvPr>
          <p:cNvSpPr/>
          <p:nvPr/>
        </p:nvSpPr>
        <p:spPr>
          <a:xfrm rot="5400000">
            <a:off x="2071041" y="2303393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834620-34A0-A7B7-6295-E53F2AD19CCB}"/>
              </a:ext>
            </a:extLst>
          </p:cNvPr>
          <p:cNvCxnSpPr>
            <a:cxnSpLocks/>
          </p:cNvCxnSpPr>
          <p:nvPr/>
        </p:nvCxnSpPr>
        <p:spPr>
          <a:xfrm rot="5400000">
            <a:off x="2090273" y="2437094"/>
            <a:ext cx="589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35">
            <a:extLst>
              <a:ext uri="{FF2B5EF4-FFF2-40B4-BE49-F238E27FC236}">
                <a16:creationId xmlns:a16="http://schemas.microsoft.com/office/drawing/2014/main" id="{4E063773-0E27-ECDF-0495-9F1218F43354}"/>
              </a:ext>
            </a:extLst>
          </p:cNvPr>
          <p:cNvSpPr txBox="1"/>
          <p:nvPr/>
        </p:nvSpPr>
        <p:spPr>
          <a:xfrm>
            <a:off x="1874101" y="2100324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L</a:t>
            </a:r>
            <a:endParaRPr lang="tr-TR" sz="1200" dirty="0">
              <a:solidFill>
                <a:schemeClr val="accent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2C697AC-8CEE-9647-1969-0BA2DC0875C8}"/>
              </a:ext>
            </a:extLst>
          </p:cNvPr>
          <p:cNvSpPr/>
          <p:nvPr/>
        </p:nvSpPr>
        <p:spPr>
          <a:xfrm>
            <a:off x="872812" y="1773161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9B0F5449-B92D-598D-B4AD-F820D7821DF4}"/>
              </a:ext>
            </a:extLst>
          </p:cNvPr>
          <p:cNvSpPr txBox="1"/>
          <p:nvPr/>
        </p:nvSpPr>
        <p:spPr>
          <a:xfrm>
            <a:off x="891307" y="1877907"/>
            <a:ext cx="49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/>
              <a:t>JTL</a:t>
            </a:r>
            <a:endParaRPr lang="tr-TR" sz="12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FD879A-3524-39A0-A7A3-48E797D228F3}"/>
              </a:ext>
            </a:extLst>
          </p:cNvPr>
          <p:cNvCxnSpPr>
            <a:cxnSpLocks/>
          </p:cNvCxnSpPr>
          <p:nvPr/>
        </p:nvCxnSpPr>
        <p:spPr>
          <a:xfrm>
            <a:off x="1636250" y="2465190"/>
            <a:ext cx="88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32E7CA-3625-20F4-A7F6-F3D03D013D19}"/>
              </a:ext>
            </a:extLst>
          </p:cNvPr>
          <p:cNvCxnSpPr>
            <a:cxnSpLocks/>
          </p:cNvCxnSpPr>
          <p:nvPr/>
        </p:nvCxnSpPr>
        <p:spPr>
          <a:xfrm flipV="1">
            <a:off x="1724928" y="2425414"/>
            <a:ext cx="28849" cy="39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EC0615-FD81-D21D-1D5E-C32196A9E7AF}"/>
              </a:ext>
            </a:extLst>
          </p:cNvPr>
          <p:cNvCxnSpPr>
            <a:cxnSpLocks/>
          </p:cNvCxnSpPr>
          <p:nvPr/>
        </p:nvCxnSpPr>
        <p:spPr>
          <a:xfrm>
            <a:off x="1753777" y="2425414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6E77DE-BA02-A99F-568D-DDC82230B757}"/>
              </a:ext>
            </a:extLst>
          </p:cNvPr>
          <p:cNvCxnSpPr>
            <a:cxnSpLocks/>
          </p:cNvCxnSpPr>
          <p:nvPr/>
        </p:nvCxnSpPr>
        <p:spPr>
          <a:xfrm flipV="1">
            <a:off x="1798537" y="2425414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C48BFB2-A99C-AF71-8531-AAF408A33069}"/>
              </a:ext>
            </a:extLst>
          </p:cNvPr>
          <p:cNvCxnSpPr>
            <a:cxnSpLocks/>
          </p:cNvCxnSpPr>
          <p:nvPr/>
        </p:nvCxnSpPr>
        <p:spPr>
          <a:xfrm>
            <a:off x="1843821" y="2424715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2A00FB-A344-6BCF-4ACA-97423E52B5AE}"/>
              </a:ext>
            </a:extLst>
          </p:cNvPr>
          <p:cNvCxnSpPr>
            <a:cxnSpLocks/>
          </p:cNvCxnSpPr>
          <p:nvPr/>
        </p:nvCxnSpPr>
        <p:spPr>
          <a:xfrm flipV="1">
            <a:off x="1888581" y="2424715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F2B402-4362-0933-5339-12B117AC7CF9}"/>
              </a:ext>
            </a:extLst>
          </p:cNvPr>
          <p:cNvCxnSpPr>
            <a:cxnSpLocks/>
          </p:cNvCxnSpPr>
          <p:nvPr/>
        </p:nvCxnSpPr>
        <p:spPr>
          <a:xfrm>
            <a:off x="1929637" y="2424715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5CDCAB6-83FF-944C-5C42-F6456CA3984E}"/>
              </a:ext>
            </a:extLst>
          </p:cNvPr>
          <p:cNvCxnSpPr>
            <a:cxnSpLocks/>
          </p:cNvCxnSpPr>
          <p:nvPr/>
        </p:nvCxnSpPr>
        <p:spPr>
          <a:xfrm flipV="1">
            <a:off x="1974397" y="2424715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D92156-3737-E359-F97D-1F3BF4A38B58}"/>
              </a:ext>
            </a:extLst>
          </p:cNvPr>
          <p:cNvCxnSpPr>
            <a:cxnSpLocks/>
          </p:cNvCxnSpPr>
          <p:nvPr/>
        </p:nvCxnSpPr>
        <p:spPr>
          <a:xfrm flipH="1">
            <a:off x="2042790" y="2462815"/>
            <a:ext cx="88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C21F7E-8443-A9A0-8A26-8AA3712B8AD5}"/>
              </a:ext>
            </a:extLst>
          </p:cNvPr>
          <p:cNvCxnSpPr>
            <a:cxnSpLocks/>
          </p:cNvCxnSpPr>
          <p:nvPr/>
        </p:nvCxnSpPr>
        <p:spPr>
          <a:xfrm flipH="1" flipV="1">
            <a:off x="2014496" y="2425320"/>
            <a:ext cx="28849" cy="39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6">
            <a:extLst>
              <a:ext uri="{FF2B5EF4-FFF2-40B4-BE49-F238E27FC236}">
                <a16:creationId xmlns:a16="http://schemas.microsoft.com/office/drawing/2014/main" id="{D6D57F59-6F26-CCC6-27BD-3DC85FB8F1DF}"/>
              </a:ext>
            </a:extLst>
          </p:cNvPr>
          <p:cNvSpPr txBox="1"/>
          <p:nvPr/>
        </p:nvSpPr>
        <p:spPr>
          <a:xfrm>
            <a:off x="1746668" y="2434927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R</a:t>
            </a:r>
            <a:endParaRPr lang="tr-TR" sz="1200" dirty="0">
              <a:solidFill>
                <a:schemeClr val="accent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2214B8-1725-A7A0-72AA-E53290FD6E2C}"/>
              </a:ext>
            </a:extLst>
          </p:cNvPr>
          <p:cNvCxnSpPr>
            <a:cxnSpLocks/>
          </p:cNvCxnSpPr>
          <p:nvPr/>
        </p:nvCxnSpPr>
        <p:spPr>
          <a:xfrm flipV="1">
            <a:off x="1638517" y="2464613"/>
            <a:ext cx="0" cy="1128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8250CB3-5362-A24A-0E0D-684F7C5402C4}"/>
              </a:ext>
            </a:extLst>
          </p:cNvPr>
          <p:cNvCxnSpPr>
            <a:cxnSpLocks/>
          </p:cNvCxnSpPr>
          <p:nvPr/>
        </p:nvCxnSpPr>
        <p:spPr>
          <a:xfrm>
            <a:off x="1580177" y="2577443"/>
            <a:ext cx="11858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524B463-22B6-EFAA-914F-5ECD0E848201}"/>
              </a:ext>
            </a:extLst>
          </p:cNvPr>
          <p:cNvCxnSpPr>
            <a:cxnSpLocks/>
          </p:cNvCxnSpPr>
          <p:nvPr/>
        </p:nvCxnSpPr>
        <p:spPr>
          <a:xfrm>
            <a:off x="1604929" y="2599668"/>
            <a:ext cx="7049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C5BEC0-4F0A-44E8-C633-3276FF0C6194}"/>
              </a:ext>
            </a:extLst>
          </p:cNvPr>
          <p:cNvCxnSpPr>
            <a:cxnSpLocks/>
          </p:cNvCxnSpPr>
          <p:nvPr/>
        </p:nvCxnSpPr>
        <p:spPr>
          <a:xfrm>
            <a:off x="1622788" y="2624274"/>
            <a:ext cx="335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279666-44D5-EC5D-4FF9-B6930F92F085}"/>
              </a:ext>
            </a:extLst>
          </p:cNvPr>
          <p:cNvCxnSpPr>
            <a:cxnSpLocks/>
            <a:endCxn id="444" idx="3"/>
          </p:cNvCxnSpPr>
          <p:nvPr/>
        </p:nvCxnSpPr>
        <p:spPr>
          <a:xfrm flipH="1">
            <a:off x="1392682" y="3036590"/>
            <a:ext cx="720871" cy="23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6B49A0-C89B-095A-CAF5-6E98D50230FB}"/>
              </a:ext>
            </a:extLst>
          </p:cNvPr>
          <p:cNvCxnSpPr>
            <a:cxnSpLocks/>
          </p:cNvCxnSpPr>
          <p:nvPr/>
        </p:nvCxnSpPr>
        <p:spPr>
          <a:xfrm rot="5400000">
            <a:off x="2080958" y="3063419"/>
            <a:ext cx="589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92A9FE47-8EDE-F6EF-5A02-991895DBDA2E}"/>
              </a:ext>
            </a:extLst>
          </p:cNvPr>
          <p:cNvSpPr/>
          <p:nvPr/>
        </p:nvSpPr>
        <p:spPr>
          <a:xfrm rot="5400000">
            <a:off x="2062939" y="3076443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E18EFC9-004B-C0F4-C7F8-9935DC54F0C2}"/>
              </a:ext>
            </a:extLst>
          </p:cNvPr>
          <p:cNvSpPr/>
          <p:nvPr/>
        </p:nvSpPr>
        <p:spPr>
          <a:xfrm rot="5400000">
            <a:off x="2063777" y="316729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BF4D8B45-B888-160D-F420-985942854C6F}"/>
              </a:ext>
            </a:extLst>
          </p:cNvPr>
          <p:cNvSpPr/>
          <p:nvPr/>
        </p:nvSpPr>
        <p:spPr>
          <a:xfrm rot="5400000">
            <a:off x="2064063" y="3259557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691C5DA3-C84C-F545-009D-5F7ACC0BB6AE}"/>
              </a:ext>
            </a:extLst>
          </p:cNvPr>
          <p:cNvSpPr/>
          <p:nvPr/>
        </p:nvSpPr>
        <p:spPr>
          <a:xfrm rot="5400000">
            <a:off x="2064901" y="3350405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58F635-E7D6-42BB-8718-224A658CEF20}"/>
              </a:ext>
            </a:extLst>
          </p:cNvPr>
          <p:cNvCxnSpPr>
            <a:cxnSpLocks/>
          </p:cNvCxnSpPr>
          <p:nvPr/>
        </p:nvCxnSpPr>
        <p:spPr>
          <a:xfrm rot="5400000">
            <a:off x="2084133" y="3484106"/>
            <a:ext cx="589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328">
            <a:extLst>
              <a:ext uri="{FF2B5EF4-FFF2-40B4-BE49-F238E27FC236}">
                <a16:creationId xmlns:a16="http://schemas.microsoft.com/office/drawing/2014/main" id="{8E39133A-08A7-FC8D-6863-A9376D60596D}"/>
              </a:ext>
            </a:extLst>
          </p:cNvPr>
          <p:cNvSpPr txBox="1"/>
          <p:nvPr/>
        </p:nvSpPr>
        <p:spPr>
          <a:xfrm>
            <a:off x="1867961" y="3147336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L</a:t>
            </a:r>
            <a:endParaRPr lang="tr-TR" sz="1200" dirty="0">
              <a:solidFill>
                <a:schemeClr val="accent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997CD12-EBA5-A527-D2F3-F0926430F870}"/>
              </a:ext>
            </a:extLst>
          </p:cNvPr>
          <p:cNvCxnSpPr>
            <a:cxnSpLocks/>
          </p:cNvCxnSpPr>
          <p:nvPr/>
        </p:nvCxnSpPr>
        <p:spPr>
          <a:xfrm>
            <a:off x="1630110" y="3512202"/>
            <a:ext cx="88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CDE4D2-381D-8A2D-1267-A636F31DC08B}"/>
              </a:ext>
            </a:extLst>
          </p:cNvPr>
          <p:cNvCxnSpPr>
            <a:cxnSpLocks/>
          </p:cNvCxnSpPr>
          <p:nvPr/>
        </p:nvCxnSpPr>
        <p:spPr>
          <a:xfrm flipV="1">
            <a:off x="1718788" y="3472426"/>
            <a:ext cx="28849" cy="39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F19DEA3-84E5-81B0-3E49-2FC3EDC0AFCD}"/>
              </a:ext>
            </a:extLst>
          </p:cNvPr>
          <p:cNvCxnSpPr>
            <a:cxnSpLocks/>
          </p:cNvCxnSpPr>
          <p:nvPr/>
        </p:nvCxnSpPr>
        <p:spPr>
          <a:xfrm>
            <a:off x="1747637" y="3472426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907F8DE-198E-F2C4-063F-FB2E3BBADEAB}"/>
              </a:ext>
            </a:extLst>
          </p:cNvPr>
          <p:cNvCxnSpPr>
            <a:cxnSpLocks/>
          </p:cNvCxnSpPr>
          <p:nvPr/>
        </p:nvCxnSpPr>
        <p:spPr>
          <a:xfrm flipV="1">
            <a:off x="1792397" y="3472426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0A726F1-533E-179F-B189-456D71B62493}"/>
              </a:ext>
            </a:extLst>
          </p:cNvPr>
          <p:cNvCxnSpPr>
            <a:cxnSpLocks/>
          </p:cNvCxnSpPr>
          <p:nvPr/>
        </p:nvCxnSpPr>
        <p:spPr>
          <a:xfrm>
            <a:off x="1837681" y="3471727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BCBEC2B-2618-25C9-F0BD-5BCEAC58F104}"/>
              </a:ext>
            </a:extLst>
          </p:cNvPr>
          <p:cNvCxnSpPr>
            <a:cxnSpLocks/>
          </p:cNvCxnSpPr>
          <p:nvPr/>
        </p:nvCxnSpPr>
        <p:spPr>
          <a:xfrm flipV="1">
            <a:off x="1882441" y="3471727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5CE548A-2C59-9AED-4BB6-078FB897B93B}"/>
              </a:ext>
            </a:extLst>
          </p:cNvPr>
          <p:cNvCxnSpPr>
            <a:cxnSpLocks/>
          </p:cNvCxnSpPr>
          <p:nvPr/>
        </p:nvCxnSpPr>
        <p:spPr>
          <a:xfrm>
            <a:off x="1923497" y="3471727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1ECE3FE-B87C-654D-41C2-09A44C99AC17}"/>
              </a:ext>
            </a:extLst>
          </p:cNvPr>
          <p:cNvCxnSpPr>
            <a:cxnSpLocks/>
          </p:cNvCxnSpPr>
          <p:nvPr/>
        </p:nvCxnSpPr>
        <p:spPr>
          <a:xfrm flipV="1">
            <a:off x="1968257" y="3471727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A56341-2EB9-9FF9-DC50-DFFCBCFAB0AD}"/>
              </a:ext>
            </a:extLst>
          </p:cNvPr>
          <p:cNvCxnSpPr>
            <a:cxnSpLocks/>
          </p:cNvCxnSpPr>
          <p:nvPr/>
        </p:nvCxnSpPr>
        <p:spPr>
          <a:xfrm flipH="1">
            <a:off x="2036650" y="3509827"/>
            <a:ext cx="88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7FCCD7-2E17-FC99-DD17-DF953F43C30A}"/>
              </a:ext>
            </a:extLst>
          </p:cNvPr>
          <p:cNvCxnSpPr>
            <a:cxnSpLocks/>
          </p:cNvCxnSpPr>
          <p:nvPr/>
        </p:nvCxnSpPr>
        <p:spPr>
          <a:xfrm flipH="1" flipV="1">
            <a:off x="2008356" y="3472332"/>
            <a:ext cx="28849" cy="39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15">
            <a:extLst>
              <a:ext uri="{FF2B5EF4-FFF2-40B4-BE49-F238E27FC236}">
                <a16:creationId xmlns:a16="http://schemas.microsoft.com/office/drawing/2014/main" id="{49A320A0-C90D-C08C-0652-6BD2E27C8317}"/>
              </a:ext>
            </a:extLst>
          </p:cNvPr>
          <p:cNvSpPr txBox="1"/>
          <p:nvPr/>
        </p:nvSpPr>
        <p:spPr>
          <a:xfrm>
            <a:off x="1740528" y="3481939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R</a:t>
            </a:r>
            <a:endParaRPr lang="tr-TR" sz="1200" dirty="0">
              <a:solidFill>
                <a:schemeClr val="accent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3C6A17-05A3-E151-E320-64579411BFE7}"/>
              </a:ext>
            </a:extLst>
          </p:cNvPr>
          <p:cNvCxnSpPr>
            <a:cxnSpLocks/>
          </p:cNvCxnSpPr>
          <p:nvPr/>
        </p:nvCxnSpPr>
        <p:spPr>
          <a:xfrm flipV="1">
            <a:off x="1632377" y="3511625"/>
            <a:ext cx="0" cy="1128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610B691-A425-53ED-6834-6B5B35224F63}"/>
              </a:ext>
            </a:extLst>
          </p:cNvPr>
          <p:cNvCxnSpPr>
            <a:cxnSpLocks/>
          </p:cNvCxnSpPr>
          <p:nvPr/>
        </p:nvCxnSpPr>
        <p:spPr>
          <a:xfrm>
            <a:off x="1574037" y="3624455"/>
            <a:ext cx="11858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1DC7B8B-8DD7-89FE-F4A2-388066949338}"/>
              </a:ext>
            </a:extLst>
          </p:cNvPr>
          <p:cNvCxnSpPr>
            <a:cxnSpLocks/>
          </p:cNvCxnSpPr>
          <p:nvPr/>
        </p:nvCxnSpPr>
        <p:spPr>
          <a:xfrm>
            <a:off x="1598789" y="3646680"/>
            <a:ext cx="7049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A09DF1C-0BFF-53F9-B04A-DA8EBD968EDF}"/>
              </a:ext>
            </a:extLst>
          </p:cNvPr>
          <p:cNvCxnSpPr>
            <a:cxnSpLocks/>
          </p:cNvCxnSpPr>
          <p:nvPr/>
        </p:nvCxnSpPr>
        <p:spPr>
          <a:xfrm>
            <a:off x="1616648" y="3671286"/>
            <a:ext cx="335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3229439-650A-542E-6C53-C1FED2FE3127}"/>
              </a:ext>
            </a:extLst>
          </p:cNvPr>
          <p:cNvCxnSpPr>
            <a:cxnSpLocks/>
            <a:endCxn id="446" idx="3"/>
          </p:cNvCxnSpPr>
          <p:nvPr/>
        </p:nvCxnSpPr>
        <p:spPr>
          <a:xfrm flipH="1">
            <a:off x="1376140" y="4083044"/>
            <a:ext cx="743553" cy="6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7941C37-49F1-0500-9498-C9C56375292D}"/>
              </a:ext>
            </a:extLst>
          </p:cNvPr>
          <p:cNvCxnSpPr>
            <a:cxnSpLocks/>
          </p:cNvCxnSpPr>
          <p:nvPr/>
        </p:nvCxnSpPr>
        <p:spPr>
          <a:xfrm rot="5400000">
            <a:off x="2087098" y="4109873"/>
            <a:ext cx="589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A29E4F07-E75E-F1FC-E16B-E8DA07FC78E0}"/>
              </a:ext>
            </a:extLst>
          </p:cNvPr>
          <p:cNvSpPr/>
          <p:nvPr/>
        </p:nvSpPr>
        <p:spPr>
          <a:xfrm rot="5400000">
            <a:off x="2069079" y="4122897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0450F646-B8E1-456E-DB83-C771A45D5F57}"/>
              </a:ext>
            </a:extLst>
          </p:cNvPr>
          <p:cNvSpPr/>
          <p:nvPr/>
        </p:nvSpPr>
        <p:spPr>
          <a:xfrm rot="5400000">
            <a:off x="2069917" y="4213745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4C53D19-3DBB-DC9A-A1B0-8644D3BAF997}"/>
              </a:ext>
            </a:extLst>
          </p:cNvPr>
          <p:cNvSpPr/>
          <p:nvPr/>
        </p:nvSpPr>
        <p:spPr>
          <a:xfrm rot="5400000">
            <a:off x="2070203" y="430601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50383B71-B579-4757-1ED5-83C288B16915}"/>
              </a:ext>
            </a:extLst>
          </p:cNvPr>
          <p:cNvSpPr/>
          <p:nvPr/>
        </p:nvSpPr>
        <p:spPr>
          <a:xfrm rot="5400000">
            <a:off x="2071041" y="4396859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5B5F80-27EB-168B-0B06-7123997F121B}"/>
              </a:ext>
            </a:extLst>
          </p:cNvPr>
          <p:cNvCxnSpPr>
            <a:cxnSpLocks/>
          </p:cNvCxnSpPr>
          <p:nvPr/>
        </p:nvCxnSpPr>
        <p:spPr>
          <a:xfrm rot="5400000">
            <a:off x="2090273" y="4530560"/>
            <a:ext cx="589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151">
            <a:extLst>
              <a:ext uri="{FF2B5EF4-FFF2-40B4-BE49-F238E27FC236}">
                <a16:creationId xmlns:a16="http://schemas.microsoft.com/office/drawing/2014/main" id="{ABF60F5A-8FFE-5624-BC86-62207CA69009}"/>
              </a:ext>
            </a:extLst>
          </p:cNvPr>
          <p:cNvSpPr txBox="1"/>
          <p:nvPr/>
        </p:nvSpPr>
        <p:spPr>
          <a:xfrm>
            <a:off x="1874101" y="4193790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L</a:t>
            </a:r>
            <a:endParaRPr lang="tr-TR" sz="1200" dirty="0">
              <a:solidFill>
                <a:schemeClr val="accent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B312D39-8751-BCA8-C02B-91DFF819D3AD}"/>
              </a:ext>
            </a:extLst>
          </p:cNvPr>
          <p:cNvCxnSpPr>
            <a:cxnSpLocks/>
          </p:cNvCxnSpPr>
          <p:nvPr/>
        </p:nvCxnSpPr>
        <p:spPr>
          <a:xfrm>
            <a:off x="1636250" y="4558656"/>
            <a:ext cx="88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7E5AE7C-3F95-791A-2390-2D2FF5D5C329}"/>
              </a:ext>
            </a:extLst>
          </p:cNvPr>
          <p:cNvCxnSpPr>
            <a:cxnSpLocks/>
          </p:cNvCxnSpPr>
          <p:nvPr/>
        </p:nvCxnSpPr>
        <p:spPr>
          <a:xfrm flipV="1">
            <a:off x="1724928" y="4518880"/>
            <a:ext cx="28849" cy="39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2790FE-00B0-8BC9-A6DF-4A291B710BE9}"/>
              </a:ext>
            </a:extLst>
          </p:cNvPr>
          <p:cNvCxnSpPr>
            <a:cxnSpLocks/>
          </p:cNvCxnSpPr>
          <p:nvPr/>
        </p:nvCxnSpPr>
        <p:spPr>
          <a:xfrm>
            <a:off x="1753777" y="4518880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037AB0C-C130-9A24-BF31-630DCCB4A3B4}"/>
              </a:ext>
            </a:extLst>
          </p:cNvPr>
          <p:cNvCxnSpPr>
            <a:cxnSpLocks/>
          </p:cNvCxnSpPr>
          <p:nvPr/>
        </p:nvCxnSpPr>
        <p:spPr>
          <a:xfrm flipV="1">
            <a:off x="1798537" y="4518880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69F5D19-3C5E-B33A-2792-20244C584D47}"/>
              </a:ext>
            </a:extLst>
          </p:cNvPr>
          <p:cNvCxnSpPr>
            <a:cxnSpLocks/>
          </p:cNvCxnSpPr>
          <p:nvPr/>
        </p:nvCxnSpPr>
        <p:spPr>
          <a:xfrm>
            <a:off x="1843821" y="4518181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31FB685-B369-F070-6B2F-5BDFB55E6D6B}"/>
              </a:ext>
            </a:extLst>
          </p:cNvPr>
          <p:cNvCxnSpPr>
            <a:cxnSpLocks/>
          </p:cNvCxnSpPr>
          <p:nvPr/>
        </p:nvCxnSpPr>
        <p:spPr>
          <a:xfrm flipV="1">
            <a:off x="1888581" y="4518181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BDF47FB-0E90-7052-17C1-3D457CC15294}"/>
              </a:ext>
            </a:extLst>
          </p:cNvPr>
          <p:cNvCxnSpPr>
            <a:cxnSpLocks/>
          </p:cNvCxnSpPr>
          <p:nvPr/>
        </p:nvCxnSpPr>
        <p:spPr>
          <a:xfrm>
            <a:off x="1929637" y="4518181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8652979-36CF-9A42-F43B-F4E7800AAFA4}"/>
              </a:ext>
            </a:extLst>
          </p:cNvPr>
          <p:cNvCxnSpPr>
            <a:cxnSpLocks/>
          </p:cNvCxnSpPr>
          <p:nvPr/>
        </p:nvCxnSpPr>
        <p:spPr>
          <a:xfrm flipV="1">
            <a:off x="1974397" y="4518181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0DA502B-CA06-E31E-CE0B-5F96B746C830}"/>
              </a:ext>
            </a:extLst>
          </p:cNvPr>
          <p:cNvCxnSpPr>
            <a:cxnSpLocks/>
          </p:cNvCxnSpPr>
          <p:nvPr/>
        </p:nvCxnSpPr>
        <p:spPr>
          <a:xfrm flipH="1">
            <a:off x="2042790" y="4556281"/>
            <a:ext cx="88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7A655C9-4E0D-B078-6721-93A31C72FE79}"/>
              </a:ext>
            </a:extLst>
          </p:cNvPr>
          <p:cNvCxnSpPr>
            <a:cxnSpLocks/>
          </p:cNvCxnSpPr>
          <p:nvPr/>
        </p:nvCxnSpPr>
        <p:spPr>
          <a:xfrm flipH="1" flipV="1">
            <a:off x="2014496" y="4518786"/>
            <a:ext cx="28849" cy="39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142">
            <a:extLst>
              <a:ext uri="{FF2B5EF4-FFF2-40B4-BE49-F238E27FC236}">
                <a16:creationId xmlns:a16="http://schemas.microsoft.com/office/drawing/2014/main" id="{CC911ADA-78FD-3AAE-1388-668EB5DBF448}"/>
              </a:ext>
            </a:extLst>
          </p:cNvPr>
          <p:cNvSpPr txBox="1"/>
          <p:nvPr/>
        </p:nvSpPr>
        <p:spPr>
          <a:xfrm>
            <a:off x="1746668" y="4528393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R</a:t>
            </a:r>
            <a:endParaRPr lang="tr-TR" sz="1200" dirty="0">
              <a:solidFill>
                <a:schemeClr val="accent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463C97E-5023-67B4-FC44-9B07FF9BB9EA}"/>
              </a:ext>
            </a:extLst>
          </p:cNvPr>
          <p:cNvCxnSpPr>
            <a:cxnSpLocks/>
          </p:cNvCxnSpPr>
          <p:nvPr/>
        </p:nvCxnSpPr>
        <p:spPr>
          <a:xfrm flipV="1">
            <a:off x="1638517" y="4558079"/>
            <a:ext cx="0" cy="1128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D668609-491F-DF60-5305-A6B903D39679}"/>
              </a:ext>
            </a:extLst>
          </p:cNvPr>
          <p:cNvCxnSpPr>
            <a:cxnSpLocks/>
          </p:cNvCxnSpPr>
          <p:nvPr/>
        </p:nvCxnSpPr>
        <p:spPr>
          <a:xfrm>
            <a:off x="1580177" y="4670909"/>
            <a:ext cx="11858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CF45B0F-A122-33B3-223B-ADF606514D58}"/>
              </a:ext>
            </a:extLst>
          </p:cNvPr>
          <p:cNvCxnSpPr>
            <a:cxnSpLocks/>
          </p:cNvCxnSpPr>
          <p:nvPr/>
        </p:nvCxnSpPr>
        <p:spPr>
          <a:xfrm>
            <a:off x="1604929" y="4693134"/>
            <a:ext cx="7049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6B90B83-AF2B-8F97-D908-C5C0DB58B471}"/>
              </a:ext>
            </a:extLst>
          </p:cNvPr>
          <p:cNvCxnSpPr>
            <a:cxnSpLocks/>
          </p:cNvCxnSpPr>
          <p:nvPr/>
        </p:nvCxnSpPr>
        <p:spPr>
          <a:xfrm>
            <a:off x="1622788" y="4717740"/>
            <a:ext cx="335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03CEB67-A124-E5DB-F61F-8AFBB824C7CF}"/>
              </a:ext>
            </a:extLst>
          </p:cNvPr>
          <p:cNvCxnSpPr>
            <a:cxnSpLocks/>
            <a:endCxn id="453" idx="1"/>
          </p:cNvCxnSpPr>
          <p:nvPr/>
        </p:nvCxnSpPr>
        <p:spPr>
          <a:xfrm>
            <a:off x="2819187" y="1989578"/>
            <a:ext cx="732648" cy="58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9F41CAE-7E32-5F37-37F5-882B465AC0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92872" y="2016407"/>
            <a:ext cx="589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DE6EA7E6-8D91-3FBE-B6A2-E671D3062A7C}"/>
              </a:ext>
            </a:extLst>
          </p:cNvPr>
          <p:cNvSpPr/>
          <p:nvPr/>
        </p:nvSpPr>
        <p:spPr>
          <a:xfrm rot="16200000" flipH="1">
            <a:off x="2782878" y="202943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4B99238E-7CDA-9217-C271-957EB1E30F2D}"/>
              </a:ext>
            </a:extLst>
          </p:cNvPr>
          <p:cNvSpPr/>
          <p:nvPr/>
        </p:nvSpPr>
        <p:spPr>
          <a:xfrm rot="16200000" flipH="1">
            <a:off x="2782040" y="2120279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04" name="Arc 103">
            <a:extLst>
              <a:ext uri="{FF2B5EF4-FFF2-40B4-BE49-F238E27FC236}">
                <a16:creationId xmlns:a16="http://schemas.microsoft.com/office/drawing/2014/main" id="{462667B6-26DE-567A-580F-84D3BFF3DE98}"/>
              </a:ext>
            </a:extLst>
          </p:cNvPr>
          <p:cNvSpPr/>
          <p:nvPr/>
        </p:nvSpPr>
        <p:spPr>
          <a:xfrm rot="16200000" flipH="1">
            <a:off x="2781754" y="2212545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A0D5ACE7-FE71-BD6F-55A6-0BB863F50ACD}"/>
              </a:ext>
            </a:extLst>
          </p:cNvPr>
          <p:cNvSpPr/>
          <p:nvPr/>
        </p:nvSpPr>
        <p:spPr>
          <a:xfrm rot="16200000" flipH="1">
            <a:off x="2780916" y="2303393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F48F4F-5F26-99AE-2EDD-2E03687A85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89697" y="2437094"/>
            <a:ext cx="589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422">
            <a:extLst>
              <a:ext uri="{FF2B5EF4-FFF2-40B4-BE49-F238E27FC236}">
                <a16:creationId xmlns:a16="http://schemas.microsoft.com/office/drawing/2014/main" id="{57BBB844-4ED7-87FC-38D2-F42D5A03C457}"/>
              </a:ext>
            </a:extLst>
          </p:cNvPr>
          <p:cNvSpPr txBox="1"/>
          <p:nvPr/>
        </p:nvSpPr>
        <p:spPr>
          <a:xfrm flipH="1">
            <a:off x="2755955" y="2100324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L</a:t>
            </a:r>
            <a:endParaRPr lang="tr-TR" sz="1200" dirty="0">
              <a:solidFill>
                <a:srgbClr val="FF0000"/>
              </a:solidFill>
            </a:endParaRPr>
          </a:p>
        </p:txBody>
      </p:sp>
      <p:sp>
        <p:nvSpPr>
          <p:cNvPr id="108" name="TextBox 396">
            <a:extLst>
              <a:ext uri="{FF2B5EF4-FFF2-40B4-BE49-F238E27FC236}">
                <a16:creationId xmlns:a16="http://schemas.microsoft.com/office/drawing/2014/main" id="{241E4410-143B-DFA2-FE71-FC5C1CE5C935}"/>
              </a:ext>
            </a:extLst>
          </p:cNvPr>
          <p:cNvSpPr txBox="1"/>
          <p:nvPr/>
        </p:nvSpPr>
        <p:spPr>
          <a:xfrm flipH="1">
            <a:off x="4046018" y="1835957"/>
            <a:ext cx="82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In</a:t>
            </a:r>
            <a:r>
              <a:rPr lang="en-US" sz="1200" b="1" dirty="0">
                <a:solidFill>
                  <a:srgbClr val="FF0000"/>
                </a:solidFill>
              </a:rPr>
              <a:t>4</a:t>
            </a:r>
            <a:r>
              <a:rPr lang="tr-TR" sz="1200" b="1" dirty="0">
                <a:solidFill>
                  <a:srgbClr val="FF0000"/>
                </a:solidFill>
              </a:rPr>
              <a:t>-</a:t>
            </a:r>
            <a:endParaRPr lang="tr-TR" sz="1200" dirty="0">
              <a:solidFill>
                <a:srgbClr val="FF0000"/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0B4BE0A-0DD6-EDB4-A8A2-351BF39DB4C3}"/>
              </a:ext>
            </a:extLst>
          </p:cNvPr>
          <p:cNvCxnSpPr>
            <a:cxnSpLocks/>
          </p:cNvCxnSpPr>
          <p:nvPr/>
        </p:nvCxnSpPr>
        <p:spPr>
          <a:xfrm flipH="1">
            <a:off x="3213952" y="2465190"/>
            <a:ext cx="886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9516319-F144-6EFB-AC41-5C38F5CA9686}"/>
              </a:ext>
            </a:extLst>
          </p:cNvPr>
          <p:cNvCxnSpPr>
            <a:cxnSpLocks/>
          </p:cNvCxnSpPr>
          <p:nvPr/>
        </p:nvCxnSpPr>
        <p:spPr>
          <a:xfrm flipH="1" flipV="1">
            <a:off x="3185103" y="2425414"/>
            <a:ext cx="28849" cy="397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A23E5AA-14B0-0092-807D-0B8966014570}"/>
              </a:ext>
            </a:extLst>
          </p:cNvPr>
          <p:cNvCxnSpPr>
            <a:cxnSpLocks/>
          </p:cNvCxnSpPr>
          <p:nvPr/>
        </p:nvCxnSpPr>
        <p:spPr>
          <a:xfrm flipH="1">
            <a:off x="3140343" y="2425414"/>
            <a:ext cx="44760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ADD0FD0-989B-B72B-A40B-46FE17FB7BC8}"/>
              </a:ext>
            </a:extLst>
          </p:cNvPr>
          <p:cNvCxnSpPr>
            <a:cxnSpLocks/>
          </p:cNvCxnSpPr>
          <p:nvPr/>
        </p:nvCxnSpPr>
        <p:spPr>
          <a:xfrm flipH="1" flipV="1">
            <a:off x="3095910" y="2425414"/>
            <a:ext cx="44433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83662E1-E789-98A1-B6BE-DE39D1B99808}"/>
              </a:ext>
            </a:extLst>
          </p:cNvPr>
          <p:cNvCxnSpPr>
            <a:cxnSpLocks/>
          </p:cNvCxnSpPr>
          <p:nvPr/>
        </p:nvCxnSpPr>
        <p:spPr>
          <a:xfrm flipH="1">
            <a:off x="3050299" y="2424715"/>
            <a:ext cx="44760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80431B3-6A97-D776-F0F1-B9C251FAD46E}"/>
              </a:ext>
            </a:extLst>
          </p:cNvPr>
          <p:cNvCxnSpPr>
            <a:cxnSpLocks/>
          </p:cNvCxnSpPr>
          <p:nvPr/>
        </p:nvCxnSpPr>
        <p:spPr>
          <a:xfrm flipH="1" flipV="1">
            <a:off x="3005866" y="2424715"/>
            <a:ext cx="44433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33BA2B3-A3CE-59E9-C267-D780C1FE658A}"/>
              </a:ext>
            </a:extLst>
          </p:cNvPr>
          <p:cNvCxnSpPr>
            <a:cxnSpLocks/>
          </p:cNvCxnSpPr>
          <p:nvPr/>
        </p:nvCxnSpPr>
        <p:spPr>
          <a:xfrm flipH="1">
            <a:off x="2964483" y="2424715"/>
            <a:ext cx="44760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5F12864-8082-5DCD-4F34-A6C6C655E266}"/>
              </a:ext>
            </a:extLst>
          </p:cNvPr>
          <p:cNvCxnSpPr>
            <a:cxnSpLocks/>
          </p:cNvCxnSpPr>
          <p:nvPr/>
        </p:nvCxnSpPr>
        <p:spPr>
          <a:xfrm flipH="1" flipV="1">
            <a:off x="2920050" y="2424715"/>
            <a:ext cx="44433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33A4573-6850-CC01-F705-38FC77DF101D}"/>
              </a:ext>
            </a:extLst>
          </p:cNvPr>
          <p:cNvCxnSpPr>
            <a:cxnSpLocks/>
          </p:cNvCxnSpPr>
          <p:nvPr/>
        </p:nvCxnSpPr>
        <p:spPr>
          <a:xfrm>
            <a:off x="2807412" y="2462815"/>
            <a:ext cx="886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EFC815E-C4A2-D700-E04D-AC33FCE17A88}"/>
              </a:ext>
            </a:extLst>
          </p:cNvPr>
          <p:cNvCxnSpPr>
            <a:cxnSpLocks/>
          </p:cNvCxnSpPr>
          <p:nvPr/>
        </p:nvCxnSpPr>
        <p:spPr>
          <a:xfrm flipV="1">
            <a:off x="2895535" y="2425320"/>
            <a:ext cx="28849" cy="397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413">
            <a:extLst>
              <a:ext uri="{FF2B5EF4-FFF2-40B4-BE49-F238E27FC236}">
                <a16:creationId xmlns:a16="http://schemas.microsoft.com/office/drawing/2014/main" id="{4E51A8CE-B5C7-5412-00E9-E9CFF7068A93}"/>
              </a:ext>
            </a:extLst>
          </p:cNvPr>
          <p:cNvSpPr txBox="1"/>
          <p:nvPr/>
        </p:nvSpPr>
        <p:spPr>
          <a:xfrm flipH="1">
            <a:off x="2883387" y="2434927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R</a:t>
            </a:r>
            <a:endParaRPr lang="tr-TR" sz="1200" dirty="0">
              <a:solidFill>
                <a:srgbClr val="FF0000"/>
              </a:solidFill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D285FF-C16A-776D-C2EC-A0B2C64FFDC4}"/>
              </a:ext>
            </a:extLst>
          </p:cNvPr>
          <p:cNvCxnSpPr>
            <a:cxnSpLocks/>
          </p:cNvCxnSpPr>
          <p:nvPr/>
        </p:nvCxnSpPr>
        <p:spPr>
          <a:xfrm flipH="1" flipV="1">
            <a:off x="3300363" y="2464613"/>
            <a:ext cx="0" cy="1128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F32F406-F56C-CF3A-D3C6-54EFAFCD980E}"/>
              </a:ext>
            </a:extLst>
          </p:cNvPr>
          <p:cNvCxnSpPr>
            <a:cxnSpLocks/>
          </p:cNvCxnSpPr>
          <p:nvPr/>
        </p:nvCxnSpPr>
        <p:spPr>
          <a:xfrm flipH="1">
            <a:off x="3240117" y="2577443"/>
            <a:ext cx="1185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A730356-B2BD-5650-A9BB-CE153FF20A7F}"/>
              </a:ext>
            </a:extLst>
          </p:cNvPr>
          <p:cNvCxnSpPr>
            <a:cxnSpLocks/>
          </p:cNvCxnSpPr>
          <p:nvPr/>
        </p:nvCxnSpPr>
        <p:spPr>
          <a:xfrm flipH="1">
            <a:off x="3263453" y="2599668"/>
            <a:ext cx="704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EA945C1-9BE3-4495-5E18-EFCDCAAFDF70}"/>
              </a:ext>
            </a:extLst>
          </p:cNvPr>
          <p:cNvCxnSpPr>
            <a:cxnSpLocks/>
          </p:cNvCxnSpPr>
          <p:nvPr/>
        </p:nvCxnSpPr>
        <p:spPr>
          <a:xfrm flipH="1">
            <a:off x="3282504" y="2624274"/>
            <a:ext cx="335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4A3CACA-382A-9FCA-6EFF-30204A4BE5DF}"/>
              </a:ext>
            </a:extLst>
          </p:cNvPr>
          <p:cNvCxnSpPr>
            <a:cxnSpLocks/>
            <a:endCxn id="455" idx="1"/>
          </p:cNvCxnSpPr>
          <p:nvPr/>
        </p:nvCxnSpPr>
        <p:spPr>
          <a:xfrm>
            <a:off x="2825327" y="3036590"/>
            <a:ext cx="752173" cy="5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DAD83FC-9150-4C75-4237-50741B1E5E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99012" y="3063419"/>
            <a:ext cx="589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Arc 127">
            <a:extLst>
              <a:ext uri="{FF2B5EF4-FFF2-40B4-BE49-F238E27FC236}">
                <a16:creationId xmlns:a16="http://schemas.microsoft.com/office/drawing/2014/main" id="{BD521B00-D19F-6C75-BC10-9E1A5E35E667}"/>
              </a:ext>
            </a:extLst>
          </p:cNvPr>
          <p:cNvSpPr/>
          <p:nvPr/>
        </p:nvSpPr>
        <p:spPr>
          <a:xfrm rot="16200000" flipH="1">
            <a:off x="2789018" y="3076443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29" name="Arc 128">
            <a:extLst>
              <a:ext uri="{FF2B5EF4-FFF2-40B4-BE49-F238E27FC236}">
                <a16:creationId xmlns:a16="http://schemas.microsoft.com/office/drawing/2014/main" id="{65C7F143-E1B5-5B1F-BCF3-9ACB47D0E2BD}"/>
              </a:ext>
            </a:extLst>
          </p:cNvPr>
          <p:cNvSpPr/>
          <p:nvPr/>
        </p:nvSpPr>
        <p:spPr>
          <a:xfrm rot="16200000" flipH="1">
            <a:off x="2788180" y="316729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30" name="Arc 129">
            <a:extLst>
              <a:ext uri="{FF2B5EF4-FFF2-40B4-BE49-F238E27FC236}">
                <a16:creationId xmlns:a16="http://schemas.microsoft.com/office/drawing/2014/main" id="{77CB1277-EC16-035A-2FF8-50986F69B247}"/>
              </a:ext>
            </a:extLst>
          </p:cNvPr>
          <p:cNvSpPr/>
          <p:nvPr/>
        </p:nvSpPr>
        <p:spPr>
          <a:xfrm rot="16200000" flipH="1">
            <a:off x="2787894" y="3259557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31" name="Arc 130">
            <a:extLst>
              <a:ext uri="{FF2B5EF4-FFF2-40B4-BE49-F238E27FC236}">
                <a16:creationId xmlns:a16="http://schemas.microsoft.com/office/drawing/2014/main" id="{9A534359-91C7-CF1B-0BE0-9F30A6C7DA03}"/>
              </a:ext>
            </a:extLst>
          </p:cNvPr>
          <p:cNvSpPr/>
          <p:nvPr/>
        </p:nvSpPr>
        <p:spPr>
          <a:xfrm rot="16200000" flipH="1">
            <a:off x="2787056" y="3350405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FC3CF92-871D-193B-4F81-A9DBB3217D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95837" y="3484106"/>
            <a:ext cx="589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393">
            <a:extLst>
              <a:ext uri="{FF2B5EF4-FFF2-40B4-BE49-F238E27FC236}">
                <a16:creationId xmlns:a16="http://schemas.microsoft.com/office/drawing/2014/main" id="{430F2C16-2D81-54BB-001B-E194551FCF65}"/>
              </a:ext>
            </a:extLst>
          </p:cNvPr>
          <p:cNvSpPr txBox="1"/>
          <p:nvPr/>
        </p:nvSpPr>
        <p:spPr>
          <a:xfrm flipH="1">
            <a:off x="2762095" y="3147336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L</a:t>
            </a:r>
            <a:endParaRPr lang="tr-TR" sz="1200" dirty="0">
              <a:solidFill>
                <a:srgbClr val="FF0000"/>
              </a:solidFill>
            </a:endParaRPr>
          </a:p>
        </p:txBody>
      </p:sp>
      <p:sp>
        <p:nvSpPr>
          <p:cNvPr id="134" name="TextBox 367">
            <a:extLst>
              <a:ext uri="{FF2B5EF4-FFF2-40B4-BE49-F238E27FC236}">
                <a16:creationId xmlns:a16="http://schemas.microsoft.com/office/drawing/2014/main" id="{130FE0D7-6DAA-C51A-EC68-AA551DD88482}"/>
              </a:ext>
            </a:extLst>
          </p:cNvPr>
          <p:cNvSpPr txBox="1"/>
          <p:nvPr/>
        </p:nvSpPr>
        <p:spPr>
          <a:xfrm flipH="1">
            <a:off x="4039878" y="2895464"/>
            <a:ext cx="82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In</a:t>
            </a:r>
            <a:r>
              <a:rPr lang="en-US" sz="1200" b="1" dirty="0">
                <a:solidFill>
                  <a:srgbClr val="FF0000"/>
                </a:solidFill>
              </a:rPr>
              <a:t>5</a:t>
            </a:r>
            <a:r>
              <a:rPr lang="tr-TR" sz="1200" b="1" dirty="0">
                <a:solidFill>
                  <a:srgbClr val="FF0000"/>
                </a:solidFill>
              </a:rPr>
              <a:t>-</a:t>
            </a:r>
            <a:endParaRPr lang="tr-TR" sz="1200" dirty="0">
              <a:solidFill>
                <a:srgbClr val="FF0000"/>
              </a:solidFill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68771C0-19DD-B904-EEE2-507989E803DA}"/>
              </a:ext>
            </a:extLst>
          </p:cNvPr>
          <p:cNvCxnSpPr>
            <a:cxnSpLocks/>
          </p:cNvCxnSpPr>
          <p:nvPr/>
        </p:nvCxnSpPr>
        <p:spPr>
          <a:xfrm flipH="1">
            <a:off x="3220092" y="3512202"/>
            <a:ext cx="886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805739F-F0F4-6545-946B-40B39F72B194}"/>
              </a:ext>
            </a:extLst>
          </p:cNvPr>
          <p:cNvCxnSpPr>
            <a:cxnSpLocks/>
          </p:cNvCxnSpPr>
          <p:nvPr/>
        </p:nvCxnSpPr>
        <p:spPr>
          <a:xfrm flipH="1" flipV="1">
            <a:off x="3191243" y="3472426"/>
            <a:ext cx="28849" cy="397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A092ABB-0E1E-8CA2-305D-F1B3E44EA269}"/>
              </a:ext>
            </a:extLst>
          </p:cNvPr>
          <p:cNvCxnSpPr>
            <a:cxnSpLocks/>
          </p:cNvCxnSpPr>
          <p:nvPr/>
        </p:nvCxnSpPr>
        <p:spPr>
          <a:xfrm flipH="1">
            <a:off x="3146483" y="3472426"/>
            <a:ext cx="44760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6369A5E-6ADE-64F8-38A2-B68EABD3686A}"/>
              </a:ext>
            </a:extLst>
          </p:cNvPr>
          <p:cNvCxnSpPr>
            <a:cxnSpLocks/>
          </p:cNvCxnSpPr>
          <p:nvPr/>
        </p:nvCxnSpPr>
        <p:spPr>
          <a:xfrm flipH="1" flipV="1">
            <a:off x="3102050" y="3472426"/>
            <a:ext cx="44433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08DE5E-2DF3-AAFA-06EC-AF445F955B42}"/>
              </a:ext>
            </a:extLst>
          </p:cNvPr>
          <p:cNvCxnSpPr>
            <a:cxnSpLocks/>
          </p:cNvCxnSpPr>
          <p:nvPr/>
        </p:nvCxnSpPr>
        <p:spPr>
          <a:xfrm flipH="1">
            <a:off x="3056439" y="3471727"/>
            <a:ext cx="44760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4A5A6AE-013B-0ACE-8B67-36B6F21DE654}"/>
              </a:ext>
            </a:extLst>
          </p:cNvPr>
          <p:cNvCxnSpPr>
            <a:cxnSpLocks/>
          </p:cNvCxnSpPr>
          <p:nvPr/>
        </p:nvCxnSpPr>
        <p:spPr>
          <a:xfrm flipH="1" flipV="1">
            <a:off x="3012006" y="3471727"/>
            <a:ext cx="44433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417E6B3-BFF0-14AD-1E03-4BC7380FE0E5}"/>
              </a:ext>
            </a:extLst>
          </p:cNvPr>
          <p:cNvCxnSpPr>
            <a:cxnSpLocks/>
          </p:cNvCxnSpPr>
          <p:nvPr/>
        </p:nvCxnSpPr>
        <p:spPr>
          <a:xfrm flipH="1">
            <a:off x="2970623" y="3471727"/>
            <a:ext cx="44760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167A60C-1FE0-F37E-E142-27908E1CB06D}"/>
              </a:ext>
            </a:extLst>
          </p:cNvPr>
          <p:cNvCxnSpPr>
            <a:cxnSpLocks/>
          </p:cNvCxnSpPr>
          <p:nvPr/>
        </p:nvCxnSpPr>
        <p:spPr>
          <a:xfrm flipH="1" flipV="1">
            <a:off x="2926190" y="3471727"/>
            <a:ext cx="44433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DF9D75B-ACDE-32AE-632B-68E07B45F1C2}"/>
              </a:ext>
            </a:extLst>
          </p:cNvPr>
          <p:cNvCxnSpPr>
            <a:cxnSpLocks/>
          </p:cNvCxnSpPr>
          <p:nvPr/>
        </p:nvCxnSpPr>
        <p:spPr>
          <a:xfrm>
            <a:off x="2813552" y="3509827"/>
            <a:ext cx="886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0EA4C3-FE7D-06AD-AFAD-88CE412206F8}"/>
              </a:ext>
            </a:extLst>
          </p:cNvPr>
          <p:cNvCxnSpPr>
            <a:cxnSpLocks/>
          </p:cNvCxnSpPr>
          <p:nvPr/>
        </p:nvCxnSpPr>
        <p:spPr>
          <a:xfrm flipV="1">
            <a:off x="2901675" y="3472332"/>
            <a:ext cx="28849" cy="397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384">
            <a:extLst>
              <a:ext uri="{FF2B5EF4-FFF2-40B4-BE49-F238E27FC236}">
                <a16:creationId xmlns:a16="http://schemas.microsoft.com/office/drawing/2014/main" id="{B6ABCB14-D5C5-C189-EC53-A8A7E2D1F629}"/>
              </a:ext>
            </a:extLst>
          </p:cNvPr>
          <p:cNvSpPr txBox="1"/>
          <p:nvPr/>
        </p:nvSpPr>
        <p:spPr>
          <a:xfrm flipH="1">
            <a:off x="2889527" y="3481939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R</a:t>
            </a:r>
            <a:endParaRPr lang="tr-TR" sz="1200" dirty="0">
              <a:solidFill>
                <a:srgbClr val="FF0000"/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FD7851A-799D-1398-F660-6F3CAC1C82AE}"/>
              </a:ext>
            </a:extLst>
          </p:cNvPr>
          <p:cNvCxnSpPr>
            <a:cxnSpLocks/>
          </p:cNvCxnSpPr>
          <p:nvPr/>
        </p:nvCxnSpPr>
        <p:spPr>
          <a:xfrm flipH="1" flipV="1">
            <a:off x="3306503" y="3511625"/>
            <a:ext cx="0" cy="1128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FE680E2-A3CE-1ABC-B122-C66323F3C2D4}"/>
              </a:ext>
            </a:extLst>
          </p:cNvPr>
          <p:cNvCxnSpPr>
            <a:cxnSpLocks/>
          </p:cNvCxnSpPr>
          <p:nvPr/>
        </p:nvCxnSpPr>
        <p:spPr>
          <a:xfrm flipH="1">
            <a:off x="3246257" y="3624455"/>
            <a:ext cx="1185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45F66B1-C2A0-0832-5B4E-995F56A939E7}"/>
              </a:ext>
            </a:extLst>
          </p:cNvPr>
          <p:cNvCxnSpPr>
            <a:cxnSpLocks/>
          </p:cNvCxnSpPr>
          <p:nvPr/>
        </p:nvCxnSpPr>
        <p:spPr>
          <a:xfrm flipH="1">
            <a:off x="3269593" y="3646680"/>
            <a:ext cx="704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61AB45B-35DD-0F79-45E9-D60110573ACC}"/>
              </a:ext>
            </a:extLst>
          </p:cNvPr>
          <p:cNvCxnSpPr>
            <a:cxnSpLocks/>
          </p:cNvCxnSpPr>
          <p:nvPr/>
        </p:nvCxnSpPr>
        <p:spPr>
          <a:xfrm flipH="1">
            <a:off x="3288644" y="3671286"/>
            <a:ext cx="335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2C1D801-02A2-AED9-2D28-99354FAF664C}"/>
              </a:ext>
            </a:extLst>
          </p:cNvPr>
          <p:cNvCxnSpPr>
            <a:cxnSpLocks/>
            <a:endCxn id="458" idx="1"/>
          </p:cNvCxnSpPr>
          <p:nvPr/>
        </p:nvCxnSpPr>
        <p:spPr>
          <a:xfrm flipV="1">
            <a:off x="2819187" y="4078323"/>
            <a:ext cx="744579" cy="47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325F8D0-BB3E-AD62-09ED-A6BDD9C050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92872" y="4109873"/>
            <a:ext cx="589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Arc 153">
            <a:extLst>
              <a:ext uri="{FF2B5EF4-FFF2-40B4-BE49-F238E27FC236}">
                <a16:creationId xmlns:a16="http://schemas.microsoft.com/office/drawing/2014/main" id="{9CDC014F-F46B-FDD5-0607-3C96C2C5BA1A}"/>
              </a:ext>
            </a:extLst>
          </p:cNvPr>
          <p:cNvSpPr/>
          <p:nvPr/>
        </p:nvSpPr>
        <p:spPr>
          <a:xfrm rot="16200000" flipH="1">
            <a:off x="2782878" y="4122897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55" name="Arc 154">
            <a:extLst>
              <a:ext uri="{FF2B5EF4-FFF2-40B4-BE49-F238E27FC236}">
                <a16:creationId xmlns:a16="http://schemas.microsoft.com/office/drawing/2014/main" id="{52573A57-4CB9-71D1-F661-467812742895}"/>
              </a:ext>
            </a:extLst>
          </p:cNvPr>
          <p:cNvSpPr/>
          <p:nvPr/>
        </p:nvSpPr>
        <p:spPr>
          <a:xfrm rot="16200000" flipH="1">
            <a:off x="2782040" y="4213745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56" name="Arc 155">
            <a:extLst>
              <a:ext uri="{FF2B5EF4-FFF2-40B4-BE49-F238E27FC236}">
                <a16:creationId xmlns:a16="http://schemas.microsoft.com/office/drawing/2014/main" id="{55488F98-9D0F-3202-AE8F-732AA371D759}"/>
              </a:ext>
            </a:extLst>
          </p:cNvPr>
          <p:cNvSpPr/>
          <p:nvPr/>
        </p:nvSpPr>
        <p:spPr>
          <a:xfrm rot="16200000" flipH="1">
            <a:off x="2781754" y="430601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57" name="Arc 156">
            <a:extLst>
              <a:ext uri="{FF2B5EF4-FFF2-40B4-BE49-F238E27FC236}">
                <a16:creationId xmlns:a16="http://schemas.microsoft.com/office/drawing/2014/main" id="{E90D2D2F-71D5-CB9A-5A74-F387C93D1081}"/>
              </a:ext>
            </a:extLst>
          </p:cNvPr>
          <p:cNvSpPr/>
          <p:nvPr/>
        </p:nvSpPr>
        <p:spPr>
          <a:xfrm rot="16200000" flipH="1">
            <a:off x="2780916" y="4396859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F44A806-D802-3112-5EEA-2674008E09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89697" y="4530560"/>
            <a:ext cx="589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364">
            <a:extLst>
              <a:ext uri="{FF2B5EF4-FFF2-40B4-BE49-F238E27FC236}">
                <a16:creationId xmlns:a16="http://schemas.microsoft.com/office/drawing/2014/main" id="{E3884C97-2B42-A886-18F7-A7347696D4F2}"/>
              </a:ext>
            </a:extLst>
          </p:cNvPr>
          <p:cNvSpPr txBox="1"/>
          <p:nvPr/>
        </p:nvSpPr>
        <p:spPr>
          <a:xfrm flipH="1">
            <a:off x="2755955" y="4193790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L</a:t>
            </a:r>
            <a:endParaRPr lang="tr-TR" sz="1200" dirty="0">
              <a:solidFill>
                <a:srgbClr val="FF000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64A3C39-C1ED-4DA5-D211-38EDE66611C3}"/>
              </a:ext>
            </a:extLst>
          </p:cNvPr>
          <p:cNvSpPr txBox="1"/>
          <p:nvPr/>
        </p:nvSpPr>
        <p:spPr>
          <a:xfrm flipH="1">
            <a:off x="4046018" y="3941918"/>
            <a:ext cx="82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In</a:t>
            </a:r>
            <a:r>
              <a:rPr lang="en-US" sz="1200" b="1" dirty="0">
                <a:solidFill>
                  <a:srgbClr val="FF0000"/>
                </a:solidFill>
              </a:rPr>
              <a:t>6</a:t>
            </a:r>
            <a:r>
              <a:rPr lang="tr-TR" sz="1200" b="1" dirty="0">
                <a:solidFill>
                  <a:srgbClr val="FF0000"/>
                </a:solidFill>
              </a:rPr>
              <a:t>-</a:t>
            </a:r>
            <a:endParaRPr lang="tr-TR" sz="1200" dirty="0">
              <a:solidFill>
                <a:srgbClr val="FF0000"/>
              </a:solidFill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F403FD5-17F4-22B9-244E-05172C55CCE4}"/>
              </a:ext>
            </a:extLst>
          </p:cNvPr>
          <p:cNvCxnSpPr>
            <a:cxnSpLocks/>
          </p:cNvCxnSpPr>
          <p:nvPr/>
        </p:nvCxnSpPr>
        <p:spPr>
          <a:xfrm flipH="1">
            <a:off x="3213952" y="4558656"/>
            <a:ext cx="886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DAB0A05-1CD7-4BC3-DDDB-8B6C1CFBD684}"/>
              </a:ext>
            </a:extLst>
          </p:cNvPr>
          <p:cNvCxnSpPr>
            <a:cxnSpLocks/>
          </p:cNvCxnSpPr>
          <p:nvPr/>
        </p:nvCxnSpPr>
        <p:spPr>
          <a:xfrm flipH="1" flipV="1">
            <a:off x="3185103" y="4518880"/>
            <a:ext cx="28849" cy="397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C694587-D17D-E5BD-757F-0416B669BC7C}"/>
              </a:ext>
            </a:extLst>
          </p:cNvPr>
          <p:cNvCxnSpPr>
            <a:cxnSpLocks/>
          </p:cNvCxnSpPr>
          <p:nvPr/>
        </p:nvCxnSpPr>
        <p:spPr>
          <a:xfrm flipH="1">
            <a:off x="3140343" y="4518880"/>
            <a:ext cx="44760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C91D4D1-1139-C3E3-2833-B3115C0C10C5}"/>
              </a:ext>
            </a:extLst>
          </p:cNvPr>
          <p:cNvCxnSpPr>
            <a:cxnSpLocks/>
          </p:cNvCxnSpPr>
          <p:nvPr/>
        </p:nvCxnSpPr>
        <p:spPr>
          <a:xfrm flipH="1" flipV="1">
            <a:off x="3095910" y="4518880"/>
            <a:ext cx="44433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5E8DB3C-BBC8-FF6A-D3D5-CCF04937C585}"/>
              </a:ext>
            </a:extLst>
          </p:cNvPr>
          <p:cNvCxnSpPr>
            <a:cxnSpLocks/>
          </p:cNvCxnSpPr>
          <p:nvPr/>
        </p:nvCxnSpPr>
        <p:spPr>
          <a:xfrm flipH="1">
            <a:off x="3050299" y="4518181"/>
            <a:ext cx="44760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D454E4D-4D03-1259-28B1-3242C72C2902}"/>
              </a:ext>
            </a:extLst>
          </p:cNvPr>
          <p:cNvCxnSpPr>
            <a:cxnSpLocks/>
          </p:cNvCxnSpPr>
          <p:nvPr/>
        </p:nvCxnSpPr>
        <p:spPr>
          <a:xfrm flipH="1" flipV="1">
            <a:off x="3005866" y="4518181"/>
            <a:ext cx="44433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C41E582-8FBF-AE7E-DC4B-F3F9CF34257C}"/>
              </a:ext>
            </a:extLst>
          </p:cNvPr>
          <p:cNvCxnSpPr>
            <a:cxnSpLocks/>
          </p:cNvCxnSpPr>
          <p:nvPr/>
        </p:nvCxnSpPr>
        <p:spPr>
          <a:xfrm flipH="1">
            <a:off x="2964483" y="4518181"/>
            <a:ext cx="44760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F9AD715-87C7-9B37-CB60-2B756AFE82D7}"/>
              </a:ext>
            </a:extLst>
          </p:cNvPr>
          <p:cNvCxnSpPr>
            <a:cxnSpLocks/>
          </p:cNvCxnSpPr>
          <p:nvPr/>
        </p:nvCxnSpPr>
        <p:spPr>
          <a:xfrm flipH="1" flipV="1">
            <a:off x="2920050" y="4518181"/>
            <a:ext cx="44433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376A5E6-AEBF-B164-4B96-BB9D60DE7CD5}"/>
              </a:ext>
            </a:extLst>
          </p:cNvPr>
          <p:cNvCxnSpPr>
            <a:cxnSpLocks/>
          </p:cNvCxnSpPr>
          <p:nvPr/>
        </p:nvCxnSpPr>
        <p:spPr>
          <a:xfrm>
            <a:off x="2807412" y="4556281"/>
            <a:ext cx="886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390C951-75F2-E709-9C0C-643DB6E00F83}"/>
              </a:ext>
            </a:extLst>
          </p:cNvPr>
          <p:cNvCxnSpPr>
            <a:cxnSpLocks/>
          </p:cNvCxnSpPr>
          <p:nvPr/>
        </p:nvCxnSpPr>
        <p:spPr>
          <a:xfrm flipV="1">
            <a:off x="2895535" y="4518786"/>
            <a:ext cx="28849" cy="397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355">
            <a:extLst>
              <a:ext uri="{FF2B5EF4-FFF2-40B4-BE49-F238E27FC236}">
                <a16:creationId xmlns:a16="http://schemas.microsoft.com/office/drawing/2014/main" id="{126425D6-EEC7-7D67-5F34-70261287F412}"/>
              </a:ext>
            </a:extLst>
          </p:cNvPr>
          <p:cNvSpPr txBox="1"/>
          <p:nvPr/>
        </p:nvSpPr>
        <p:spPr>
          <a:xfrm flipH="1">
            <a:off x="2883387" y="4528393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R</a:t>
            </a:r>
            <a:endParaRPr lang="tr-TR" sz="1200" dirty="0">
              <a:solidFill>
                <a:srgbClr val="FF0000"/>
              </a:solidFill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21D5FAF-B4DE-8257-4463-A561FBA9CB54}"/>
              </a:ext>
            </a:extLst>
          </p:cNvPr>
          <p:cNvCxnSpPr>
            <a:cxnSpLocks/>
          </p:cNvCxnSpPr>
          <p:nvPr/>
        </p:nvCxnSpPr>
        <p:spPr>
          <a:xfrm flipH="1" flipV="1">
            <a:off x="3300363" y="4558079"/>
            <a:ext cx="0" cy="1128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B3FD9DE-880D-E76E-9421-DE375EB79E16}"/>
              </a:ext>
            </a:extLst>
          </p:cNvPr>
          <p:cNvCxnSpPr>
            <a:cxnSpLocks/>
          </p:cNvCxnSpPr>
          <p:nvPr/>
        </p:nvCxnSpPr>
        <p:spPr>
          <a:xfrm flipH="1">
            <a:off x="3240117" y="4670909"/>
            <a:ext cx="1185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011B81A-D651-737C-5942-C7BB1A2956D6}"/>
              </a:ext>
            </a:extLst>
          </p:cNvPr>
          <p:cNvCxnSpPr>
            <a:cxnSpLocks/>
          </p:cNvCxnSpPr>
          <p:nvPr/>
        </p:nvCxnSpPr>
        <p:spPr>
          <a:xfrm flipH="1">
            <a:off x="3263453" y="4693134"/>
            <a:ext cx="704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9A178DD-AAC9-C181-0936-D48B87FB2BEA}"/>
              </a:ext>
            </a:extLst>
          </p:cNvPr>
          <p:cNvCxnSpPr>
            <a:cxnSpLocks/>
          </p:cNvCxnSpPr>
          <p:nvPr/>
        </p:nvCxnSpPr>
        <p:spPr>
          <a:xfrm flipH="1">
            <a:off x="3282504" y="4717740"/>
            <a:ext cx="335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259EB99-4ED3-F032-BE35-A08D716547DC}"/>
              </a:ext>
            </a:extLst>
          </p:cNvPr>
          <p:cNvCxnSpPr>
            <a:cxnSpLocks/>
          </p:cNvCxnSpPr>
          <p:nvPr/>
        </p:nvCxnSpPr>
        <p:spPr>
          <a:xfrm flipH="1">
            <a:off x="2433437" y="1366135"/>
            <a:ext cx="210841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9BFB9A3-C410-CFCD-2193-C2BB823F5A2D}"/>
              </a:ext>
            </a:extLst>
          </p:cNvPr>
          <p:cNvCxnSpPr>
            <a:cxnSpLocks/>
          </p:cNvCxnSpPr>
          <p:nvPr/>
        </p:nvCxnSpPr>
        <p:spPr>
          <a:xfrm rot="5400000">
            <a:off x="2414857" y="2012673"/>
            <a:ext cx="589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Arc 179">
            <a:extLst>
              <a:ext uri="{FF2B5EF4-FFF2-40B4-BE49-F238E27FC236}">
                <a16:creationId xmlns:a16="http://schemas.microsoft.com/office/drawing/2014/main" id="{B7DD0AF5-36DA-7EBF-2201-3C0E917A164E}"/>
              </a:ext>
            </a:extLst>
          </p:cNvPr>
          <p:cNvSpPr/>
          <p:nvPr/>
        </p:nvSpPr>
        <p:spPr>
          <a:xfrm rot="5400000">
            <a:off x="2396838" y="2025697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81" name="Arc 180">
            <a:extLst>
              <a:ext uri="{FF2B5EF4-FFF2-40B4-BE49-F238E27FC236}">
                <a16:creationId xmlns:a16="http://schemas.microsoft.com/office/drawing/2014/main" id="{53E36922-6877-7BC5-A4B1-1988FDB348B3}"/>
              </a:ext>
            </a:extLst>
          </p:cNvPr>
          <p:cNvSpPr/>
          <p:nvPr/>
        </p:nvSpPr>
        <p:spPr>
          <a:xfrm rot="5400000">
            <a:off x="2397676" y="2116545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82" name="Arc 181">
            <a:extLst>
              <a:ext uri="{FF2B5EF4-FFF2-40B4-BE49-F238E27FC236}">
                <a16:creationId xmlns:a16="http://schemas.microsoft.com/office/drawing/2014/main" id="{A2254767-8D42-274E-5868-CAD81F1822DB}"/>
              </a:ext>
            </a:extLst>
          </p:cNvPr>
          <p:cNvSpPr/>
          <p:nvPr/>
        </p:nvSpPr>
        <p:spPr>
          <a:xfrm rot="5400000">
            <a:off x="2397962" y="220881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83" name="Arc 182">
            <a:extLst>
              <a:ext uri="{FF2B5EF4-FFF2-40B4-BE49-F238E27FC236}">
                <a16:creationId xmlns:a16="http://schemas.microsoft.com/office/drawing/2014/main" id="{BBD97FF1-7D74-A31A-9A35-680CAFB80FEA}"/>
              </a:ext>
            </a:extLst>
          </p:cNvPr>
          <p:cNvSpPr/>
          <p:nvPr/>
        </p:nvSpPr>
        <p:spPr>
          <a:xfrm rot="5400000">
            <a:off x="2398800" y="2299659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46E3776-718C-E7DF-ACB6-F7A1C3898AF9}"/>
              </a:ext>
            </a:extLst>
          </p:cNvPr>
          <p:cNvCxnSpPr>
            <a:cxnSpLocks/>
          </p:cNvCxnSpPr>
          <p:nvPr/>
        </p:nvCxnSpPr>
        <p:spPr>
          <a:xfrm rot="5400000">
            <a:off x="2418032" y="2433360"/>
            <a:ext cx="589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513">
            <a:extLst>
              <a:ext uri="{FF2B5EF4-FFF2-40B4-BE49-F238E27FC236}">
                <a16:creationId xmlns:a16="http://schemas.microsoft.com/office/drawing/2014/main" id="{B1F9171B-DE26-C107-B5EC-A7DE1B9BEBAE}"/>
              </a:ext>
            </a:extLst>
          </p:cNvPr>
          <p:cNvSpPr txBox="1"/>
          <p:nvPr/>
        </p:nvSpPr>
        <p:spPr>
          <a:xfrm>
            <a:off x="2201860" y="2096590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L</a:t>
            </a:r>
            <a:endParaRPr lang="tr-TR" sz="1200" dirty="0">
              <a:solidFill>
                <a:schemeClr val="accent1"/>
              </a:solidFill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CBF863B-42D3-1F2E-6159-CB5BB9A21B7C}"/>
              </a:ext>
            </a:extLst>
          </p:cNvPr>
          <p:cNvCxnSpPr>
            <a:cxnSpLocks/>
          </p:cNvCxnSpPr>
          <p:nvPr/>
        </p:nvCxnSpPr>
        <p:spPr>
          <a:xfrm>
            <a:off x="4541848" y="1365020"/>
            <a:ext cx="8867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9A2ACCA-CEBC-3412-1718-868C3BEE0050}"/>
              </a:ext>
            </a:extLst>
          </p:cNvPr>
          <p:cNvCxnSpPr>
            <a:cxnSpLocks/>
          </p:cNvCxnSpPr>
          <p:nvPr/>
        </p:nvCxnSpPr>
        <p:spPr>
          <a:xfrm flipV="1">
            <a:off x="4630526" y="1325244"/>
            <a:ext cx="28849" cy="397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9E69F13-AC17-D8E1-4D18-6F02A81BEA8E}"/>
              </a:ext>
            </a:extLst>
          </p:cNvPr>
          <p:cNvCxnSpPr>
            <a:cxnSpLocks/>
          </p:cNvCxnSpPr>
          <p:nvPr/>
        </p:nvCxnSpPr>
        <p:spPr>
          <a:xfrm>
            <a:off x="4659375" y="1325244"/>
            <a:ext cx="44760" cy="76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5064EA5-2B7D-9A17-D41E-4D5154198F50}"/>
              </a:ext>
            </a:extLst>
          </p:cNvPr>
          <p:cNvCxnSpPr>
            <a:cxnSpLocks/>
          </p:cNvCxnSpPr>
          <p:nvPr/>
        </p:nvCxnSpPr>
        <p:spPr>
          <a:xfrm flipV="1">
            <a:off x="4704135" y="1325244"/>
            <a:ext cx="44433" cy="76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977C720-F310-B9DC-553E-13E914E27DB8}"/>
              </a:ext>
            </a:extLst>
          </p:cNvPr>
          <p:cNvCxnSpPr>
            <a:cxnSpLocks/>
          </p:cNvCxnSpPr>
          <p:nvPr/>
        </p:nvCxnSpPr>
        <p:spPr>
          <a:xfrm>
            <a:off x="4749419" y="1324545"/>
            <a:ext cx="44760" cy="76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C446430-6DE7-7373-1631-41A877238079}"/>
              </a:ext>
            </a:extLst>
          </p:cNvPr>
          <p:cNvCxnSpPr>
            <a:cxnSpLocks/>
          </p:cNvCxnSpPr>
          <p:nvPr/>
        </p:nvCxnSpPr>
        <p:spPr>
          <a:xfrm flipV="1">
            <a:off x="4794179" y="1324545"/>
            <a:ext cx="44433" cy="76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9B6B710-4649-1501-4A29-117AD3583C59}"/>
              </a:ext>
            </a:extLst>
          </p:cNvPr>
          <p:cNvCxnSpPr>
            <a:cxnSpLocks/>
          </p:cNvCxnSpPr>
          <p:nvPr/>
        </p:nvCxnSpPr>
        <p:spPr>
          <a:xfrm>
            <a:off x="4835235" y="1324545"/>
            <a:ext cx="44760" cy="76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E8AEF5F-B630-C37E-BD76-50DF10FF92AF}"/>
              </a:ext>
            </a:extLst>
          </p:cNvPr>
          <p:cNvCxnSpPr>
            <a:cxnSpLocks/>
          </p:cNvCxnSpPr>
          <p:nvPr/>
        </p:nvCxnSpPr>
        <p:spPr>
          <a:xfrm flipV="1">
            <a:off x="4879995" y="1324545"/>
            <a:ext cx="44433" cy="76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59B8935-F708-E0E2-76BF-3E589327572E}"/>
              </a:ext>
            </a:extLst>
          </p:cNvPr>
          <p:cNvCxnSpPr>
            <a:cxnSpLocks/>
          </p:cNvCxnSpPr>
          <p:nvPr/>
        </p:nvCxnSpPr>
        <p:spPr>
          <a:xfrm flipH="1">
            <a:off x="4948388" y="1362645"/>
            <a:ext cx="8867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73F92DE-AEBF-06AD-1BC7-A48737FFA7CC}"/>
              </a:ext>
            </a:extLst>
          </p:cNvPr>
          <p:cNvCxnSpPr>
            <a:cxnSpLocks/>
          </p:cNvCxnSpPr>
          <p:nvPr/>
        </p:nvCxnSpPr>
        <p:spPr>
          <a:xfrm flipH="1" flipV="1">
            <a:off x="4920094" y="1325150"/>
            <a:ext cx="28849" cy="397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504">
            <a:extLst>
              <a:ext uri="{FF2B5EF4-FFF2-40B4-BE49-F238E27FC236}">
                <a16:creationId xmlns:a16="http://schemas.microsoft.com/office/drawing/2014/main" id="{72A29017-18EA-1CF4-F55F-4D8628FD8BAD}"/>
              </a:ext>
            </a:extLst>
          </p:cNvPr>
          <p:cNvSpPr txBox="1"/>
          <p:nvPr/>
        </p:nvSpPr>
        <p:spPr>
          <a:xfrm>
            <a:off x="4652266" y="1334757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B050"/>
                </a:solidFill>
              </a:rPr>
              <a:t>R</a:t>
            </a:r>
            <a:endParaRPr lang="tr-TR" sz="1200" dirty="0">
              <a:solidFill>
                <a:srgbClr val="00B050"/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EAB2224-1B80-A814-5278-325C8E47B3D6}"/>
              </a:ext>
            </a:extLst>
          </p:cNvPr>
          <p:cNvCxnSpPr>
            <a:cxnSpLocks/>
          </p:cNvCxnSpPr>
          <p:nvPr/>
        </p:nvCxnSpPr>
        <p:spPr>
          <a:xfrm flipV="1">
            <a:off x="2447487" y="2462815"/>
            <a:ext cx="0" cy="5711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E67A815-4616-5759-C229-516B65C31A7F}"/>
              </a:ext>
            </a:extLst>
          </p:cNvPr>
          <p:cNvCxnSpPr>
            <a:cxnSpLocks/>
          </p:cNvCxnSpPr>
          <p:nvPr/>
        </p:nvCxnSpPr>
        <p:spPr>
          <a:xfrm rot="5400000">
            <a:off x="2416703" y="3059685"/>
            <a:ext cx="589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Arc 198">
            <a:extLst>
              <a:ext uri="{FF2B5EF4-FFF2-40B4-BE49-F238E27FC236}">
                <a16:creationId xmlns:a16="http://schemas.microsoft.com/office/drawing/2014/main" id="{94749182-9044-93BA-09E5-751A70FB45DB}"/>
              </a:ext>
            </a:extLst>
          </p:cNvPr>
          <p:cNvSpPr/>
          <p:nvPr/>
        </p:nvSpPr>
        <p:spPr>
          <a:xfrm rot="5400000">
            <a:off x="2398684" y="3072709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00" name="Arc 199">
            <a:extLst>
              <a:ext uri="{FF2B5EF4-FFF2-40B4-BE49-F238E27FC236}">
                <a16:creationId xmlns:a16="http://schemas.microsoft.com/office/drawing/2014/main" id="{B235AC9F-3B01-39A0-83EB-7B716C36F07D}"/>
              </a:ext>
            </a:extLst>
          </p:cNvPr>
          <p:cNvSpPr/>
          <p:nvPr/>
        </p:nvSpPr>
        <p:spPr>
          <a:xfrm rot="5400000">
            <a:off x="2399522" y="3163557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01" name="Arc 200">
            <a:extLst>
              <a:ext uri="{FF2B5EF4-FFF2-40B4-BE49-F238E27FC236}">
                <a16:creationId xmlns:a16="http://schemas.microsoft.com/office/drawing/2014/main" id="{0009E844-ED9D-8280-2A2D-552CE0713E18}"/>
              </a:ext>
            </a:extLst>
          </p:cNvPr>
          <p:cNvSpPr/>
          <p:nvPr/>
        </p:nvSpPr>
        <p:spPr>
          <a:xfrm rot="5400000">
            <a:off x="2399808" y="3255823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02" name="Arc 201">
            <a:extLst>
              <a:ext uri="{FF2B5EF4-FFF2-40B4-BE49-F238E27FC236}">
                <a16:creationId xmlns:a16="http://schemas.microsoft.com/office/drawing/2014/main" id="{7B6B46A0-4CF7-0FE6-87F1-A2EA739FAD2B}"/>
              </a:ext>
            </a:extLst>
          </p:cNvPr>
          <p:cNvSpPr/>
          <p:nvPr/>
        </p:nvSpPr>
        <p:spPr>
          <a:xfrm rot="5400000">
            <a:off x="2400646" y="334667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75049C4-B412-AF6B-CEC2-8421F9A67C1E}"/>
              </a:ext>
            </a:extLst>
          </p:cNvPr>
          <p:cNvCxnSpPr>
            <a:cxnSpLocks/>
          </p:cNvCxnSpPr>
          <p:nvPr/>
        </p:nvCxnSpPr>
        <p:spPr>
          <a:xfrm rot="5400000">
            <a:off x="2419878" y="3480372"/>
            <a:ext cx="589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533">
            <a:extLst>
              <a:ext uri="{FF2B5EF4-FFF2-40B4-BE49-F238E27FC236}">
                <a16:creationId xmlns:a16="http://schemas.microsoft.com/office/drawing/2014/main" id="{0BC3B232-B827-4F37-0768-3A0B685E82D6}"/>
              </a:ext>
            </a:extLst>
          </p:cNvPr>
          <p:cNvSpPr txBox="1"/>
          <p:nvPr/>
        </p:nvSpPr>
        <p:spPr>
          <a:xfrm>
            <a:off x="2203706" y="3143602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L</a:t>
            </a:r>
            <a:endParaRPr lang="tr-TR" sz="1200" dirty="0">
              <a:solidFill>
                <a:schemeClr val="accent1"/>
              </a:solidFill>
            </a:endParaRP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65D3199-1AD1-CE46-BEEE-D9C5E80DCBC9}"/>
              </a:ext>
            </a:extLst>
          </p:cNvPr>
          <p:cNvCxnSpPr>
            <a:cxnSpLocks/>
          </p:cNvCxnSpPr>
          <p:nvPr/>
        </p:nvCxnSpPr>
        <p:spPr>
          <a:xfrm flipV="1">
            <a:off x="2449333" y="3509827"/>
            <a:ext cx="0" cy="5711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B1888C63-17AE-7DDF-D320-724E8D5CA54C}"/>
              </a:ext>
            </a:extLst>
          </p:cNvPr>
          <p:cNvCxnSpPr>
            <a:cxnSpLocks/>
          </p:cNvCxnSpPr>
          <p:nvPr/>
        </p:nvCxnSpPr>
        <p:spPr>
          <a:xfrm rot="5400000">
            <a:off x="2418175" y="4106139"/>
            <a:ext cx="589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Arc 206">
            <a:extLst>
              <a:ext uri="{FF2B5EF4-FFF2-40B4-BE49-F238E27FC236}">
                <a16:creationId xmlns:a16="http://schemas.microsoft.com/office/drawing/2014/main" id="{8CCCF537-C17A-3FC8-5A87-E66BDC9571E3}"/>
              </a:ext>
            </a:extLst>
          </p:cNvPr>
          <p:cNvSpPr/>
          <p:nvPr/>
        </p:nvSpPr>
        <p:spPr>
          <a:xfrm rot="5400000">
            <a:off x="2400156" y="4119163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08" name="Arc 207">
            <a:extLst>
              <a:ext uri="{FF2B5EF4-FFF2-40B4-BE49-F238E27FC236}">
                <a16:creationId xmlns:a16="http://schemas.microsoft.com/office/drawing/2014/main" id="{88968C35-5451-03B9-378E-59E20A0C6F29}"/>
              </a:ext>
            </a:extLst>
          </p:cNvPr>
          <p:cNvSpPr/>
          <p:nvPr/>
        </p:nvSpPr>
        <p:spPr>
          <a:xfrm rot="5400000">
            <a:off x="2400994" y="421001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09" name="Arc 208">
            <a:extLst>
              <a:ext uri="{FF2B5EF4-FFF2-40B4-BE49-F238E27FC236}">
                <a16:creationId xmlns:a16="http://schemas.microsoft.com/office/drawing/2014/main" id="{3E431193-5AF4-3296-DFA9-010BEA3F2EBA}"/>
              </a:ext>
            </a:extLst>
          </p:cNvPr>
          <p:cNvSpPr/>
          <p:nvPr/>
        </p:nvSpPr>
        <p:spPr>
          <a:xfrm rot="5400000">
            <a:off x="2401280" y="4302277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10" name="Arc 209">
            <a:extLst>
              <a:ext uri="{FF2B5EF4-FFF2-40B4-BE49-F238E27FC236}">
                <a16:creationId xmlns:a16="http://schemas.microsoft.com/office/drawing/2014/main" id="{9A6DFC61-92B4-05E0-0047-55DCAD1F9C43}"/>
              </a:ext>
            </a:extLst>
          </p:cNvPr>
          <p:cNvSpPr/>
          <p:nvPr/>
        </p:nvSpPr>
        <p:spPr>
          <a:xfrm rot="5400000">
            <a:off x="2402118" y="4393125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D076762-D49F-B8B3-10DD-91774606D9A3}"/>
              </a:ext>
            </a:extLst>
          </p:cNvPr>
          <p:cNvCxnSpPr>
            <a:cxnSpLocks/>
          </p:cNvCxnSpPr>
          <p:nvPr/>
        </p:nvCxnSpPr>
        <p:spPr>
          <a:xfrm rot="5400000">
            <a:off x="2421350" y="4526826"/>
            <a:ext cx="589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542">
            <a:extLst>
              <a:ext uri="{FF2B5EF4-FFF2-40B4-BE49-F238E27FC236}">
                <a16:creationId xmlns:a16="http://schemas.microsoft.com/office/drawing/2014/main" id="{48D7ED03-F826-7BF5-4950-E3E2F11DAB7A}"/>
              </a:ext>
            </a:extLst>
          </p:cNvPr>
          <p:cNvSpPr txBox="1"/>
          <p:nvPr/>
        </p:nvSpPr>
        <p:spPr>
          <a:xfrm>
            <a:off x="2205178" y="4190056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L</a:t>
            </a:r>
            <a:endParaRPr lang="tr-TR" sz="1200" dirty="0">
              <a:solidFill>
                <a:schemeClr val="accent1"/>
              </a:solidFill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EC4801DA-D49D-1E1E-84B8-FB05579D6F06}"/>
              </a:ext>
            </a:extLst>
          </p:cNvPr>
          <p:cNvCxnSpPr>
            <a:cxnSpLocks/>
          </p:cNvCxnSpPr>
          <p:nvPr/>
        </p:nvCxnSpPr>
        <p:spPr>
          <a:xfrm flipV="1">
            <a:off x="2450805" y="4556281"/>
            <a:ext cx="0" cy="4140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654FEB1-EB62-DFFA-D9B1-A25B499444C7}"/>
              </a:ext>
            </a:extLst>
          </p:cNvPr>
          <p:cNvCxnSpPr>
            <a:cxnSpLocks/>
          </p:cNvCxnSpPr>
          <p:nvPr/>
        </p:nvCxnSpPr>
        <p:spPr>
          <a:xfrm flipV="1">
            <a:off x="2444312" y="1366135"/>
            <a:ext cx="0" cy="6234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389A6D89-B4F0-CCC0-3789-A17D395A7D26}"/>
              </a:ext>
            </a:extLst>
          </p:cNvPr>
          <p:cNvCxnSpPr>
            <a:cxnSpLocks/>
          </p:cNvCxnSpPr>
          <p:nvPr/>
        </p:nvCxnSpPr>
        <p:spPr>
          <a:xfrm flipH="1">
            <a:off x="2441931" y="4967937"/>
            <a:ext cx="210841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6E4FB682-7D08-DAE2-FF16-CCDFB5816B05}"/>
              </a:ext>
            </a:extLst>
          </p:cNvPr>
          <p:cNvCxnSpPr>
            <a:cxnSpLocks/>
          </p:cNvCxnSpPr>
          <p:nvPr/>
        </p:nvCxnSpPr>
        <p:spPr>
          <a:xfrm>
            <a:off x="4527845" y="4968774"/>
            <a:ext cx="8867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E1CD0C3-25B0-F0F6-7587-50D4A5AEE34F}"/>
              </a:ext>
            </a:extLst>
          </p:cNvPr>
          <p:cNvCxnSpPr>
            <a:cxnSpLocks/>
          </p:cNvCxnSpPr>
          <p:nvPr/>
        </p:nvCxnSpPr>
        <p:spPr>
          <a:xfrm flipV="1">
            <a:off x="4616523" y="4928998"/>
            <a:ext cx="28849" cy="397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937F58E4-4251-1066-B9C5-647C535DB728}"/>
              </a:ext>
            </a:extLst>
          </p:cNvPr>
          <p:cNvCxnSpPr>
            <a:cxnSpLocks/>
          </p:cNvCxnSpPr>
          <p:nvPr/>
        </p:nvCxnSpPr>
        <p:spPr>
          <a:xfrm>
            <a:off x="4645372" y="4928998"/>
            <a:ext cx="44760" cy="76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CD225EF-D68E-5372-BA89-FCFCF5591587}"/>
              </a:ext>
            </a:extLst>
          </p:cNvPr>
          <p:cNvCxnSpPr>
            <a:cxnSpLocks/>
          </p:cNvCxnSpPr>
          <p:nvPr/>
        </p:nvCxnSpPr>
        <p:spPr>
          <a:xfrm flipV="1">
            <a:off x="4690132" y="4928998"/>
            <a:ext cx="44433" cy="76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8C60E583-D244-D461-2D34-25EF7AB711AC}"/>
              </a:ext>
            </a:extLst>
          </p:cNvPr>
          <p:cNvCxnSpPr>
            <a:cxnSpLocks/>
          </p:cNvCxnSpPr>
          <p:nvPr/>
        </p:nvCxnSpPr>
        <p:spPr>
          <a:xfrm>
            <a:off x="4735416" y="4928299"/>
            <a:ext cx="44760" cy="76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DD80C257-B9E3-A88A-FAD4-EACC75A85F13}"/>
              </a:ext>
            </a:extLst>
          </p:cNvPr>
          <p:cNvCxnSpPr>
            <a:cxnSpLocks/>
          </p:cNvCxnSpPr>
          <p:nvPr/>
        </p:nvCxnSpPr>
        <p:spPr>
          <a:xfrm flipV="1">
            <a:off x="4780176" y="4928299"/>
            <a:ext cx="44433" cy="76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468494B-713C-B10E-8271-925CD115395D}"/>
              </a:ext>
            </a:extLst>
          </p:cNvPr>
          <p:cNvCxnSpPr>
            <a:cxnSpLocks/>
          </p:cNvCxnSpPr>
          <p:nvPr/>
        </p:nvCxnSpPr>
        <p:spPr>
          <a:xfrm>
            <a:off x="4821232" y="4928299"/>
            <a:ext cx="44760" cy="76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3ED09A2-5C1A-BFF8-5B5D-120D173150CA}"/>
              </a:ext>
            </a:extLst>
          </p:cNvPr>
          <p:cNvCxnSpPr>
            <a:cxnSpLocks/>
          </p:cNvCxnSpPr>
          <p:nvPr/>
        </p:nvCxnSpPr>
        <p:spPr>
          <a:xfrm flipV="1">
            <a:off x="4865992" y="4928299"/>
            <a:ext cx="44433" cy="76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0F955144-1572-E411-DCE4-1C1D9265FD44}"/>
              </a:ext>
            </a:extLst>
          </p:cNvPr>
          <p:cNvCxnSpPr>
            <a:cxnSpLocks/>
          </p:cNvCxnSpPr>
          <p:nvPr/>
        </p:nvCxnSpPr>
        <p:spPr>
          <a:xfrm flipH="1">
            <a:off x="4934385" y="4966399"/>
            <a:ext cx="8867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EC03897-7D78-B0B4-871B-F2F97B455227}"/>
              </a:ext>
            </a:extLst>
          </p:cNvPr>
          <p:cNvCxnSpPr>
            <a:cxnSpLocks/>
          </p:cNvCxnSpPr>
          <p:nvPr/>
        </p:nvCxnSpPr>
        <p:spPr>
          <a:xfrm flipH="1" flipV="1">
            <a:off x="4906091" y="4928904"/>
            <a:ext cx="28849" cy="397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560">
            <a:extLst>
              <a:ext uri="{FF2B5EF4-FFF2-40B4-BE49-F238E27FC236}">
                <a16:creationId xmlns:a16="http://schemas.microsoft.com/office/drawing/2014/main" id="{6C264E48-8E08-E09B-1F71-B48583CADA0C}"/>
              </a:ext>
            </a:extLst>
          </p:cNvPr>
          <p:cNvSpPr txBox="1"/>
          <p:nvPr/>
        </p:nvSpPr>
        <p:spPr>
          <a:xfrm>
            <a:off x="4638263" y="4938511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B050"/>
                </a:solidFill>
              </a:rPr>
              <a:t>R</a:t>
            </a:r>
            <a:endParaRPr lang="tr-TR" sz="1200" dirty="0">
              <a:solidFill>
                <a:srgbClr val="00B050"/>
              </a:solidFill>
            </a:endParaRP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5DEA8640-5A29-C415-7794-3F54F8C6C7F7}"/>
              </a:ext>
            </a:extLst>
          </p:cNvPr>
          <p:cNvCxnSpPr>
            <a:cxnSpLocks/>
          </p:cNvCxnSpPr>
          <p:nvPr/>
        </p:nvCxnSpPr>
        <p:spPr>
          <a:xfrm>
            <a:off x="5179492" y="5057117"/>
            <a:ext cx="115381" cy="884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041A36DB-D53F-AE1D-9ECF-42785A4F34F7}"/>
              </a:ext>
            </a:extLst>
          </p:cNvPr>
          <p:cNvCxnSpPr>
            <a:cxnSpLocks/>
          </p:cNvCxnSpPr>
          <p:nvPr/>
        </p:nvCxnSpPr>
        <p:spPr>
          <a:xfrm flipV="1">
            <a:off x="5237008" y="4966009"/>
            <a:ext cx="0" cy="1467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178F5F2-39FE-DE0D-9253-1088D0E44384}"/>
              </a:ext>
            </a:extLst>
          </p:cNvPr>
          <p:cNvCxnSpPr>
            <a:cxnSpLocks/>
          </p:cNvCxnSpPr>
          <p:nvPr/>
        </p:nvCxnSpPr>
        <p:spPr>
          <a:xfrm flipV="1">
            <a:off x="5179492" y="5057118"/>
            <a:ext cx="115381" cy="8848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206F7901-5E74-9D6A-1233-FA9A8D102AC8}"/>
              </a:ext>
            </a:extLst>
          </p:cNvPr>
          <p:cNvCxnSpPr>
            <a:cxnSpLocks/>
          </p:cNvCxnSpPr>
          <p:nvPr/>
        </p:nvCxnSpPr>
        <p:spPr>
          <a:xfrm flipV="1">
            <a:off x="5237008" y="5112734"/>
            <a:ext cx="0" cy="1128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C4DADB3-9317-1F0E-C29F-D26FBD8AC3D7}"/>
              </a:ext>
            </a:extLst>
          </p:cNvPr>
          <p:cNvCxnSpPr>
            <a:cxnSpLocks/>
          </p:cNvCxnSpPr>
          <p:nvPr/>
        </p:nvCxnSpPr>
        <p:spPr>
          <a:xfrm>
            <a:off x="5178668" y="5225564"/>
            <a:ext cx="11858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C6155F69-2CB9-45B7-4A48-616D5276C803}"/>
              </a:ext>
            </a:extLst>
          </p:cNvPr>
          <p:cNvCxnSpPr>
            <a:cxnSpLocks/>
          </p:cNvCxnSpPr>
          <p:nvPr/>
        </p:nvCxnSpPr>
        <p:spPr>
          <a:xfrm>
            <a:off x="5203420" y="5247789"/>
            <a:ext cx="7049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6CCD8B6A-B307-2CC8-83DB-818446C51715}"/>
              </a:ext>
            </a:extLst>
          </p:cNvPr>
          <p:cNvCxnSpPr>
            <a:cxnSpLocks/>
          </p:cNvCxnSpPr>
          <p:nvPr/>
        </p:nvCxnSpPr>
        <p:spPr>
          <a:xfrm>
            <a:off x="5221279" y="5272395"/>
            <a:ext cx="3358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569">
            <a:extLst>
              <a:ext uri="{FF2B5EF4-FFF2-40B4-BE49-F238E27FC236}">
                <a16:creationId xmlns:a16="http://schemas.microsoft.com/office/drawing/2014/main" id="{45E6647B-CDA8-222C-25B0-78579F844E9F}"/>
              </a:ext>
            </a:extLst>
          </p:cNvPr>
          <p:cNvSpPr txBox="1"/>
          <p:nvPr/>
        </p:nvSpPr>
        <p:spPr>
          <a:xfrm>
            <a:off x="5247319" y="4944661"/>
            <a:ext cx="408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B050"/>
                </a:solidFill>
              </a:rPr>
              <a:t>JJ</a:t>
            </a:r>
            <a:endParaRPr lang="tr-TR" sz="1200" dirty="0">
              <a:solidFill>
                <a:srgbClr val="00B050"/>
              </a:solidFill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6ADF24E-5942-A93C-7CE0-F5D05C9B9FFC}"/>
              </a:ext>
            </a:extLst>
          </p:cNvPr>
          <p:cNvCxnSpPr>
            <a:cxnSpLocks/>
          </p:cNvCxnSpPr>
          <p:nvPr/>
        </p:nvCxnSpPr>
        <p:spPr>
          <a:xfrm flipH="1">
            <a:off x="5012781" y="4966009"/>
            <a:ext cx="45795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341F1671-50E6-E565-3DD8-E7ACEE80D98B}"/>
              </a:ext>
            </a:extLst>
          </p:cNvPr>
          <p:cNvSpPr/>
          <p:nvPr/>
        </p:nvSpPr>
        <p:spPr>
          <a:xfrm>
            <a:off x="5102039" y="4516539"/>
            <a:ext cx="280730" cy="28073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0539F73F-A987-E136-AE04-2511D449810C}"/>
              </a:ext>
            </a:extLst>
          </p:cNvPr>
          <p:cNvCxnSpPr>
            <a:stCxn id="236" idx="0"/>
            <a:endCxn id="236" idx="4"/>
          </p:cNvCxnSpPr>
          <p:nvPr/>
        </p:nvCxnSpPr>
        <p:spPr>
          <a:xfrm>
            <a:off x="5242404" y="4516539"/>
            <a:ext cx="0" cy="28073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DF0EBB1-26C5-0EEE-F9D2-22E7206E08FF}"/>
              </a:ext>
            </a:extLst>
          </p:cNvPr>
          <p:cNvCxnSpPr>
            <a:cxnSpLocks/>
          </p:cNvCxnSpPr>
          <p:nvPr/>
        </p:nvCxnSpPr>
        <p:spPr>
          <a:xfrm flipV="1">
            <a:off x="5240592" y="4797269"/>
            <a:ext cx="0" cy="1724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D3EC82E-B1A1-6E34-5C96-60567DAA8333}"/>
              </a:ext>
            </a:extLst>
          </p:cNvPr>
          <p:cNvCxnSpPr>
            <a:cxnSpLocks/>
          </p:cNvCxnSpPr>
          <p:nvPr/>
        </p:nvCxnSpPr>
        <p:spPr>
          <a:xfrm flipV="1">
            <a:off x="5240592" y="4403709"/>
            <a:ext cx="0" cy="1128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F332E75-C388-6CA4-6DDE-45F05C10F8A9}"/>
              </a:ext>
            </a:extLst>
          </p:cNvPr>
          <p:cNvCxnSpPr>
            <a:cxnSpLocks/>
          </p:cNvCxnSpPr>
          <p:nvPr/>
        </p:nvCxnSpPr>
        <p:spPr>
          <a:xfrm>
            <a:off x="5180591" y="4410033"/>
            <a:ext cx="11858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73A5470-DD32-D98E-359F-41C63624236A}"/>
              </a:ext>
            </a:extLst>
          </p:cNvPr>
          <p:cNvCxnSpPr>
            <a:cxnSpLocks/>
          </p:cNvCxnSpPr>
          <p:nvPr/>
        </p:nvCxnSpPr>
        <p:spPr>
          <a:xfrm>
            <a:off x="5205343" y="4384638"/>
            <a:ext cx="7049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3BD9035-62F5-F079-C730-76363B77FC4D}"/>
              </a:ext>
            </a:extLst>
          </p:cNvPr>
          <p:cNvCxnSpPr>
            <a:cxnSpLocks/>
          </p:cNvCxnSpPr>
          <p:nvPr/>
        </p:nvCxnSpPr>
        <p:spPr>
          <a:xfrm>
            <a:off x="5223202" y="4361613"/>
            <a:ext cx="3358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579">
            <a:extLst>
              <a:ext uri="{FF2B5EF4-FFF2-40B4-BE49-F238E27FC236}">
                <a16:creationId xmlns:a16="http://schemas.microsoft.com/office/drawing/2014/main" id="{D28FD167-5EB9-2399-9583-590274AEDDD9}"/>
              </a:ext>
            </a:extLst>
          </p:cNvPr>
          <p:cNvSpPr txBox="1"/>
          <p:nvPr/>
        </p:nvSpPr>
        <p:spPr>
          <a:xfrm>
            <a:off x="5325187" y="4494759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B050"/>
                </a:solidFill>
              </a:rPr>
              <a:t>I</a:t>
            </a:r>
            <a:endParaRPr lang="tr-TR" sz="1200" dirty="0">
              <a:solidFill>
                <a:srgbClr val="00B050"/>
              </a:solidFill>
            </a:endParaRP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3D8BCDC-BF2C-B398-3547-F01320EBA4E0}"/>
              </a:ext>
            </a:extLst>
          </p:cNvPr>
          <p:cNvCxnSpPr>
            <a:cxnSpLocks/>
          </p:cNvCxnSpPr>
          <p:nvPr/>
        </p:nvCxnSpPr>
        <p:spPr>
          <a:xfrm>
            <a:off x="5464140" y="1361044"/>
            <a:ext cx="49708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644">
            <a:extLst>
              <a:ext uri="{FF2B5EF4-FFF2-40B4-BE49-F238E27FC236}">
                <a16:creationId xmlns:a16="http://schemas.microsoft.com/office/drawing/2014/main" id="{CB8D64D9-629B-3887-94E5-0E2D8A2D7C83}"/>
              </a:ext>
            </a:extLst>
          </p:cNvPr>
          <p:cNvSpPr txBox="1"/>
          <p:nvPr/>
        </p:nvSpPr>
        <p:spPr>
          <a:xfrm flipH="1">
            <a:off x="6679792" y="1208397"/>
            <a:ext cx="82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B050"/>
                </a:solidFill>
              </a:rPr>
              <a:t>Out+</a:t>
            </a:r>
            <a:endParaRPr lang="tr-TR" sz="1200" dirty="0">
              <a:solidFill>
                <a:srgbClr val="00B050"/>
              </a:solidFill>
            </a:endParaRP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9AF0016B-4CFC-9DD9-AF67-793E7A6776A9}"/>
              </a:ext>
            </a:extLst>
          </p:cNvPr>
          <p:cNvCxnSpPr>
            <a:cxnSpLocks/>
          </p:cNvCxnSpPr>
          <p:nvPr/>
        </p:nvCxnSpPr>
        <p:spPr>
          <a:xfrm>
            <a:off x="5461527" y="4967701"/>
            <a:ext cx="497087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672">
            <a:extLst>
              <a:ext uri="{FF2B5EF4-FFF2-40B4-BE49-F238E27FC236}">
                <a16:creationId xmlns:a16="http://schemas.microsoft.com/office/drawing/2014/main" id="{94209FF3-74CF-2634-66E6-9D08456370CF}"/>
              </a:ext>
            </a:extLst>
          </p:cNvPr>
          <p:cNvSpPr txBox="1"/>
          <p:nvPr/>
        </p:nvSpPr>
        <p:spPr>
          <a:xfrm flipH="1">
            <a:off x="6677179" y="4815054"/>
            <a:ext cx="82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B050"/>
                </a:solidFill>
              </a:rPr>
              <a:t>Out-</a:t>
            </a:r>
            <a:endParaRPr lang="tr-TR" sz="1200" dirty="0">
              <a:solidFill>
                <a:srgbClr val="00B050"/>
              </a:solidFill>
            </a:endParaRPr>
          </a:p>
        </p:txBody>
      </p:sp>
      <p:sp>
        <p:nvSpPr>
          <p:cNvPr id="252" name="Arc 251">
            <a:extLst>
              <a:ext uri="{FF2B5EF4-FFF2-40B4-BE49-F238E27FC236}">
                <a16:creationId xmlns:a16="http://schemas.microsoft.com/office/drawing/2014/main" id="{A8BCE5B9-8910-58C4-C950-13F75889FE6A}"/>
              </a:ext>
            </a:extLst>
          </p:cNvPr>
          <p:cNvSpPr/>
          <p:nvPr/>
        </p:nvSpPr>
        <p:spPr>
          <a:xfrm rot="18900000">
            <a:off x="2163172" y="2114161"/>
            <a:ext cx="280660" cy="280660"/>
          </a:xfrm>
          <a:prstGeom prst="arc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53" name="TextBox 678">
            <a:extLst>
              <a:ext uri="{FF2B5EF4-FFF2-40B4-BE49-F238E27FC236}">
                <a16:creationId xmlns:a16="http://schemas.microsoft.com/office/drawing/2014/main" id="{08B65B60-BE24-7299-6AC3-7AC30B9BF588}"/>
              </a:ext>
            </a:extLst>
          </p:cNvPr>
          <p:cNvSpPr txBox="1"/>
          <p:nvPr/>
        </p:nvSpPr>
        <p:spPr>
          <a:xfrm>
            <a:off x="2117463" y="1846607"/>
            <a:ext cx="38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70C0"/>
                </a:solidFill>
              </a:rPr>
              <a:t>K1</a:t>
            </a:r>
            <a:endParaRPr lang="tr-TR" sz="1200" dirty="0">
              <a:solidFill>
                <a:srgbClr val="0070C0"/>
              </a:solidFill>
            </a:endParaRPr>
          </a:p>
        </p:txBody>
      </p:sp>
      <p:sp>
        <p:nvSpPr>
          <p:cNvPr id="254" name="Arc 253">
            <a:extLst>
              <a:ext uri="{FF2B5EF4-FFF2-40B4-BE49-F238E27FC236}">
                <a16:creationId xmlns:a16="http://schemas.microsoft.com/office/drawing/2014/main" id="{71E11681-F90E-B5EC-C894-4E0B58E92301}"/>
              </a:ext>
            </a:extLst>
          </p:cNvPr>
          <p:cNvSpPr/>
          <p:nvPr/>
        </p:nvSpPr>
        <p:spPr>
          <a:xfrm rot="18900000">
            <a:off x="2493691" y="2116434"/>
            <a:ext cx="280660" cy="28066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55" name="TextBox 680">
            <a:extLst>
              <a:ext uri="{FF2B5EF4-FFF2-40B4-BE49-F238E27FC236}">
                <a16:creationId xmlns:a16="http://schemas.microsoft.com/office/drawing/2014/main" id="{7D5FF38C-6E83-9075-5400-40A7E4D8D1D2}"/>
              </a:ext>
            </a:extLst>
          </p:cNvPr>
          <p:cNvSpPr txBox="1"/>
          <p:nvPr/>
        </p:nvSpPr>
        <p:spPr>
          <a:xfrm>
            <a:off x="2446679" y="1848880"/>
            <a:ext cx="38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K</a:t>
            </a:r>
            <a:r>
              <a:rPr lang="en-US" sz="1200" b="1" dirty="0">
                <a:solidFill>
                  <a:srgbClr val="FF0000"/>
                </a:solidFill>
              </a:rPr>
              <a:t>4</a:t>
            </a:r>
            <a:endParaRPr lang="tr-TR" sz="1200" dirty="0">
              <a:solidFill>
                <a:srgbClr val="FF0000"/>
              </a:solidFill>
            </a:endParaRPr>
          </a:p>
        </p:txBody>
      </p:sp>
      <p:sp>
        <p:nvSpPr>
          <p:cNvPr id="256" name="Arc 255">
            <a:extLst>
              <a:ext uri="{FF2B5EF4-FFF2-40B4-BE49-F238E27FC236}">
                <a16:creationId xmlns:a16="http://schemas.microsoft.com/office/drawing/2014/main" id="{9B60FEB1-5222-C565-F62C-306693CE762E}"/>
              </a:ext>
            </a:extLst>
          </p:cNvPr>
          <p:cNvSpPr/>
          <p:nvPr/>
        </p:nvSpPr>
        <p:spPr>
          <a:xfrm rot="18900000">
            <a:off x="2162545" y="3139424"/>
            <a:ext cx="280660" cy="280660"/>
          </a:xfrm>
          <a:prstGeom prst="arc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57" name="TextBox 682">
            <a:extLst>
              <a:ext uri="{FF2B5EF4-FFF2-40B4-BE49-F238E27FC236}">
                <a16:creationId xmlns:a16="http://schemas.microsoft.com/office/drawing/2014/main" id="{6EE27069-F9B5-3B4A-6429-5B6EC4084C4D}"/>
              </a:ext>
            </a:extLst>
          </p:cNvPr>
          <p:cNvSpPr txBox="1"/>
          <p:nvPr/>
        </p:nvSpPr>
        <p:spPr>
          <a:xfrm>
            <a:off x="2116836" y="2871870"/>
            <a:ext cx="38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70C0"/>
                </a:solidFill>
              </a:rPr>
              <a:t>K</a:t>
            </a:r>
            <a:r>
              <a:rPr lang="en-US" sz="1200" b="1" dirty="0">
                <a:solidFill>
                  <a:srgbClr val="0070C0"/>
                </a:solidFill>
              </a:rPr>
              <a:t>2</a:t>
            </a:r>
            <a:endParaRPr lang="tr-TR" sz="1200" dirty="0">
              <a:solidFill>
                <a:srgbClr val="0070C0"/>
              </a:solidFill>
            </a:endParaRPr>
          </a:p>
        </p:txBody>
      </p:sp>
      <p:sp>
        <p:nvSpPr>
          <p:cNvPr id="258" name="Arc 257">
            <a:extLst>
              <a:ext uri="{FF2B5EF4-FFF2-40B4-BE49-F238E27FC236}">
                <a16:creationId xmlns:a16="http://schemas.microsoft.com/office/drawing/2014/main" id="{C8C497B7-493B-5508-78D6-F6105D035377}"/>
              </a:ext>
            </a:extLst>
          </p:cNvPr>
          <p:cNvSpPr/>
          <p:nvPr/>
        </p:nvSpPr>
        <p:spPr>
          <a:xfrm rot="18900000">
            <a:off x="2493064" y="3141697"/>
            <a:ext cx="280660" cy="28066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59" name="TextBox 684">
            <a:extLst>
              <a:ext uri="{FF2B5EF4-FFF2-40B4-BE49-F238E27FC236}">
                <a16:creationId xmlns:a16="http://schemas.microsoft.com/office/drawing/2014/main" id="{4209DD87-2310-B201-6403-9D66A627B429}"/>
              </a:ext>
            </a:extLst>
          </p:cNvPr>
          <p:cNvSpPr txBox="1"/>
          <p:nvPr/>
        </p:nvSpPr>
        <p:spPr>
          <a:xfrm>
            <a:off x="2446052" y="2874143"/>
            <a:ext cx="38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K</a:t>
            </a:r>
            <a:r>
              <a:rPr lang="en-US" sz="1200" b="1" dirty="0">
                <a:solidFill>
                  <a:srgbClr val="FF0000"/>
                </a:solidFill>
              </a:rPr>
              <a:t>5</a:t>
            </a:r>
            <a:endParaRPr lang="tr-TR" sz="1200" dirty="0">
              <a:solidFill>
                <a:srgbClr val="FF0000"/>
              </a:solidFill>
            </a:endParaRPr>
          </a:p>
        </p:txBody>
      </p:sp>
      <p:sp>
        <p:nvSpPr>
          <p:cNvPr id="260" name="Arc 259">
            <a:extLst>
              <a:ext uri="{FF2B5EF4-FFF2-40B4-BE49-F238E27FC236}">
                <a16:creationId xmlns:a16="http://schemas.microsoft.com/office/drawing/2014/main" id="{E92187DF-EE3E-2C80-9810-76B59914228D}"/>
              </a:ext>
            </a:extLst>
          </p:cNvPr>
          <p:cNvSpPr/>
          <p:nvPr/>
        </p:nvSpPr>
        <p:spPr>
          <a:xfrm rot="18900000">
            <a:off x="2159138" y="4200185"/>
            <a:ext cx="280660" cy="280660"/>
          </a:xfrm>
          <a:prstGeom prst="arc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61" name="TextBox 690">
            <a:extLst>
              <a:ext uri="{FF2B5EF4-FFF2-40B4-BE49-F238E27FC236}">
                <a16:creationId xmlns:a16="http://schemas.microsoft.com/office/drawing/2014/main" id="{6024C771-F4AB-94E5-B02D-3FD790BA455A}"/>
              </a:ext>
            </a:extLst>
          </p:cNvPr>
          <p:cNvSpPr txBox="1"/>
          <p:nvPr/>
        </p:nvSpPr>
        <p:spPr>
          <a:xfrm>
            <a:off x="2113429" y="3932631"/>
            <a:ext cx="38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70C0"/>
                </a:solidFill>
              </a:rPr>
              <a:t>K</a:t>
            </a:r>
            <a:r>
              <a:rPr lang="en-US" sz="1200" b="1" dirty="0">
                <a:solidFill>
                  <a:srgbClr val="0070C0"/>
                </a:solidFill>
              </a:rPr>
              <a:t>3</a:t>
            </a:r>
            <a:endParaRPr lang="tr-TR" sz="1200" dirty="0">
              <a:solidFill>
                <a:srgbClr val="0070C0"/>
              </a:solidFill>
            </a:endParaRPr>
          </a:p>
        </p:txBody>
      </p:sp>
      <p:sp>
        <p:nvSpPr>
          <p:cNvPr id="262" name="Arc 261">
            <a:extLst>
              <a:ext uri="{FF2B5EF4-FFF2-40B4-BE49-F238E27FC236}">
                <a16:creationId xmlns:a16="http://schemas.microsoft.com/office/drawing/2014/main" id="{51B40345-1E43-10FE-1788-53D3E1068ED4}"/>
              </a:ext>
            </a:extLst>
          </p:cNvPr>
          <p:cNvSpPr/>
          <p:nvPr/>
        </p:nvSpPr>
        <p:spPr>
          <a:xfrm rot="18900000">
            <a:off x="2489657" y="4202458"/>
            <a:ext cx="280660" cy="28066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63" name="TextBox 692">
            <a:extLst>
              <a:ext uri="{FF2B5EF4-FFF2-40B4-BE49-F238E27FC236}">
                <a16:creationId xmlns:a16="http://schemas.microsoft.com/office/drawing/2014/main" id="{5AB8128F-1C17-64C2-6D97-52CE62E92212}"/>
              </a:ext>
            </a:extLst>
          </p:cNvPr>
          <p:cNvSpPr txBox="1"/>
          <p:nvPr/>
        </p:nvSpPr>
        <p:spPr>
          <a:xfrm>
            <a:off x="2442645" y="3934904"/>
            <a:ext cx="38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K</a:t>
            </a:r>
            <a:r>
              <a:rPr lang="en-US" sz="1200" b="1" dirty="0">
                <a:solidFill>
                  <a:srgbClr val="FF0000"/>
                </a:solidFill>
              </a:rPr>
              <a:t>6</a:t>
            </a:r>
            <a:endParaRPr lang="tr-TR" sz="1200" dirty="0">
              <a:solidFill>
                <a:srgbClr val="FF0000"/>
              </a:solidFill>
            </a:endParaRPr>
          </a:p>
        </p:txBody>
      </p:sp>
      <p:sp>
        <p:nvSpPr>
          <p:cNvPr id="264" name="Arc 263">
            <a:extLst>
              <a:ext uri="{FF2B5EF4-FFF2-40B4-BE49-F238E27FC236}">
                <a16:creationId xmlns:a16="http://schemas.microsoft.com/office/drawing/2014/main" id="{C3D5D4AA-9C49-DAF3-9568-7B1799DD3338}"/>
              </a:ext>
            </a:extLst>
          </p:cNvPr>
          <p:cNvSpPr/>
          <p:nvPr/>
        </p:nvSpPr>
        <p:spPr>
          <a:xfrm rot="5400000">
            <a:off x="4759216" y="1983306"/>
            <a:ext cx="924125" cy="924125"/>
          </a:xfrm>
          <a:prstGeom prst="arc">
            <a:avLst>
              <a:gd name="adj1" fmla="val 16200000"/>
              <a:gd name="adj2" fmla="val 12081025"/>
            </a:avLst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65" name="Arc 264">
            <a:extLst>
              <a:ext uri="{FF2B5EF4-FFF2-40B4-BE49-F238E27FC236}">
                <a16:creationId xmlns:a16="http://schemas.microsoft.com/office/drawing/2014/main" id="{F68B4654-1615-9471-3A50-47E447400218}"/>
              </a:ext>
            </a:extLst>
          </p:cNvPr>
          <p:cNvSpPr/>
          <p:nvPr/>
        </p:nvSpPr>
        <p:spPr>
          <a:xfrm rot="16200000" flipV="1">
            <a:off x="4749916" y="3233282"/>
            <a:ext cx="924125" cy="924125"/>
          </a:xfrm>
          <a:prstGeom prst="arc">
            <a:avLst>
              <a:gd name="adj1" fmla="val 16200000"/>
              <a:gd name="adj2" fmla="val 12081025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66" name="TextBox 695">
            <a:extLst>
              <a:ext uri="{FF2B5EF4-FFF2-40B4-BE49-F238E27FC236}">
                <a16:creationId xmlns:a16="http://schemas.microsoft.com/office/drawing/2014/main" id="{481DB0A4-736A-DCF2-B39F-B6025CC8647D}"/>
              </a:ext>
            </a:extLst>
          </p:cNvPr>
          <p:cNvSpPr txBox="1"/>
          <p:nvPr/>
        </p:nvSpPr>
        <p:spPr>
          <a:xfrm flipH="1">
            <a:off x="5098657" y="2291891"/>
            <a:ext cx="82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4A7EBB"/>
                </a:solidFill>
              </a:rPr>
              <a:t>+</a:t>
            </a:r>
            <a:endParaRPr lang="tr-TR" sz="1200" dirty="0">
              <a:solidFill>
                <a:srgbClr val="4A7EBB"/>
              </a:solidFill>
            </a:endParaRPr>
          </a:p>
        </p:txBody>
      </p:sp>
      <p:sp>
        <p:nvSpPr>
          <p:cNvPr id="267" name="TextBox 696">
            <a:extLst>
              <a:ext uri="{FF2B5EF4-FFF2-40B4-BE49-F238E27FC236}">
                <a16:creationId xmlns:a16="http://schemas.microsoft.com/office/drawing/2014/main" id="{B09C0B6F-6214-293C-02E1-AEA33F13283F}"/>
              </a:ext>
            </a:extLst>
          </p:cNvPr>
          <p:cNvSpPr txBox="1"/>
          <p:nvPr/>
        </p:nvSpPr>
        <p:spPr>
          <a:xfrm flipH="1">
            <a:off x="5102786" y="3568040"/>
            <a:ext cx="82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-</a:t>
            </a:r>
            <a:endParaRPr lang="tr-TR" sz="1200" dirty="0">
              <a:solidFill>
                <a:srgbClr val="FF0000"/>
              </a:solidFill>
            </a:endParaRPr>
          </a:p>
        </p:txBody>
      </p:sp>
      <p:sp>
        <p:nvSpPr>
          <p:cNvPr id="268" name="TextBox 729">
            <a:extLst>
              <a:ext uri="{FF2B5EF4-FFF2-40B4-BE49-F238E27FC236}">
                <a16:creationId xmlns:a16="http://schemas.microsoft.com/office/drawing/2014/main" id="{A9BC6C64-6CC3-226C-BA0A-097EF114BF71}"/>
              </a:ext>
            </a:extLst>
          </p:cNvPr>
          <p:cNvSpPr txBox="1"/>
          <p:nvPr/>
        </p:nvSpPr>
        <p:spPr>
          <a:xfrm flipH="1">
            <a:off x="1040100" y="5304260"/>
            <a:ext cx="3030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altLang="zh-CN" sz="1200" b="1" dirty="0"/>
              <a:t>Synapse with </a:t>
            </a:r>
            <a:r>
              <a:rPr lang="en-US" sz="1200" b="1" dirty="0"/>
              <a:t>Ternary</a:t>
            </a:r>
            <a:r>
              <a:rPr lang="en-US" altLang="zh-CN" sz="1200" b="1" dirty="0"/>
              <a:t> weight (-1,0,1)</a:t>
            </a:r>
            <a:endParaRPr lang="tr-TR" sz="1200" dirty="0"/>
          </a:p>
        </p:txBody>
      </p:sp>
      <p:sp>
        <p:nvSpPr>
          <p:cNvPr id="269" name="Google Shape;52;p2">
            <a:extLst>
              <a:ext uri="{FF2B5EF4-FFF2-40B4-BE49-F238E27FC236}">
                <a16:creationId xmlns:a16="http://schemas.microsoft.com/office/drawing/2014/main" id="{07B17B6D-A32B-F816-5A38-7BFCE055CB63}"/>
              </a:ext>
            </a:extLst>
          </p:cNvPr>
          <p:cNvSpPr txBox="1"/>
          <p:nvPr/>
        </p:nvSpPr>
        <p:spPr>
          <a:xfrm>
            <a:off x="5941009" y="2218312"/>
            <a:ext cx="2848339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High </a:t>
            </a:r>
            <a:r>
              <a:rPr lang="tr-TR" dirty="0"/>
              <a:t>fan-in design with inhibitory effect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 err="1"/>
              <a:t>Simulated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JSIM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dirty="0"/>
              <a:t>6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neuron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designed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 </a:t>
            </a:r>
            <a:r>
              <a:rPr lang="tr-TR" dirty="0" err="1"/>
              <a:t>tapeout</a:t>
            </a:r>
            <a:endParaRPr lang="en-US" dirty="0"/>
          </a:p>
        </p:txBody>
      </p:sp>
      <p:sp>
        <p:nvSpPr>
          <p:cNvPr id="270" name="Metin kutusu 801">
            <a:extLst>
              <a:ext uri="{FF2B5EF4-FFF2-40B4-BE49-F238E27FC236}">
                <a16:creationId xmlns:a16="http://schemas.microsoft.com/office/drawing/2014/main" id="{4B669814-E102-F9F7-74F5-FC4D897B24E9}"/>
              </a:ext>
            </a:extLst>
          </p:cNvPr>
          <p:cNvSpPr txBox="1"/>
          <p:nvPr/>
        </p:nvSpPr>
        <p:spPr>
          <a:xfrm>
            <a:off x="6041322" y="3528105"/>
            <a:ext cx="23583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800" b="1" i="0" dirty="0">
                <a:solidFill>
                  <a:srgbClr val="3E3D40"/>
                </a:solidFill>
                <a:effectLst/>
                <a:latin typeface="MuseoSans"/>
              </a:rPr>
              <a:t>M. A. </a:t>
            </a:r>
            <a:r>
              <a:rPr lang="tr-TR" sz="800" b="1" i="0" dirty="0" err="1">
                <a:solidFill>
                  <a:srgbClr val="3E3D40"/>
                </a:solidFill>
                <a:effectLst/>
                <a:latin typeface="MuseoSans"/>
              </a:rPr>
              <a:t>Karamuftuoglu</a:t>
            </a:r>
            <a:r>
              <a:rPr lang="tr-TR" sz="800" b="1" i="0" dirty="0">
                <a:solidFill>
                  <a:srgbClr val="3E3D40"/>
                </a:solidFill>
                <a:effectLst/>
                <a:latin typeface="MuseoSans"/>
              </a:rPr>
              <a:t>, B. Z. </a:t>
            </a:r>
            <a:r>
              <a:rPr lang="tr-TR" sz="800" b="1" i="0" dirty="0" err="1">
                <a:solidFill>
                  <a:srgbClr val="3E3D40"/>
                </a:solidFill>
                <a:effectLst/>
                <a:latin typeface="MuseoSans"/>
              </a:rPr>
              <a:t>Ucpinar</a:t>
            </a:r>
            <a:r>
              <a:rPr lang="tr-TR" sz="800" b="1" i="0" dirty="0">
                <a:solidFill>
                  <a:srgbClr val="3E3D40"/>
                </a:solidFill>
                <a:effectLst/>
                <a:latin typeface="MuseoSans"/>
              </a:rPr>
              <a:t>, S. </a:t>
            </a:r>
            <a:r>
              <a:rPr lang="tr-TR" sz="800" b="1" i="0" dirty="0" err="1">
                <a:solidFill>
                  <a:srgbClr val="3E3D40"/>
                </a:solidFill>
                <a:effectLst/>
                <a:latin typeface="MuseoSans"/>
              </a:rPr>
              <a:t>Razmkhah</a:t>
            </a:r>
            <a:r>
              <a:rPr lang="tr-TR" sz="800" b="1" i="0" dirty="0">
                <a:solidFill>
                  <a:srgbClr val="3E3D40"/>
                </a:solidFill>
                <a:effectLst/>
                <a:latin typeface="MuseoSans"/>
              </a:rPr>
              <a:t>, </a:t>
            </a:r>
            <a:r>
              <a:rPr lang="tr-TR" sz="800" b="1" i="0" dirty="0" err="1">
                <a:solidFill>
                  <a:srgbClr val="3E3D40"/>
                </a:solidFill>
                <a:effectLst/>
                <a:latin typeface="MuseoSans"/>
              </a:rPr>
              <a:t>and</a:t>
            </a:r>
            <a:r>
              <a:rPr lang="tr-TR" sz="800" b="1" i="0" dirty="0">
                <a:solidFill>
                  <a:srgbClr val="3E3D40"/>
                </a:solidFill>
                <a:effectLst/>
                <a:latin typeface="MuseoSans"/>
              </a:rPr>
              <a:t> M. </a:t>
            </a:r>
            <a:r>
              <a:rPr lang="tr-TR" sz="800" b="1" i="0" dirty="0" err="1">
                <a:solidFill>
                  <a:srgbClr val="3E3D40"/>
                </a:solidFill>
                <a:effectLst/>
                <a:latin typeface="MuseoSans"/>
              </a:rPr>
              <a:t>Pedram</a:t>
            </a:r>
            <a:r>
              <a:rPr lang="tr-TR" sz="800" b="1" i="0" dirty="0">
                <a:solidFill>
                  <a:srgbClr val="3E3D40"/>
                </a:solidFill>
                <a:effectLst/>
                <a:latin typeface="MuseoSans"/>
              </a:rPr>
              <a:t>, "</a:t>
            </a:r>
            <a:r>
              <a:rPr lang="en-US" sz="800" b="1" i="0" dirty="0">
                <a:solidFill>
                  <a:srgbClr val="3E3D40"/>
                </a:solidFill>
                <a:effectLst/>
                <a:latin typeface="MuseoSans"/>
              </a:rPr>
              <a:t>High Fan-in SFQ-Based Differential Spiking Neuron</a:t>
            </a:r>
            <a:r>
              <a:rPr lang="tr-TR" sz="800" b="1" i="0" dirty="0">
                <a:solidFill>
                  <a:srgbClr val="3E3D40"/>
                </a:solidFill>
                <a:effectLst/>
                <a:latin typeface="MuseoSans"/>
              </a:rPr>
              <a:t>", </a:t>
            </a:r>
            <a:r>
              <a:rPr lang="tr-TR" sz="800" b="1" i="0" dirty="0" err="1">
                <a:solidFill>
                  <a:srgbClr val="3E3D40"/>
                </a:solidFill>
                <a:effectLst/>
                <a:latin typeface="MuseoSans"/>
              </a:rPr>
              <a:t>Article</a:t>
            </a:r>
            <a:r>
              <a:rPr lang="tr-TR" sz="800" b="1" i="0" dirty="0">
                <a:solidFill>
                  <a:srgbClr val="3E3D40"/>
                </a:solidFill>
                <a:effectLst/>
                <a:latin typeface="MuseoSans"/>
              </a:rPr>
              <a:t> in </a:t>
            </a:r>
            <a:r>
              <a:rPr lang="tr-TR" sz="800" b="1" i="0" dirty="0" err="1">
                <a:solidFill>
                  <a:srgbClr val="3E3D40"/>
                </a:solidFill>
                <a:effectLst/>
                <a:latin typeface="MuseoSans"/>
              </a:rPr>
              <a:t>preparation</a:t>
            </a:r>
            <a:r>
              <a:rPr lang="tr-TR" sz="800" b="1" i="0" dirty="0">
                <a:solidFill>
                  <a:srgbClr val="3E3D40"/>
                </a:solidFill>
                <a:effectLst/>
                <a:latin typeface="MuseoSans"/>
              </a:rPr>
              <a:t>.</a:t>
            </a:r>
          </a:p>
        </p:txBody>
      </p:sp>
      <p:sp>
        <p:nvSpPr>
          <p:cNvPr id="437" name="TextBox 396">
            <a:extLst>
              <a:ext uri="{FF2B5EF4-FFF2-40B4-BE49-F238E27FC236}">
                <a16:creationId xmlns:a16="http://schemas.microsoft.com/office/drawing/2014/main" id="{96A86B9D-7B5F-3BB2-704E-8662BFD981A2}"/>
              </a:ext>
            </a:extLst>
          </p:cNvPr>
          <p:cNvSpPr txBox="1"/>
          <p:nvPr/>
        </p:nvSpPr>
        <p:spPr>
          <a:xfrm flipH="1">
            <a:off x="297465" y="1848452"/>
            <a:ext cx="592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In1</a:t>
            </a:r>
            <a:r>
              <a:rPr lang="en-US" sz="1200" b="1" dirty="0">
                <a:solidFill>
                  <a:schemeClr val="accent1"/>
                </a:solidFill>
              </a:rPr>
              <a:t>(0)</a:t>
            </a:r>
            <a:endParaRPr lang="tr-TR" sz="1200" dirty="0">
              <a:solidFill>
                <a:schemeClr val="accent1"/>
              </a:solidFill>
            </a:endParaRPr>
          </a:p>
        </p:txBody>
      </p:sp>
      <p:sp>
        <p:nvSpPr>
          <p:cNvPr id="438" name="TextBox 367">
            <a:extLst>
              <a:ext uri="{FF2B5EF4-FFF2-40B4-BE49-F238E27FC236}">
                <a16:creationId xmlns:a16="http://schemas.microsoft.com/office/drawing/2014/main" id="{1E3E1509-BA1F-19DC-4A92-99A837583DEC}"/>
              </a:ext>
            </a:extLst>
          </p:cNvPr>
          <p:cNvSpPr txBox="1"/>
          <p:nvPr/>
        </p:nvSpPr>
        <p:spPr>
          <a:xfrm flipH="1">
            <a:off x="357618" y="2895464"/>
            <a:ext cx="58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In2</a:t>
            </a:r>
            <a:r>
              <a:rPr lang="en-US" sz="1200" b="1" dirty="0">
                <a:solidFill>
                  <a:schemeClr val="accent1"/>
                </a:solidFill>
              </a:rPr>
              <a:t>+</a:t>
            </a:r>
            <a:endParaRPr lang="tr-TR" sz="1200" dirty="0">
              <a:solidFill>
                <a:schemeClr val="accent1"/>
              </a:solidFill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D63FC204-3ED9-53DF-57DC-2F760B15E185}"/>
              </a:ext>
            </a:extLst>
          </p:cNvPr>
          <p:cNvSpPr txBox="1"/>
          <p:nvPr/>
        </p:nvSpPr>
        <p:spPr>
          <a:xfrm flipH="1">
            <a:off x="342171" y="3962208"/>
            <a:ext cx="572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In3</a:t>
            </a:r>
            <a:r>
              <a:rPr lang="en-US" sz="1200" b="1" dirty="0">
                <a:solidFill>
                  <a:schemeClr val="accent1"/>
                </a:solidFill>
              </a:rPr>
              <a:t>+</a:t>
            </a:r>
            <a:endParaRPr lang="tr-TR" sz="1200" dirty="0">
              <a:solidFill>
                <a:schemeClr val="accent1"/>
              </a:solidFill>
            </a:endParaRPr>
          </a:p>
        </p:txBody>
      </p:sp>
      <p:sp>
        <p:nvSpPr>
          <p:cNvPr id="443" name="Rectangle: Rounded Corners 442">
            <a:extLst>
              <a:ext uri="{FF2B5EF4-FFF2-40B4-BE49-F238E27FC236}">
                <a16:creationId xmlns:a16="http://schemas.microsoft.com/office/drawing/2014/main" id="{8213D4EE-058A-1418-F258-9607061F1183}"/>
              </a:ext>
            </a:extLst>
          </p:cNvPr>
          <p:cNvSpPr/>
          <p:nvPr/>
        </p:nvSpPr>
        <p:spPr>
          <a:xfrm>
            <a:off x="891306" y="2805306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44" name="TextBox 7">
            <a:extLst>
              <a:ext uri="{FF2B5EF4-FFF2-40B4-BE49-F238E27FC236}">
                <a16:creationId xmlns:a16="http://schemas.microsoft.com/office/drawing/2014/main" id="{5A293B07-061F-2A44-073F-7AA847E599E0}"/>
              </a:ext>
            </a:extLst>
          </p:cNvPr>
          <p:cNvSpPr txBox="1"/>
          <p:nvPr/>
        </p:nvSpPr>
        <p:spPr>
          <a:xfrm>
            <a:off x="901285" y="2900464"/>
            <a:ext cx="49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/>
              <a:t>JTL</a:t>
            </a:r>
            <a:endParaRPr lang="tr-TR" sz="1200" dirty="0"/>
          </a:p>
        </p:txBody>
      </p:sp>
      <p:sp>
        <p:nvSpPr>
          <p:cNvPr id="445" name="Rectangle: Rounded Corners 444">
            <a:extLst>
              <a:ext uri="{FF2B5EF4-FFF2-40B4-BE49-F238E27FC236}">
                <a16:creationId xmlns:a16="http://schemas.microsoft.com/office/drawing/2014/main" id="{D0D0A9FC-79D0-1CED-959F-83760307C196}"/>
              </a:ext>
            </a:extLst>
          </p:cNvPr>
          <p:cNvSpPr/>
          <p:nvPr/>
        </p:nvSpPr>
        <p:spPr>
          <a:xfrm>
            <a:off x="878772" y="3858166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46" name="TextBox 7">
            <a:extLst>
              <a:ext uri="{FF2B5EF4-FFF2-40B4-BE49-F238E27FC236}">
                <a16:creationId xmlns:a16="http://schemas.microsoft.com/office/drawing/2014/main" id="{67B31024-004F-E4DC-F97E-78F5FF61864F}"/>
              </a:ext>
            </a:extLst>
          </p:cNvPr>
          <p:cNvSpPr txBox="1"/>
          <p:nvPr/>
        </p:nvSpPr>
        <p:spPr>
          <a:xfrm>
            <a:off x="884743" y="3951229"/>
            <a:ext cx="49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/>
              <a:t>JTL</a:t>
            </a:r>
            <a:endParaRPr lang="tr-TR" sz="1200" dirty="0"/>
          </a:p>
        </p:txBody>
      </p:sp>
      <p:sp>
        <p:nvSpPr>
          <p:cNvPr id="453" name="Rectangle: Rounded Corners 452">
            <a:extLst>
              <a:ext uri="{FF2B5EF4-FFF2-40B4-BE49-F238E27FC236}">
                <a16:creationId xmlns:a16="http://schemas.microsoft.com/office/drawing/2014/main" id="{345DA5E6-ACC8-541D-145A-61112FF43B95}"/>
              </a:ext>
            </a:extLst>
          </p:cNvPr>
          <p:cNvSpPr/>
          <p:nvPr/>
        </p:nvSpPr>
        <p:spPr>
          <a:xfrm>
            <a:off x="3551835" y="1761755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54" name="TextBox 7">
            <a:extLst>
              <a:ext uri="{FF2B5EF4-FFF2-40B4-BE49-F238E27FC236}">
                <a16:creationId xmlns:a16="http://schemas.microsoft.com/office/drawing/2014/main" id="{617AA9F8-412D-C898-8C0E-8AB321C6E35B}"/>
              </a:ext>
            </a:extLst>
          </p:cNvPr>
          <p:cNvSpPr txBox="1"/>
          <p:nvPr/>
        </p:nvSpPr>
        <p:spPr>
          <a:xfrm>
            <a:off x="3570330" y="1866501"/>
            <a:ext cx="49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/>
              <a:t>JTL</a:t>
            </a:r>
            <a:endParaRPr lang="tr-TR" sz="1200" dirty="0"/>
          </a:p>
        </p:txBody>
      </p:sp>
      <p:sp>
        <p:nvSpPr>
          <p:cNvPr id="455" name="Rectangle: Rounded Corners 454">
            <a:extLst>
              <a:ext uri="{FF2B5EF4-FFF2-40B4-BE49-F238E27FC236}">
                <a16:creationId xmlns:a16="http://schemas.microsoft.com/office/drawing/2014/main" id="{42AB7EEC-74B0-84DF-05AB-237B4B17BF47}"/>
              </a:ext>
            </a:extLst>
          </p:cNvPr>
          <p:cNvSpPr/>
          <p:nvPr/>
        </p:nvSpPr>
        <p:spPr>
          <a:xfrm>
            <a:off x="3577500" y="2803481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56" name="TextBox 7">
            <a:extLst>
              <a:ext uri="{FF2B5EF4-FFF2-40B4-BE49-F238E27FC236}">
                <a16:creationId xmlns:a16="http://schemas.microsoft.com/office/drawing/2014/main" id="{58157B95-3CBE-5EAD-A3A5-293DC2A37728}"/>
              </a:ext>
            </a:extLst>
          </p:cNvPr>
          <p:cNvSpPr txBox="1"/>
          <p:nvPr/>
        </p:nvSpPr>
        <p:spPr>
          <a:xfrm>
            <a:off x="3580308" y="2892233"/>
            <a:ext cx="49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/>
              <a:t>JTL</a:t>
            </a:r>
            <a:endParaRPr lang="tr-TR" sz="1200" dirty="0"/>
          </a:p>
        </p:txBody>
      </p:sp>
      <p:sp>
        <p:nvSpPr>
          <p:cNvPr id="457" name="Rectangle: Rounded Corners 456">
            <a:extLst>
              <a:ext uri="{FF2B5EF4-FFF2-40B4-BE49-F238E27FC236}">
                <a16:creationId xmlns:a16="http://schemas.microsoft.com/office/drawing/2014/main" id="{E96929A8-C289-2CE3-929E-6B96AB0AC5FE}"/>
              </a:ext>
            </a:extLst>
          </p:cNvPr>
          <p:cNvSpPr/>
          <p:nvPr/>
        </p:nvSpPr>
        <p:spPr>
          <a:xfrm>
            <a:off x="3557795" y="3846760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58" name="TextBox 7">
            <a:extLst>
              <a:ext uri="{FF2B5EF4-FFF2-40B4-BE49-F238E27FC236}">
                <a16:creationId xmlns:a16="http://schemas.microsoft.com/office/drawing/2014/main" id="{F9A0C00C-45E9-412D-419B-87579D51ECB8}"/>
              </a:ext>
            </a:extLst>
          </p:cNvPr>
          <p:cNvSpPr txBox="1"/>
          <p:nvPr/>
        </p:nvSpPr>
        <p:spPr>
          <a:xfrm>
            <a:off x="3563766" y="3939823"/>
            <a:ext cx="49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/>
              <a:t>JTL</a:t>
            </a:r>
            <a:endParaRPr lang="tr-TR" sz="1200" dirty="0"/>
          </a:p>
        </p:txBody>
      </p:sp>
      <p:sp>
        <p:nvSpPr>
          <p:cNvPr id="459" name="Rectangle: Rounded Corners 458">
            <a:extLst>
              <a:ext uri="{FF2B5EF4-FFF2-40B4-BE49-F238E27FC236}">
                <a16:creationId xmlns:a16="http://schemas.microsoft.com/office/drawing/2014/main" id="{817E8C37-2CA0-EF09-273B-4EF3E93FE473}"/>
              </a:ext>
            </a:extLst>
          </p:cNvPr>
          <p:cNvSpPr/>
          <p:nvPr/>
        </p:nvSpPr>
        <p:spPr>
          <a:xfrm>
            <a:off x="5967375" y="1128435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60" name="TextBox 7">
            <a:extLst>
              <a:ext uri="{FF2B5EF4-FFF2-40B4-BE49-F238E27FC236}">
                <a16:creationId xmlns:a16="http://schemas.microsoft.com/office/drawing/2014/main" id="{81F73C9F-9C6E-D6EB-5466-10F9847C7ECC}"/>
              </a:ext>
            </a:extLst>
          </p:cNvPr>
          <p:cNvSpPr txBox="1"/>
          <p:nvPr/>
        </p:nvSpPr>
        <p:spPr>
          <a:xfrm>
            <a:off x="5985870" y="1233181"/>
            <a:ext cx="49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/>
              <a:t>JTL</a:t>
            </a:r>
            <a:endParaRPr lang="tr-TR" sz="1200" dirty="0"/>
          </a:p>
        </p:txBody>
      </p:sp>
      <p:sp>
        <p:nvSpPr>
          <p:cNvPr id="463" name="Rectangle: Rounded Corners 462">
            <a:extLst>
              <a:ext uri="{FF2B5EF4-FFF2-40B4-BE49-F238E27FC236}">
                <a16:creationId xmlns:a16="http://schemas.microsoft.com/office/drawing/2014/main" id="{FA092F9D-1401-FA05-1D19-116CDA5D48BE}"/>
              </a:ext>
            </a:extLst>
          </p:cNvPr>
          <p:cNvSpPr/>
          <p:nvPr/>
        </p:nvSpPr>
        <p:spPr>
          <a:xfrm>
            <a:off x="5967375" y="4734018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64" name="TextBox 7">
            <a:extLst>
              <a:ext uri="{FF2B5EF4-FFF2-40B4-BE49-F238E27FC236}">
                <a16:creationId xmlns:a16="http://schemas.microsoft.com/office/drawing/2014/main" id="{635EB5B0-457A-A1CF-8BD7-C4ABDD253A0D}"/>
              </a:ext>
            </a:extLst>
          </p:cNvPr>
          <p:cNvSpPr txBox="1"/>
          <p:nvPr/>
        </p:nvSpPr>
        <p:spPr>
          <a:xfrm>
            <a:off x="5985870" y="4838764"/>
            <a:ext cx="49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/>
              <a:t>JTL</a:t>
            </a:r>
            <a:endParaRPr lang="tr-TR" sz="1200" dirty="0"/>
          </a:p>
        </p:txBody>
      </p:sp>
      <p:sp>
        <p:nvSpPr>
          <p:cNvPr id="473" name="Rectangle: Rounded Corners 472">
            <a:extLst>
              <a:ext uri="{FF2B5EF4-FFF2-40B4-BE49-F238E27FC236}">
                <a16:creationId xmlns:a16="http://schemas.microsoft.com/office/drawing/2014/main" id="{5168F725-A171-607B-93FD-8BF40638DE01}"/>
              </a:ext>
            </a:extLst>
          </p:cNvPr>
          <p:cNvSpPr/>
          <p:nvPr/>
        </p:nvSpPr>
        <p:spPr>
          <a:xfrm>
            <a:off x="4572001" y="658368"/>
            <a:ext cx="1083780" cy="111479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74" name="TextBox 396">
            <a:extLst>
              <a:ext uri="{FF2B5EF4-FFF2-40B4-BE49-F238E27FC236}">
                <a16:creationId xmlns:a16="http://schemas.microsoft.com/office/drawing/2014/main" id="{35735435-8EDE-46DD-9364-6FD41805A892}"/>
              </a:ext>
            </a:extLst>
          </p:cNvPr>
          <p:cNvSpPr txBox="1"/>
          <p:nvPr/>
        </p:nvSpPr>
        <p:spPr>
          <a:xfrm flipH="1">
            <a:off x="6305558" y="613076"/>
            <a:ext cx="636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altLang="zh-CN" sz="1200" b="1" dirty="0"/>
              <a:t>Soma</a:t>
            </a:r>
            <a:endParaRPr lang="tr-TR" sz="1200" dirty="0"/>
          </a:p>
        </p:txBody>
      </p:sp>
      <p:cxnSp>
        <p:nvCxnSpPr>
          <p:cNvPr id="475" name="Düz Ok Bağlayıcısı 6">
            <a:extLst>
              <a:ext uri="{FF2B5EF4-FFF2-40B4-BE49-F238E27FC236}">
                <a16:creationId xmlns:a16="http://schemas.microsoft.com/office/drawing/2014/main" id="{77B15775-137B-74EE-9AD5-D2C9B695E55D}"/>
              </a:ext>
            </a:extLst>
          </p:cNvPr>
          <p:cNvCxnSpPr>
            <a:cxnSpLocks/>
          </p:cNvCxnSpPr>
          <p:nvPr/>
        </p:nvCxnSpPr>
        <p:spPr>
          <a:xfrm flipH="1">
            <a:off x="5738563" y="760055"/>
            <a:ext cx="598169" cy="13527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396">
            <a:extLst>
              <a:ext uri="{FF2B5EF4-FFF2-40B4-BE49-F238E27FC236}">
                <a16:creationId xmlns:a16="http://schemas.microsoft.com/office/drawing/2014/main" id="{9EBCD77A-5BA1-0881-1216-702534BCA896}"/>
              </a:ext>
            </a:extLst>
          </p:cNvPr>
          <p:cNvSpPr txBox="1"/>
          <p:nvPr/>
        </p:nvSpPr>
        <p:spPr>
          <a:xfrm flipH="1">
            <a:off x="6971301" y="962520"/>
            <a:ext cx="618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altLang="zh-CN" sz="1200" b="1" dirty="0"/>
              <a:t>Axon</a:t>
            </a:r>
            <a:endParaRPr lang="tr-TR" sz="1200" dirty="0"/>
          </a:p>
        </p:txBody>
      </p:sp>
      <p:cxnSp>
        <p:nvCxnSpPr>
          <p:cNvPr id="480" name="Düz Ok Bağlayıcısı 6">
            <a:extLst>
              <a:ext uri="{FF2B5EF4-FFF2-40B4-BE49-F238E27FC236}">
                <a16:creationId xmlns:a16="http://schemas.microsoft.com/office/drawing/2014/main" id="{94512074-680B-4B5C-A997-DA240E28BA5A}"/>
              </a:ext>
            </a:extLst>
          </p:cNvPr>
          <p:cNvCxnSpPr>
            <a:cxnSpLocks/>
          </p:cNvCxnSpPr>
          <p:nvPr/>
        </p:nvCxnSpPr>
        <p:spPr>
          <a:xfrm flipH="1">
            <a:off x="6514103" y="1102081"/>
            <a:ext cx="487680" cy="13152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TextBox 396">
            <a:extLst>
              <a:ext uri="{FF2B5EF4-FFF2-40B4-BE49-F238E27FC236}">
                <a16:creationId xmlns:a16="http://schemas.microsoft.com/office/drawing/2014/main" id="{1EB4B0EE-CA9C-91F1-3DAF-C8D5F119B000}"/>
              </a:ext>
            </a:extLst>
          </p:cNvPr>
          <p:cNvSpPr txBox="1"/>
          <p:nvPr/>
        </p:nvSpPr>
        <p:spPr>
          <a:xfrm flipH="1">
            <a:off x="19954" y="4778502"/>
            <a:ext cx="115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altLang="zh-CN" sz="1200" b="1" dirty="0"/>
              <a:t>Axon Ending</a:t>
            </a:r>
            <a:endParaRPr lang="tr-TR" sz="1200" dirty="0"/>
          </a:p>
        </p:txBody>
      </p:sp>
      <p:cxnSp>
        <p:nvCxnSpPr>
          <p:cNvPr id="486" name="Düz Ok Bağlayıcısı 6">
            <a:extLst>
              <a:ext uri="{FF2B5EF4-FFF2-40B4-BE49-F238E27FC236}">
                <a16:creationId xmlns:a16="http://schemas.microsoft.com/office/drawing/2014/main" id="{314AFD15-29C2-EF5F-D82C-E30FD2EBB11B}"/>
              </a:ext>
            </a:extLst>
          </p:cNvPr>
          <p:cNvCxnSpPr>
            <a:cxnSpLocks/>
          </p:cNvCxnSpPr>
          <p:nvPr/>
        </p:nvCxnSpPr>
        <p:spPr>
          <a:xfrm flipV="1">
            <a:off x="648196" y="4349584"/>
            <a:ext cx="307739" cy="38880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545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  <p:bldP spid="474" grpId="0"/>
      <p:bldP spid="479" grpId="0"/>
      <p:bldP spid="4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A1963-7CC5-66DF-3B2F-5F3A55C69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89C45009-8F18-9293-72F6-DB7C9711AC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46CF8-4CA5-4B63-0775-AB7394E3218D}"/>
              </a:ext>
            </a:extLst>
          </p:cNvPr>
          <p:cNvSpPr txBox="1"/>
          <p:nvPr/>
        </p:nvSpPr>
        <p:spPr>
          <a:xfrm>
            <a:off x="353459" y="5659296"/>
            <a:ext cx="8437080" cy="4154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050" dirty="0" err="1">
                <a:solidFill>
                  <a:srgbClr val="111111"/>
                </a:solidFill>
                <a:latin typeface="Roboto"/>
              </a:rPr>
              <a:t>Bozbey</a:t>
            </a:r>
            <a:r>
              <a:rPr lang="en-US" sz="1050" dirty="0">
                <a:solidFill>
                  <a:srgbClr val="111111"/>
                </a:solidFill>
                <a:latin typeface="Roboto"/>
              </a:rPr>
              <a:t> A, </a:t>
            </a:r>
            <a:r>
              <a:rPr lang="en-US" sz="1050" dirty="0" err="1">
                <a:solidFill>
                  <a:srgbClr val="111111"/>
                </a:solidFill>
                <a:latin typeface="Roboto"/>
              </a:rPr>
              <a:t>Karamuftuoglu</a:t>
            </a:r>
            <a:r>
              <a:rPr lang="en-US" sz="1050" dirty="0">
                <a:solidFill>
                  <a:srgbClr val="111111"/>
                </a:solidFill>
                <a:latin typeface="Roboto"/>
              </a:rPr>
              <a:t> M A, </a:t>
            </a:r>
            <a:r>
              <a:rPr lang="en-US" sz="1050" dirty="0" err="1">
                <a:solidFill>
                  <a:srgbClr val="111111"/>
                </a:solidFill>
                <a:latin typeface="Roboto"/>
              </a:rPr>
              <a:t>Razmkhah</a:t>
            </a:r>
            <a:r>
              <a:rPr lang="en-US" sz="1050" dirty="0">
                <a:solidFill>
                  <a:srgbClr val="111111"/>
                </a:solidFill>
                <a:latin typeface="Roboto"/>
              </a:rPr>
              <a:t> S and </a:t>
            </a:r>
            <a:r>
              <a:rPr lang="en-US" sz="1050" dirty="0" err="1">
                <a:solidFill>
                  <a:srgbClr val="111111"/>
                </a:solidFill>
                <a:latin typeface="Roboto"/>
              </a:rPr>
              <a:t>Ozbayoglu</a:t>
            </a:r>
            <a:r>
              <a:rPr lang="en-US" sz="1050" dirty="0">
                <a:solidFill>
                  <a:srgbClr val="111111"/>
                </a:solidFill>
                <a:latin typeface="Roboto"/>
              </a:rPr>
              <a:t> M 2018 Single flux quantum based ultrahigh speed spiking neuromorphic processor architecture (arXiv:1812.10354)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846B9F1-668D-0C41-49EA-BBEA1D6B4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13" y="633060"/>
            <a:ext cx="5106407" cy="3043375"/>
          </a:xfrm>
          <a:prstGeom prst="rect">
            <a:avLst/>
          </a:prstGeom>
          <a:ln w="28575">
            <a:noFill/>
          </a:ln>
        </p:spPr>
      </p:pic>
      <p:sp>
        <p:nvSpPr>
          <p:cNvPr id="7" name="Google Shape;52;p2">
            <a:extLst>
              <a:ext uri="{FF2B5EF4-FFF2-40B4-BE49-F238E27FC236}">
                <a16:creationId xmlns:a16="http://schemas.microsoft.com/office/drawing/2014/main" id="{8B21B641-E37A-0A69-24B7-8C6E8BC6F6F1}"/>
              </a:ext>
            </a:extLst>
          </p:cNvPr>
          <p:cNvSpPr txBox="1"/>
          <p:nvPr/>
        </p:nvSpPr>
        <p:spPr>
          <a:xfrm>
            <a:off x="1265502" y="3740536"/>
            <a:ext cx="6612995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Neuron: </a:t>
            </a:r>
            <a:r>
              <a:rPr lang="en-US" sz="1600" dirty="0"/>
              <a:t>Fundamental units of nervous system and brain</a:t>
            </a:r>
            <a:endParaRPr lang="tr-TR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Soma: </a:t>
            </a:r>
            <a:r>
              <a:rPr lang="en-US" sz="1600" dirty="0"/>
              <a:t>Central cell body acts like a threshold function</a:t>
            </a:r>
            <a:endParaRPr lang="tr-TR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Axon: </a:t>
            </a:r>
            <a:r>
              <a:rPr lang="en-US" sz="1600" dirty="0"/>
              <a:t>Carries and sends the impulses from one to other neurons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Axon ending (Axon terminal): </a:t>
            </a:r>
            <a:r>
              <a:rPr lang="en-US" sz="1600" dirty="0"/>
              <a:t>Forms junctions with other cells</a:t>
            </a:r>
            <a:endParaRPr lang="tr-TR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Dendrite: </a:t>
            </a:r>
            <a:r>
              <a:rPr lang="en-US" sz="1600" dirty="0"/>
              <a:t>Receives the signals from other cells</a:t>
            </a:r>
            <a:endParaRPr lang="tr-TR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Synapse (Neuronal junction): </a:t>
            </a:r>
            <a:r>
              <a:rPr lang="en-US" sz="1600" dirty="0"/>
              <a:t>The point of contact between neurons</a:t>
            </a:r>
          </a:p>
        </p:txBody>
      </p:sp>
      <p:sp>
        <p:nvSpPr>
          <p:cNvPr id="3" name="Metin Yer Tutucusu 4">
            <a:extLst>
              <a:ext uri="{FF2B5EF4-FFF2-40B4-BE49-F238E27FC236}">
                <a16:creationId xmlns:a16="http://schemas.microsoft.com/office/drawing/2014/main" id="{0E20D5B0-C04A-11BE-CE54-4291DB257B52}"/>
              </a:ext>
            </a:extLst>
          </p:cNvPr>
          <p:cNvSpPr txBox="1">
            <a:spLocks/>
          </p:cNvSpPr>
          <p:nvPr/>
        </p:nvSpPr>
        <p:spPr>
          <a:xfrm>
            <a:off x="19954" y="0"/>
            <a:ext cx="9124046" cy="431800"/>
          </a:xfrm>
          <a:prstGeom prst="rect">
            <a:avLst/>
          </a:prstGeom>
        </p:spPr>
        <p:txBody>
          <a:bodyPr lIns="72000" tIns="36000" rIns="0" bIns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Biological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776409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208B5-9976-5B24-6C23-148827BAF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F6221DDF-FF1C-F445-6410-BC5BA04DD9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FD45D-FE12-B9DE-63D6-8C10F82E8737}"/>
              </a:ext>
            </a:extLst>
          </p:cNvPr>
          <p:cNvSpPr txBox="1"/>
          <p:nvPr/>
        </p:nvSpPr>
        <p:spPr>
          <a:xfrm>
            <a:off x="353460" y="5679528"/>
            <a:ext cx="8437080" cy="4154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US" sz="1050" b="0" i="0" dirty="0">
                <a:solidFill>
                  <a:srgbClr val="111111"/>
                </a:solidFill>
                <a:effectLst/>
                <a:latin typeface="Roboto"/>
              </a:rPr>
              <a:t>*</a:t>
            </a:r>
            <a:r>
              <a:rPr lang="en-US" sz="1050" b="0" i="0" dirty="0" err="1">
                <a:solidFill>
                  <a:srgbClr val="111111"/>
                </a:solidFill>
                <a:effectLst/>
                <a:latin typeface="Roboto"/>
              </a:rPr>
              <a:t>Karamuftuoglu</a:t>
            </a:r>
            <a:r>
              <a:rPr lang="en-US" sz="1050" b="0" i="0" dirty="0">
                <a:solidFill>
                  <a:srgbClr val="111111"/>
                </a:solidFill>
                <a:effectLst/>
                <a:latin typeface="Roboto"/>
              </a:rPr>
              <a:t>, Mustafa Altay, et al. "Scalable superconductor neuron with ternary synaptic connections for ultra-fast SNN hardware." </a:t>
            </a:r>
            <a:r>
              <a:rPr lang="en-US" sz="1050" b="0" i="0" dirty="0" err="1">
                <a:solidFill>
                  <a:srgbClr val="111111"/>
                </a:solidFill>
                <a:effectLst/>
                <a:latin typeface="Roboto"/>
              </a:rPr>
              <a:t>arXiv</a:t>
            </a:r>
            <a:r>
              <a:rPr lang="en-US" sz="1050" b="0" i="0" dirty="0">
                <a:solidFill>
                  <a:srgbClr val="111111"/>
                </a:solidFill>
                <a:effectLst/>
                <a:latin typeface="Roboto"/>
              </a:rPr>
              <a:t> preprint arXiv:2402.16384 (2024).​</a:t>
            </a:r>
          </a:p>
        </p:txBody>
      </p:sp>
      <p:sp>
        <p:nvSpPr>
          <p:cNvPr id="7" name="Google Shape;52;p2">
            <a:extLst>
              <a:ext uri="{FF2B5EF4-FFF2-40B4-BE49-F238E27FC236}">
                <a16:creationId xmlns:a16="http://schemas.microsoft.com/office/drawing/2014/main" id="{E499B266-0531-6137-FB44-D77FDAD1633D}"/>
              </a:ext>
            </a:extLst>
          </p:cNvPr>
          <p:cNvSpPr txBox="1"/>
          <p:nvPr/>
        </p:nvSpPr>
        <p:spPr>
          <a:xfrm>
            <a:off x="465848" y="3221082"/>
            <a:ext cx="8530832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Sample Image</a:t>
            </a:r>
            <a:r>
              <a:rPr lang="en-US" b="1" dirty="0"/>
              <a:t>: </a:t>
            </a:r>
            <a:r>
              <a:rPr lang="en-US" dirty="0"/>
              <a:t>Pixels are set to 1 or 0 depending on the threshold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/>
              <a:t>Input layer</a:t>
            </a:r>
            <a:r>
              <a:rPr lang="en-US" altLang="zh-CN" dirty="0"/>
              <a:t>: Consist of DFFs to load vector</a:t>
            </a:r>
            <a:endParaRPr lang="tr-TR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Neuron layer: </a:t>
            </a:r>
            <a:r>
              <a:rPr lang="en-US" dirty="0"/>
              <a:t>Consist of LIF neurons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LIF Neuron: </a:t>
            </a:r>
            <a:r>
              <a:rPr lang="en-US" dirty="0"/>
              <a:t>Generate pulse based on the input value, threshold, Membrane Potential</a:t>
            </a:r>
          </a:p>
        </p:txBody>
      </p:sp>
      <p:sp>
        <p:nvSpPr>
          <p:cNvPr id="3" name="Google Shape;52;p2">
            <a:extLst>
              <a:ext uri="{FF2B5EF4-FFF2-40B4-BE49-F238E27FC236}">
                <a16:creationId xmlns:a16="http://schemas.microsoft.com/office/drawing/2014/main" id="{099FAEAB-1D55-3197-472F-81CBD33B00A5}"/>
              </a:ext>
            </a:extLst>
          </p:cNvPr>
          <p:cNvSpPr txBox="1"/>
          <p:nvPr/>
        </p:nvSpPr>
        <p:spPr>
          <a:xfrm>
            <a:off x="465848" y="5387983"/>
            <a:ext cx="866890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sz="1600" b="1" dirty="0"/>
              <a:t>Goal: </a:t>
            </a:r>
            <a:r>
              <a:rPr lang="en-US" altLang="zh-CN" sz="1600" dirty="0"/>
              <a:t>Implementing the Inference model with extremely limiting resources on the chip</a:t>
            </a:r>
            <a:endParaRPr lang="tr-TR" sz="1600" dirty="0"/>
          </a:p>
        </p:txBody>
      </p:sp>
      <p:sp>
        <p:nvSpPr>
          <p:cNvPr id="8" name="Metin Yer Tutucusu 4">
            <a:extLst>
              <a:ext uri="{FF2B5EF4-FFF2-40B4-BE49-F238E27FC236}">
                <a16:creationId xmlns:a16="http://schemas.microsoft.com/office/drawing/2014/main" id="{C1AA3FDF-D420-A256-07D4-2731F8D38A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31800"/>
          </a:xfrm>
          <a:prstGeom prst="rect">
            <a:avLst/>
          </a:prstGeom>
        </p:spPr>
        <p:txBody>
          <a:bodyPr lIns="72000" tIns="36000" rIns="0" bIns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dirty="0">
                <a:solidFill>
                  <a:schemeClr val="bg1"/>
                </a:solidFill>
              </a:rPr>
              <a:t>Superconductor SNN </a:t>
            </a:r>
            <a:r>
              <a:rPr lang="en-US" altLang="zh-CN" dirty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64FFC9-FAAE-30D6-2A03-AB599A140320}"/>
                  </a:ext>
                </a:extLst>
              </p:cNvPr>
              <p:cNvSpPr txBox="1"/>
              <p:nvPr/>
            </p:nvSpPr>
            <p:spPr>
              <a:xfrm>
                <a:off x="4805452" y="4747248"/>
                <a:ext cx="3043703" cy="36933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sz="1200" b="0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200" b="0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1200" b="0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)</m:t>
                      </m:r>
                      <m:r>
                        <a:rPr lang="tr-TR" sz="12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=</m:t>
                      </m:r>
                      <m:r>
                        <a:rPr lang="el-GR" sz="1200" i="1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𝛽</m:t>
                      </m:r>
                      <m:r>
                        <a:rPr lang="tr-TR" sz="12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𝑈</m:t>
                      </m:r>
                      <m:d>
                        <m:dPr>
                          <m:ctrlPr>
                            <a:rPr lang="tr-TR" sz="12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d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𝑡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e>
                      </m:d>
                      <m:r>
                        <a:rPr lang="tr-TR" sz="12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+</m:t>
                      </m:r>
                      <m:r>
                        <a:rPr lang="tr-TR" sz="12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𝐼</m:t>
                      </m:r>
                      <m:d>
                        <m:dPr>
                          <m:ctrlPr>
                            <a:rPr lang="tr-TR" sz="12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d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tr-TR" sz="12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l-GR" sz="120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𝑟𝑒𝑠𝑒𝑡</m:t>
                          </m:r>
                        </m:sub>
                      </m:sSub>
                      <m:r>
                        <a:rPr lang="tr-TR" sz="12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(</m:t>
                      </m:r>
                      <m:r>
                        <a:rPr lang="tr-TR" sz="12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𝑡</m:t>
                      </m:r>
                      <m:r>
                        <a:rPr lang="tr-TR" sz="12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tr-TR" sz="1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64FFC9-FAAE-30D6-2A03-AB599A140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452" y="4747248"/>
                <a:ext cx="304370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31FE30-3C95-A2F1-8E2E-B6162CBCAACC}"/>
              </a:ext>
            </a:extLst>
          </p:cNvPr>
          <p:cNvCxnSpPr>
            <a:cxnSpLocks/>
          </p:cNvCxnSpPr>
          <p:nvPr/>
        </p:nvCxnSpPr>
        <p:spPr>
          <a:xfrm flipH="1">
            <a:off x="5037879" y="4655212"/>
            <a:ext cx="6177" cy="1829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998B68-882A-4FFF-AAEE-492835CC0A4E}"/>
              </a:ext>
            </a:extLst>
          </p:cNvPr>
          <p:cNvSpPr txBox="1"/>
          <p:nvPr/>
        </p:nvSpPr>
        <p:spPr>
          <a:xfrm>
            <a:off x="4045520" y="4332860"/>
            <a:ext cx="1922931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1200" dirty="0"/>
              <a:t>Membrane</a:t>
            </a:r>
            <a:r>
              <a:rPr lang="en-US" sz="1200" dirty="0"/>
              <a:t> </a:t>
            </a:r>
            <a:r>
              <a:rPr lang="tr-TR" sz="1200" dirty="0"/>
              <a:t>Potential</a:t>
            </a:r>
            <a:r>
              <a:rPr lang="en-US" sz="1200" dirty="0"/>
              <a:t> </a:t>
            </a:r>
            <a:endParaRPr lang="tr-TR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8C3070-CB00-1D42-6740-01AB5CFBF31E}"/>
              </a:ext>
            </a:extLst>
          </p:cNvPr>
          <p:cNvCxnSpPr>
            <a:cxnSpLocks/>
          </p:cNvCxnSpPr>
          <p:nvPr/>
        </p:nvCxnSpPr>
        <p:spPr>
          <a:xfrm flipH="1">
            <a:off x="6865220" y="4655212"/>
            <a:ext cx="6178" cy="1814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655071-A6DF-5C30-6CE9-4E0CC05DCC77}"/>
              </a:ext>
            </a:extLst>
          </p:cNvPr>
          <p:cNvSpPr txBox="1"/>
          <p:nvPr/>
        </p:nvSpPr>
        <p:spPr>
          <a:xfrm>
            <a:off x="6125885" y="4332860"/>
            <a:ext cx="1479368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1200" dirty="0"/>
              <a:t>Reset</a:t>
            </a:r>
            <a:r>
              <a:rPr lang="en-US" sz="1200" dirty="0"/>
              <a:t> </a:t>
            </a:r>
            <a:r>
              <a:rPr lang="tr-TR" sz="1200" dirty="0"/>
              <a:t>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272F06-35E3-D64D-200A-F1181ED3F99A}"/>
              </a:ext>
            </a:extLst>
          </p:cNvPr>
          <p:cNvCxnSpPr>
            <a:cxnSpLocks/>
          </p:cNvCxnSpPr>
          <p:nvPr/>
        </p:nvCxnSpPr>
        <p:spPr>
          <a:xfrm flipH="1" flipV="1">
            <a:off x="5430962" y="5042886"/>
            <a:ext cx="6178" cy="200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E1C73AD-61CF-2416-737E-1B8DCFF623A0}"/>
              </a:ext>
            </a:extLst>
          </p:cNvPr>
          <p:cNvSpPr txBox="1"/>
          <p:nvPr/>
        </p:nvSpPr>
        <p:spPr>
          <a:xfrm>
            <a:off x="4506290" y="5079963"/>
            <a:ext cx="1922931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Decay rate</a:t>
            </a:r>
            <a:endParaRPr lang="tr-TR" sz="1200" dirty="0"/>
          </a:p>
        </p:txBody>
      </p:sp>
      <p:sp>
        <p:nvSpPr>
          <p:cNvPr id="28" name="Google Shape;52;p2">
            <a:extLst>
              <a:ext uri="{FF2B5EF4-FFF2-40B4-BE49-F238E27FC236}">
                <a16:creationId xmlns:a16="http://schemas.microsoft.com/office/drawing/2014/main" id="{ABF265C8-C8ED-FFA0-CA08-8E4564E69215}"/>
              </a:ext>
            </a:extLst>
          </p:cNvPr>
          <p:cNvSpPr txBox="1"/>
          <p:nvPr/>
        </p:nvSpPr>
        <p:spPr>
          <a:xfrm>
            <a:off x="763173" y="4431831"/>
            <a:ext cx="3043703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dirty="0"/>
              <a:t>SNN trained with backpropagation</a:t>
            </a:r>
            <a:endParaRPr lang="tr-TR" sz="1600" dirty="0"/>
          </a:p>
        </p:txBody>
      </p:sp>
      <p:pic>
        <p:nvPicPr>
          <p:cNvPr id="14" name="Picture 13" descr="A close-up of a computer&#10;&#10;Description automatically generated">
            <a:extLst>
              <a:ext uri="{FF2B5EF4-FFF2-40B4-BE49-F238E27FC236}">
                <a16:creationId xmlns:a16="http://schemas.microsoft.com/office/drawing/2014/main" id="{01F87E05-5DCC-CD73-1D0E-502285689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70" y="528839"/>
            <a:ext cx="6785840" cy="25946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75B6CF-69AC-21A1-924A-A400C177F3FC}"/>
              </a:ext>
            </a:extLst>
          </p:cNvPr>
          <p:cNvSpPr/>
          <p:nvPr/>
        </p:nvSpPr>
        <p:spPr>
          <a:xfrm>
            <a:off x="6566010" y="654045"/>
            <a:ext cx="1283145" cy="668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08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F04A7-3977-8015-8A32-2B8F69D01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93018D95-5F85-FB6C-F3B9-711083A799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FB74009-D1B2-9274-2F4A-0BFCCA26A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54" y="0"/>
            <a:ext cx="9124046" cy="431800"/>
          </a:xfrm>
        </p:spPr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High Fan-in Neuron (</a:t>
            </a:r>
            <a:r>
              <a:rPr lang="en-US" dirty="0">
                <a:solidFill>
                  <a:schemeClr val="bg1"/>
                </a:solidFill>
              </a:rPr>
              <a:t>Hardware </a:t>
            </a:r>
            <a:r>
              <a:rPr lang="tr-TR" dirty="0">
                <a:solidFill>
                  <a:schemeClr val="bg1"/>
                </a:solidFill>
              </a:rPr>
              <a:t>Design)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786802-0EA0-709C-51BC-FBCC50B3DFE0}"/>
              </a:ext>
            </a:extLst>
          </p:cNvPr>
          <p:cNvSpPr/>
          <p:nvPr/>
        </p:nvSpPr>
        <p:spPr>
          <a:xfrm>
            <a:off x="2333588" y="1281572"/>
            <a:ext cx="1929465" cy="3787241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E59F81-C36E-E78A-41C9-69321EC313C7}"/>
              </a:ext>
            </a:extLst>
          </p:cNvPr>
          <p:cNvCxnSpPr>
            <a:cxnSpLocks/>
          </p:cNvCxnSpPr>
          <p:nvPr/>
        </p:nvCxnSpPr>
        <p:spPr>
          <a:xfrm>
            <a:off x="6035557" y="1264861"/>
            <a:ext cx="115381" cy="884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2A4887-0E93-C7E2-1AF6-B8A6ADC599A4}"/>
              </a:ext>
            </a:extLst>
          </p:cNvPr>
          <p:cNvCxnSpPr>
            <a:cxnSpLocks/>
          </p:cNvCxnSpPr>
          <p:nvPr/>
        </p:nvCxnSpPr>
        <p:spPr>
          <a:xfrm flipV="1">
            <a:off x="6093073" y="1173753"/>
            <a:ext cx="0" cy="1467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2AA52B-1242-9701-1846-EDBF6C777D51}"/>
              </a:ext>
            </a:extLst>
          </p:cNvPr>
          <p:cNvCxnSpPr>
            <a:cxnSpLocks/>
          </p:cNvCxnSpPr>
          <p:nvPr/>
        </p:nvCxnSpPr>
        <p:spPr>
          <a:xfrm flipV="1">
            <a:off x="6035557" y="1264862"/>
            <a:ext cx="115381" cy="8848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9CF10F-55D1-472B-FEA1-4E68ADE37107}"/>
              </a:ext>
            </a:extLst>
          </p:cNvPr>
          <p:cNvCxnSpPr>
            <a:cxnSpLocks/>
          </p:cNvCxnSpPr>
          <p:nvPr/>
        </p:nvCxnSpPr>
        <p:spPr>
          <a:xfrm flipV="1">
            <a:off x="6093073" y="1320478"/>
            <a:ext cx="0" cy="1128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2A111D-8147-E265-45E1-EC0E1BA98B3F}"/>
              </a:ext>
            </a:extLst>
          </p:cNvPr>
          <p:cNvCxnSpPr>
            <a:cxnSpLocks/>
          </p:cNvCxnSpPr>
          <p:nvPr/>
        </p:nvCxnSpPr>
        <p:spPr>
          <a:xfrm>
            <a:off x="6033072" y="1443155"/>
            <a:ext cx="11858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1AF967-2858-992F-9CC0-10E7F681F275}"/>
              </a:ext>
            </a:extLst>
          </p:cNvPr>
          <p:cNvCxnSpPr>
            <a:cxnSpLocks/>
          </p:cNvCxnSpPr>
          <p:nvPr/>
        </p:nvCxnSpPr>
        <p:spPr>
          <a:xfrm>
            <a:off x="6057824" y="1465380"/>
            <a:ext cx="7049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1B2BCC-C8BF-7F10-13F9-5C10C860BBCF}"/>
              </a:ext>
            </a:extLst>
          </p:cNvPr>
          <p:cNvCxnSpPr>
            <a:cxnSpLocks/>
          </p:cNvCxnSpPr>
          <p:nvPr/>
        </p:nvCxnSpPr>
        <p:spPr>
          <a:xfrm>
            <a:off x="6075683" y="1489986"/>
            <a:ext cx="3358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96">
            <a:extLst>
              <a:ext uri="{FF2B5EF4-FFF2-40B4-BE49-F238E27FC236}">
                <a16:creationId xmlns:a16="http://schemas.microsoft.com/office/drawing/2014/main" id="{A9E84028-3526-328E-1170-ED525344CF7A}"/>
              </a:ext>
            </a:extLst>
          </p:cNvPr>
          <p:cNvSpPr txBox="1"/>
          <p:nvPr/>
        </p:nvSpPr>
        <p:spPr>
          <a:xfrm>
            <a:off x="6103384" y="1152405"/>
            <a:ext cx="370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B050"/>
                </a:solidFill>
              </a:rPr>
              <a:t>JJ</a:t>
            </a:r>
            <a:endParaRPr lang="tr-TR" sz="1200" dirty="0">
              <a:solidFill>
                <a:srgbClr val="00B05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649372-D5BF-C2BF-3AD1-7878C8EC4B61}"/>
              </a:ext>
            </a:extLst>
          </p:cNvPr>
          <p:cNvCxnSpPr>
            <a:cxnSpLocks/>
            <a:stCxn id="459" idx="1"/>
          </p:cNvCxnSpPr>
          <p:nvPr/>
        </p:nvCxnSpPr>
        <p:spPr>
          <a:xfrm flipH="1">
            <a:off x="5368452" y="1173753"/>
            <a:ext cx="143321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0C73C76-7BC4-924B-3A79-10CB1F380A49}"/>
              </a:ext>
            </a:extLst>
          </p:cNvPr>
          <p:cNvSpPr/>
          <p:nvPr/>
        </p:nvSpPr>
        <p:spPr>
          <a:xfrm>
            <a:off x="5958104" y="724283"/>
            <a:ext cx="280730" cy="28073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537958-FB60-D863-80C0-09F9AB821CE3}"/>
              </a:ext>
            </a:extLst>
          </p:cNvPr>
          <p:cNvCxnSpPr>
            <a:stCxn id="17" idx="0"/>
            <a:endCxn id="17" idx="4"/>
          </p:cNvCxnSpPr>
          <p:nvPr/>
        </p:nvCxnSpPr>
        <p:spPr>
          <a:xfrm>
            <a:off x="6098469" y="724283"/>
            <a:ext cx="0" cy="28073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5310AC-15EF-F986-B5FE-072F1AB3B19D}"/>
              </a:ext>
            </a:extLst>
          </p:cNvPr>
          <p:cNvCxnSpPr>
            <a:cxnSpLocks/>
          </p:cNvCxnSpPr>
          <p:nvPr/>
        </p:nvCxnSpPr>
        <p:spPr>
          <a:xfrm flipV="1">
            <a:off x="6096657" y="1005013"/>
            <a:ext cx="0" cy="1724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40310E-45A2-9594-589B-D2FA38F2911F}"/>
              </a:ext>
            </a:extLst>
          </p:cNvPr>
          <p:cNvCxnSpPr>
            <a:cxnSpLocks/>
          </p:cNvCxnSpPr>
          <p:nvPr/>
        </p:nvCxnSpPr>
        <p:spPr>
          <a:xfrm flipV="1">
            <a:off x="6096657" y="611453"/>
            <a:ext cx="0" cy="1128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A9495-9AF3-8617-407C-00C1F1681AA9}"/>
              </a:ext>
            </a:extLst>
          </p:cNvPr>
          <p:cNvCxnSpPr>
            <a:cxnSpLocks/>
          </p:cNvCxnSpPr>
          <p:nvPr/>
        </p:nvCxnSpPr>
        <p:spPr>
          <a:xfrm>
            <a:off x="6036656" y="617777"/>
            <a:ext cx="11858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82F176-DA28-2D3E-8C77-8AA209608165}"/>
              </a:ext>
            </a:extLst>
          </p:cNvPr>
          <p:cNvCxnSpPr>
            <a:cxnSpLocks/>
          </p:cNvCxnSpPr>
          <p:nvPr/>
        </p:nvCxnSpPr>
        <p:spPr>
          <a:xfrm>
            <a:off x="6061408" y="592382"/>
            <a:ext cx="7049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A176D4-E062-B8D0-F106-18FF734B74BE}"/>
              </a:ext>
            </a:extLst>
          </p:cNvPr>
          <p:cNvCxnSpPr>
            <a:cxnSpLocks/>
          </p:cNvCxnSpPr>
          <p:nvPr/>
        </p:nvCxnSpPr>
        <p:spPr>
          <a:xfrm>
            <a:off x="6079267" y="569357"/>
            <a:ext cx="3358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88">
            <a:extLst>
              <a:ext uri="{FF2B5EF4-FFF2-40B4-BE49-F238E27FC236}">
                <a16:creationId xmlns:a16="http://schemas.microsoft.com/office/drawing/2014/main" id="{91DBAB9E-F4D2-164B-705A-204E161C2121}"/>
              </a:ext>
            </a:extLst>
          </p:cNvPr>
          <p:cNvSpPr txBox="1"/>
          <p:nvPr/>
        </p:nvSpPr>
        <p:spPr>
          <a:xfrm>
            <a:off x="6181252" y="702503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B050"/>
                </a:solidFill>
              </a:rPr>
              <a:t>I</a:t>
            </a:r>
            <a:endParaRPr lang="tr-TR" sz="1200" dirty="0">
              <a:solidFill>
                <a:srgbClr val="00B05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C006F0-0307-45B9-2D65-0B5D0DF5D6EF}"/>
              </a:ext>
            </a:extLst>
          </p:cNvPr>
          <p:cNvCxnSpPr>
            <a:cxnSpLocks/>
          </p:cNvCxnSpPr>
          <p:nvPr/>
        </p:nvCxnSpPr>
        <p:spPr>
          <a:xfrm flipH="1">
            <a:off x="2207022" y="1801238"/>
            <a:ext cx="7469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EAEF6F-174B-2082-01C4-0921FBCBDECA}"/>
              </a:ext>
            </a:extLst>
          </p:cNvPr>
          <p:cNvCxnSpPr>
            <a:cxnSpLocks/>
          </p:cNvCxnSpPr>
          <p:nvPr/>
        </p:nvCxnSpPr>
        <p:spPr>
          <a:xfrm rot="5400000">
            <a:off x="2921394" y="1828067"/>
            <a:ext cx="589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075E0494-9A5F-3D75-EBC4-9F82F8DA162B}"/>
              </a:ext>
            </a:extLst>
          </p:cNvPr>
          <p:cNvSpPr/>
          <p:nvPr/>
        </p:nvSpPr>
        <p:spPr>
          <a:xfrm rot="5400000">
            <a:off x="2903375" y="184109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1EFDA9B7-590D-352B-EB3A-D62027156D9F}"/>
              </a:ext>
            </a:extLst>
          </p:cNvPr>
          <p:cNvSpPr/>
          <p:nvPr/>
        </p:nvSpPr>
        <p:spPr>
          <a:xfrm rot="5400000">
            <a:off x="2904213" y="1931939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67AFB0BD-9AED-F03A-985B-8E4DB8C547BF}"/>
              </a:ext>
            </a:extLst>
          </p:cNvPr>
          <p:cNvSpPr/>
          <p:nvPr/>
        </p:nvSpPr>
        <p:spPr>
          <a:xfrm rot="5400000">
            <a:off x="2904499" y="2024205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BC54C74B-60F4-0B95-0400-436FA5FF283F}"/>
              </a:ext>
            </a:extLst>
          </p:cNvPr>
          <p:cNvSpPr/>
          <p:nvPr/>
        </p:nvSpPr>
        <p:spPr>
          <a:xfrm rot="5400000">
            <a:off x="2905337" y="2115053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1D4EA8-793A-F6ED-BDA2-C381BD98261E}"/>
              </a:ext>
            </a:extLst>
          </p:cNvPr>
          <p:cNvCxnSpPr>
            <a:cxnSpLocks/>
          </p:cNvCxnSpPr>
          <p:nvPr/>
        </p:nvCxnSpPr>
        <p:spPr>
          <a:xfrm rot="5400000">
            <a:off x="2924569" y="2248754"/>
            <a:ext cx="589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35">
            <a:extLst>
              <a:ext uri="{FF2B5EF4-FFF2-40B4-BE49-F238E27FC236}">
                <a16:creationId xmlns:a16="http://schemas.microsoft.com/office/drawing/2014/main" id="{4AFF8C0D-6EF2-1AE8-BE2B-8DA18427AD2B}"/>
              </a:ext>
            </a:extLst>
          </p:cNvPr>
          <p:cNvSpPr txBox="1"/>
          <p:nvPr/>
        </p:nvSpPr>
        <p:spPr>
          <a:xfrm>
            <a:off x="2708397" y="1911984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L</a:t>
            </a:r>
            <a:endParaRPr lang="tr-TR" sz="1200" dirty="0">
              <a:solidFill>
                <a:schemeClr val="accent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7C070EB-B7A6-2BF3-2D4E-E2B34C212B7B}"/>
              </a:ext>
            </a:extLst>
          </p:cNvPr>
          <p:cNvSpPr/>
          <p:nvPr/>
        </p:nvSpPr>
        <p:spPr>
          <a:xfrm>
            <a:off x="1120720" y="1581876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1E126CAF-BDAC-B397-31FE-79002025D8BE}"/>
              </a:ext>
            </a:extLst>
          </p:cNvPr>
          <p:cNvSpPr txBox="1"/>
          <p:nvPr/>
        </p:nvSpPr>
        <p:spPr>
          <a:xfrm>
            <a:off x="1139215" y="1686622"/>
            <a:ext cx="49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/>
              <a:t>JTL</a:t>
            </a:r>
            <a:endParaRPr lang="tr-TR" sz="12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43FEA4-D300-88E4-CBB6-EB71B8E85613}"/>
              </a:ext>
            </a:extLst>
          </p:cNvPr>
          <p:cNvCxnSpPr>
            <a:cxnSpLocks/>
          </p:cNvCxnSpPr>
          <p:nvPr/>
        </p:nvCxnSpPr>
        <p:spPr>
          <a:xfrm>
            <a:off x="2470546" y="2276850"/>
            <a:ext cx="88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3FD7BB-C43C-67AD-4CFF-1F2566788775}"/>
              </a:ext>
            </a:extLst>
          </p:cNvPr>
          <p:cNvCxnSpPr>
            <a:cxnSpLocks/>
          </p:cNvCxnSpPr>
          <p:nvPr/>
        </p:nvCxnSpPr>
        <p:spPr>
          <a:xfrm flipV="1">
            <a:off x="2559224" y="2237074"/>
            <a:ext cx="28849" cy="39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3D8769-CB63-DD3E-E49F-0E2EADC6B296}"/>
              </a:ext>
            </a:extLst>
          </p:cNvPr>
          <p:cNvCxnSpPr>
            <a:cxnSpLocks/>
          </p:cNvCxnSpPr>
          <p:nvPr/>
        </p:nvCxnSpPr>
        <p:spPr>
          <a:xfrm>
            <a:off x="2588073" y="2237074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73ED85-382F-3EB0-BDD3-758D3FB1BC8E}"/>
              </a:ext>
            </a:extLst>
          </p:cNvPr>
          <p:cNvCxnSpPr>
            <a:cxnSpLocks/>
          </p:cNvCxnSpPr>
          <p:nvPr/>
        </p:nvCxnSpPr>
        <p:spPr>
          <a:xfrm flipV="1">
            <a:off x="2632833" y="2237074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3C71F5-642D-B4B9-71BC-3AC628B91754}"/>
              </a:ext>
            </a:extLst>
          </p:cNvPr>
          <p:cNvCxnSpPr>
            <a:cxnSpLocks/>
          </p:cNvCxnSpPr>
          <p:nvPr/>
        </p:nvCxnSpPr>
        <p:spPr>
          <a:xfrm>
            <a:off x="2678117" y="2236375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D40540-69A4-595F-BEC1-EA9EA13E07BF}"/>
              </a:ext>
            </a:extLst>
          </p:cNvPr>
          <p:cNvCxnSpPr>
            <a:cxnSpLocks/>
          </p:cNvCxnSpPr>
          <p:nvPr/>
        </p:nvCxnSpPr>
        <p:spPr>
          <a:xfrm flipV="1">
            <a:off x="2722877" y="2236375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7127DA-FFA2-4F3F-1472-DCF7F62D35B8}"/>
              </a:ext>
            </a:extLst>
          </p:cNvPr>
          <p:cNvCxnSpPr>
            <a:cxnSpLocks/>
          </p:cNvCxnSpPr>
          <p:nvPr/>
        </p:nvCxnSpPr>
        <p:spPr>
          <a:xfrm>
            <a:off x="2763933" y="2236375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4EF034-F0A0-B112-0546-24824EDFA2CB}"/>
              </a:ext>
            </a:extLst>
          </p:cNvPr>
          <p:cNvCxnSpPr>
            <a:cxnSpLocks/>
          </p:cNvCxnSpPr>
          <p:nvPr/>
        </p:nvCxnSpPr>
        <p:spPr>
          <a:xfrm flipV="1">
            <a:off x="2808693" y="2236375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AE3375-24B4-157F-E9A5-52E14E01B7C7}"/>
              </a:ext>
            </a:extLst>
          </p:cNvPr>
          <p:cNvCxnSpPr>
            <a:cxnSpLocks/>
          </p:cNvCxnSpPr>
          <p:nvPr/>
        </p:nvCxnSpPr>
        <p:spPr>
          <a:xfrm flipH="1">
            <a:off x="2877086" y="2274475"/>
            <a:ext cx="88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44B812-F217-A35D-7DE0-25008518CA3A}"/>
              </a:ext>
            </a:extLst>
          </p:cNvPr>
          <p:cNvCxnSpPr>
            <a:cxnSpLocks/>
          </p:cNvCxnSpPr>
          <p:nvPr/>
        </p:nvCxnSpPr>
        <p:spPr>
          <a:xfrm flipH="1" flipV="1">
            <a:off x="2848792" y="2236980"/>
            <a:ext cx="28849" cy="39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6">
            <a:extLst>
              <a:ext uri="{FF2B5EF4-FFF2-40B4-BE49-F238E27FC236}">
                <a16:creationId xmlns:a16="http://schemas.microsoft.com/office/drawing/2014/main" id="{2FDF773F-9F88-EF2F-2A47-13262B09D1CA}"/>
              </a:ext>
            </a:extLst>
          </p:cNvPr>
          <p:cNvSpPr txBox="1"/>
          <p:nvPr/>
        </p:nvSpPr>
        <p:spPr>
          <a:xfrm>
            <a:off x="2580964" y="2246587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R</a:t>
            </a:r>
            <a:endParaRPr lang="tr-TR" sz="1200" dirty="0">
              <a:solidFill>
                <a:schemeClr val="accent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53872B-FA94-2F96-C434-2D66392BFE16}"/>
              </a:ext>
            </a:extLst>
          </p:cNvPr>
          <p:cNvCxnSpPr>
            <a:cxnSpLocks/>
          </p:cNvCxnSpPr>
          <p:nvPr/>
        </p:nvCxnSpPr>
        <p:spPr>
          <a:xfrm flipV="1">
            <a:off x="2472813" y="2276273"/>
            <a:ext cx="0" cy="1128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D82F199-F56C-35BD-496C-4313E7C8793B}"/>
              </a:ext>
            </a:extLst>
          </p:cNvPr>
          <p:cNvCxnSpPr>
            <a:cxnSpLocks/>
          </p:cNvCxnSpPr>
          <p:nvPr/>
        </p:nvCxnSpPr>
        <p:spPr>
          <a:xfrm>
            <a:off x="2414473" y="2389103"/>
            <a:ext cx="11858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A2EA037-E453-50E8-674F-F1B5AD8D0A22}"/>
              </a:ext>
            </a:extLst>
          </p:cNvPr>
          <p:cNvCxnSpPr>
            <a:cxnSpLocks/>
          </p:cNvCxnSpPr>
          <p:nvPr/>
        </p:nvCxnSpPr>
        <p:spPr>
          <a:xfrm>
            <a:off x="2439225" y="2411328"/>
            <a:ext cx="7049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B97C96-DC85-0CBE-5355-2C31E4E03E2E}"/>
              </a:ext>
            </a:extLst>
          </p:cNvPr>
          <p:cNvCxnSpPr>
            <a:cxnSpLocks/>
          </p:cNvCxnSpPr>
          <p:nvPr/>
        </p:nvCxnSpPr>
        <p:spPr>
          <a:xfrm>
            <a:off x="2457084" y="2435934"/>
            <a:ext cx="335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3599303-28C4-7134-D0BC-4661310FDBE2}"/>
              </a:ext>
            </a:extLst>
          </p:cNvPr>
          <p:cNvCxnSpPr>
            <a:cxnSpLocks/>
          </p:cNvCxnSpPr>
          <p:nvPr/>
        </p:nvCxnSpPr>
        <p:spPr>
          <a:xfrm flipH="1">
            <a:off x="2218331" y="2847710"/>
            <a:ext cx="720871" cy="23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F550F5F-79D7-9D75-80E8-454DCF0E7DC3}"/>
              </a:ext>
            </a:extLst>
          </p:cNvPr>
          <p:cNvCxnSpPr>
            <a:cxnSpLocks/>
          </p:cNvCxnSpPr>
          <p:nvPr/>
        </p:nvCxnSpPr>
        <p:spPr>
          <a:xfrm rot="5400000">
            <a:off x="2915254" y="2875079"/>
            <a:ext cx="589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11031AC4-B59C-D88C-E415-1855E6E32D27}"/>
              </a:ext>
            </a:extLst>
          </p:cNvPr>
          <p:cNvSpPr/>
          <p:nvPr/>
        </p:nvSpPr>
        <p:spPr>
          <a:xfrm rot="5400000">
            <a:off x="2897235" y="2888103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CD952AE2-2DD7-CE78-844B-429B17DD1D20}"/>
              </a:ext>
            </a:extLst>
          </p:cNvPr>
          <p:cNvSpPr/>
          <p:nvPr/>
        </p:nvSpPr>
        <p:spPr>
          <a:xfrm rot="5400000">
            <a:off x="2898073" y="297895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DBB1AE19-8A66-9D01-B591-BDA890FAD49E}"/>
              </a:ext>
            </a:extLst>
          </p:cNvPr>
          <p:cNvSpPr/>
          <p:nvPr/>
        </p:nvSpPr>
        <p:spPr>
          <a:xfrm rot="5400000">
            <a:off x="2898359" y="3071217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9B949F90-101A-E4FC-C4E9-55ABCC82F780}"/>
              </a:ext>
            </a:extLst>
          </p:cNvPr>
          <p:cNvSpPr/>
          <p:nvPr/>
        </p:nvSpPr>
        <p:spPr>
          <a:xfrm rot="5400000">
            <a:off x="2899197" y="3162065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EB79ED4-0423-0B14-C0ED-9FD1E968A932}"/>
              </a:ext>
            </a:extLst>
          </p:cNvPr>
          <p:cNvCxnSpPr>
            <a:cxnSpLocks/>
          </p:cNvCxnSpPr>
          <p:nvPr/>
        </p:nvCxnSpPr>
        <p:spPr>
          <a:xfrm rot="5400000">
            <a:off x="2918429" y="3295766"/>
            <a:ext cx="589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328">
            <a:extLst>
              <a:ext uri="{FF2B5EF4-FFF2-40B4-BE49-F238E27FC236}">
                <a16:creationId xmlns:a16="http://schemas.microsoft.com/office/drawing/2014/main" id="{F0C3D890-C305-53E9-BC7B-C9704F8FF9A8}"/>
              </a:ext>
            </a:extLst>
          </p:cNvPr>
          <p:cNvSpPr txBox="1"/>
          <p:nvPr/>
        </p:nvSpPr>
        <p:spPr>
          <a:xfrm>
            <a:off x="2702257" y="2958996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L</a:t>
            </a:r>
            <a:endParaRPr lang="tr-TR" sz="1200" dirty="0">
              <a:solidFill>
                <a:schemeClr val="accent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B33D9CA-34EC-7FE5-F412-7CA92801911F}"/>
              </a:ext>
            </a:extLst>
          </p:cNvPr>
          <p:cNvCxnSpPr>
            <a:cxnSpLocks/>
          </p:cNvCxnSpPr>
          <p:nvPr/>
        </p:nvCxnSpPr>
        <p:spPr>
          <a:xfrm>
            <a:off x="2464406" y="3323862"/>
            <a:ext cx="88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D575CCB-19FD-0CBF-D1F5-E76CEB8180AC}"/>
              </a:ext>
            </a:extLst>
          </p:cNvPr>
          <p:cNvCxnSpPr>
            <a:cxnSpLocks/>
          </p:cNvCxnSpPr>
          <p:nvPr/>
        </p:nvCxnSpPr>
        <p:spPr>
          <a:xfrm flipV="1">
            <a:off x="2553084" y="3284086"/>
            <a:ext cx="28849" cy="39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CE06610-3E51-14F5-8083-5730C29243E4}"/>
              </a:ext>
            </a:extLst>
          </p:cNvPr>
          <p:cNvCxnSpPr>
            <a:cxnSpLocks/>
          </p:cNvCxnSpPr>
          <p:nvPr/>
        </p:nvCxnSpPr>
        <p:spPr>
          <a:xfrm>
            <a:off x="2581933" y="3284086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A77572-FE0B-4057-A4B8-76A9E5EA052A}"/>
              </a:ext>
            </a:extLst>
          </p:cNvPr>
          <p:cNvCxnSpPr>
            <a:cxnSpLocks/>
          </p:cNvCxnSpPr>
          <p:nvPr/>
        </p:nvCxnSpPr>
        <p:spPr>
          <a:xfrm flipV="1">
            <a:off x="2626693" y="3284086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0817CE0-EABA-77A4-B515-7BCD8E41243B}"/>
              </a:ext>
            </a:extLst>
          </p:cNvPr>
          <p:cNvCxnSpPr>
            <a:cxnSpLocks/>
          </p:cNvCxnSpPr>
          <p:nvPr/>
        </p:nvCxnSpPr>
        <p:spPr>
          <a:xfrm>
            <a:off x="2671977" y="3283387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D3D9C29-C30B-3A40-7851-DBE32DFACFA7}"/>
              </a:ext>
            </a:extLst>
          </p:cNvPr>
          <p:cNvCxnSpPr>
            <a:cxnSpLocks/>
          </p:cNvCxnSpPr>
          <p:nvPr/>
        </p:nvCxnSpPr>
        <p:spPr>
          <a:xfrm flipV="1">
            <a:off x="2716737" y="3283387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AAEC77C-01FD-29BD-29B5-09643B375DD7}"/>
              </a:ext>
            </a:extLst>
          </p:cNvPr>
          <p:cNvCxnSpPr>
            <a:cxnSpLocks/>
          </p:cNvCxnSpPr>
          <p:nvPr/>
        </p:nvCxnSpPr>
        <p:spPr>
          <a:xfrm>
            <a:off x="2757793" y="3283387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2CF86F-9FBB-4F20-E0D8-B9293E7A3795}"/>
              </a:ext>
            </a:extLst>
          </p:cNvPr>
          <p:cNvCxnSpPr>
            <a:cxnSpLocks/>
          </p:cNvCxnSpPr>
          <p:nvPr/>
        </p:nvCxnSpPr>
        <p:spPr>
          <a:xfrm flipV="1">
            <a:off x="2802553" y="3283387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E615937-3CE8-674D-286A-B02CD9E69065}"/>
              </a:ext>
            </a:extLst>
          </p:cNvPr>
          <p:cNvCxnSpPr>
            <a:cxnSpLocks/>
          </p:cNvCxnSpPr>
          <p:nvPr/>
        </p:nvCxnSpPr>
        <p:spPr>
          <a:xfrm flipH="1">
            <a:off x="2870946" y="3321487"/>
            <a:ext cx="88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B3208AD-D2C2-61A2-970A-FD7971E0D720}"/>
              </a:ext>
            </a:extLst>
          </p:cNvPr>
          <p:cNvCxnSpPr>
            <a:cxnSpLocks/>
          </p:cNvCxnSpPr>
          <p:nvPr/>
        </p:nvCxnSpPr>
        <p:spPr>
          <a:xfrm flipH="1" flipV="1">
            <a:off x="2842652" y="3283992"/>
            <a:ext cx="28849" cy="39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15">
            <a:extLst>
              <a:ext uri="{FF2B5EF4-FFF2-40B4-BE49-F238E27FC236}">
                <a16:creationId xmlns:a16="http://schemas.microsoft.com/office/drawing/2014/main" id="{44FC5A95-13DF-63D7-A092-E07FD33C3291}"/>
              </a:ext>
            </a:extLst>
          </p:cNvPr>
          <p:cNvSpPr txBox="1"/>
          <p:nvPr/>
        </p:nvSpPr>
        <p:spPr>
          <a:xfrm>
            <a:off x="2574824" y="3293599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R</a:t>
            </a:r>
            <a:endParaRPr lang="tr-TR" sz="1200" dirty="0">
              <a:solidFill>
                <a:schemeClr val="accent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D56BC79-C7CE-541F-93EF-76B1B6C8A9A1}"/>
              </a:ext>
            </a:extLst>
          </p:cNvPr>
          <p:cNvCxnSpPr>
            <a:cxnSpLocks/>
          </p:cNvCxnSpPr>
          <p:nvPr/>
        </p:nvCxnSpPr>
        <p:spPr>
          <a:xfrm flipV="1">
            <a:off x="2466673" y="3323285"/>
            <a:ext cx="0" cy="1128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E40FA7C-3822-FA5E-4DE7-4DC761B4619C}"/>
              </a:ext>
            </a:extLst>
          </p:cNvPr>
          <p:cNvCxnSpPr>
            <a:cxnSpLocks/>
          </p:cNvCxnSpPr>
          <p:nvPr/>
        </p:nvCxnSpPr>
        <p:spPr>
          <a:xfrm>
            <a:off x="2408333" y="3436115"/>
            <a:ext cx="11858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CD1894-2B35-6B75-7A66-3E2E7BB3E394}"/>
              </a:ext>
            </a:extLst>
          </p:cNvPr>
          <p:cNvCxnSpPr>
            <a:cxnSpLocks/>
          </p:cNvCxnSpPr>
          <p:nvPr/>
        </p:nvCxnSpPr>
        <p:spPr>
          <a:xfrm>
            <a:off x="2433085" y="3458340"/>
            <a:ext cx="7049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2E3CBE-11CA-1F09-99B9-B3D8D076477A}"/>
              </a:ext>
            </a:extLst>
          </p:cNvPr>
          <p:cNvCxnSpPr>
            <a:cxnSpLocks/>
          </p:cNvCxnSpPr>
          <p:nvPr/>
        </p:nvCxnSpPr>
        <p:spPr>
          <a:xfrm>
            <a:off x="2450944" y="3482946"/>
            <a:ext cx="335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C2F7919-57D6-648E-D9C6-286FE7042940}"/>
              </a:ext>
            </a:extLst>
          </p:cNvPr>
          <p:cNvCxnSpPr>
            <a:cxnSpLocks/>
          </p:cNvCxnSpPr>
          <p:nvPr/>
        </p:nvCxnSpPr>
        <p:spPr>
          <a:xfrm flipH="1">
            <a:off x="2201789" y="3894164"/>
            <a:ext cx="743553" cy="6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A0C8369-4A4B-6D88-DA5E-0281FF12290B}"/>
              </a:ext>
            </a:extLst>
          </p:cNvPr>
          <p:cNvCxnSpPr>
            <a:cxnSpLocks/>
          </p:cNvCxnSpPr>
          <p:nvPr/>
        </p:nvCxnSpPr>
        <p:spPr>
          <a:xfrm rot="5400000">
            <a:off x="2921394" y="3921533"/>
            <a:ext cx="589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D2068974-E40E-14DB-8107-18AB560F01CF}"/>
              </a:ext>
            </a:extLst>
          </p:cNvPr>
          <p:cNvSpPr/>
          <p:nvPr/>
        </p:nvSpPr>
        <p:spPr>
          <a:xfrm rot="5400000">
            <a:off x="2903375" y="3934557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8B653861-959F-19E9-CADE-31B7FD8C5584}"/>
              </a:ext>
            </a:extLst>
          </p:cNvPr>
          <p:cNvSpPr/>
          <p:nvPr/>
        </p:nvSpPr>
        <p:spPr>
          <a:xfrm rot="5400000">
            <a:off x="2904213" y="4025405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46856A6E-2397-E4B5-66BB-6D6058877155}"/>
              </a:ext>
            </a:extLst>
          </p:cNvPr>
          <p:cNvSpPr/>
          <p:nvPr/>
        </p:nvSpPr>
        <p:spPr>
          <a:xfrm rot="5400000">
            <a:off x="2904499" y="411767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D8E61401-9264-AB93-56D7-E50C3B7F475B}"/>
              </a:ext>
            </a:extLst>
          </p:cNvPr>
          <p:cNvSpPr/>
          <p:nvPr/>
        </p:nvSpPr>
        <p:spPr>
          <a:xfrm rot="5400000">
            <a:off x="2905337" y="4208519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287BD15-F6F5-0362-E9EC-5270D99BAB2E}"/>
              </a:ext>
            </a:extLst>
          </p:cNvPr>
          <p:cNvCxnSpPr>
            <a:cxnSpLocks/>
          </p:cNvCxnSpPr>
          <p:nvPr/>
        </p:nvCxnSpPr>
        <p:spPr>
          <a:xfrm rot="5400000">
            <a:off x="2924569" y="4342220"/>
            <a:ext cx="589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151">
            <a:extLst>
              <a:ext uri="{FF2B5EF4-FFF2-40B4-BE49-F238E27FC236}">
                <a16:creationId xmlns:a16="http://schemas.microsoft.com/office/drawing/2014/main" id="{BF61DBB9-B22B-7EF5-712D-E9685986A989}"/>
              </a:ext>
            </a:extLst>
          </p:cNvPr>
          <p:cNvSpPr txBox="1"/>
          <p:nvPr/>
        </p:nvSpPr>
        <p:spPr>
          <a:xfrm>
            <a:off x="2708397" y="4005450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L</a:t>
            </a:r>
            <a:endParaRPr lang="tr-TR" sz="1200" dirty="0">
              <a:solidFill>
                <a:schemeClr val="accent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2A3C1A7-6B5C-1AA1-3F8F-2D7453D28668}"/>
              </a:ext>
            </a:extLst>
          </p:cNvPr>
          <p:cNvCxnSpPr>
            <a:cxnSpLocks/>
          </p:cNvCxnSpPr>
          <p:nvPr/>
        </p:nvCxnSpPr>
        <p:spPr>
          <a:xfrm>
            <a:off x="2470546" y="4370316"/>
            <a:ext cx="88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04A2E31-B470-7433-DBCA-A7503C1C2FEF}"/>
              </a:ext>
            </a:extLst>
          </p:cNvPr>
          <p:cNvCxnSpPr>
            <a:cxnSpLocks/>
          </p:cNvCxnSpPr>
          <p:nvPr/>
        </p:nvCxnSpPr>
        <p:spPr>
          <a:xfrm flipV="1">
            <a:off x="2559224" y="4330540"/>
            <a:ext cx="28849" cy="39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B109ED0-B0A7-EA6A-2CA8-499CBCC22E4B}"/>
              </a:ext>
            </a:extLst>
          </p:cNvPr>
          <p:cNvCxnSpPr>
            <a:cxnSpLocks/>
          </p:cNvCxnSpPr>
          <p:nvPr/>
        </p:nvCxnSpPr>
        <p:spPr>
          <a:xfrm>
            <a:off x="2588073" y="4330540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BE1770E-82DB-9582-43A7-AC7CA7359D39}"/>
              </a:ext>
            </a:extLst>
          </p:cNvPr>
          <p:cNvCxnSpPr>
            <a:cxnSpLocks/>
          </p:cNvCxnSpPr>
          <p:nvPr/>
        </p:nvCxnSpPr>
        <p:spPr>
          <a:xfrm flipV="1">
            <a:off x="2632833" y="4330540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74BE6E6-F23F-B5F3-59BE-865507C7C7B4}"/>
              </a:ext>
            </a:extLst>
          </p:cNvPr>
          <p:cNvCxnSpPr>
            <a:cxnSpLocks/>
          </p:cNvCxnSpPr>
          <p:nvPr/>
        </p:nvCxnSpPr>
        <p:spPr>
          <a:xfrm>
            <a:off x="2678117" y="4329841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F29ED4A-837F-41F2-7654-81D3F48F979D}"/>
              </a:ext>
            </a:extLst>
          </p:cNvPr>
          <p:cNvCxnSpPr>
            <a:cxnSpLocks/>
          </p:cNvCxnSpPr>
          <p:nvPr/>
        </p:nvCxnSpPr>
        <p:spPr>
          <a:xfrm flipV="1">
            <a:off x="2722877" y="4329841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32DF90-E907-81F0-A21E-8E642D3A770F}"/>
              </a:ext>
            </a:extLst>
          </p:cNvPr>
          <p:cNvCxnSpPr>
            <a:cxnSpLocks/>
          </p:cNvCxnSpPr>
          <p:nvPr/>
        </p:nvCxnSpPr>
        <p:spPr>
          <a:xfrm>
            <a:off x="2763933" y="4329841"/>
            <a:ext cx="44760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A50C19D-EAB7-DA5C-E6BB-431285309ABF}"/>
              </a:ext>
            </a:extLst>
          </p:cNvPr>
          <p:cNvCxnSpPr>
            <a:cxnSpLocks/>
          </p:cNvCxnSpPr>
          <p:nvPr/>
        </p:nvCxnSpPr>
        <p:spPr>
          <a:xfrm flipV="1">
            <a:off x="2808693" y="4329841"/>
            <a:ext cx="44433" cy="76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9E1EBC3-6F20-E103-BF06-C106FD516914}"/>
              </a:ext>
            </a:extLst>
          </p:cNvPr>
          <p:cNvCxnSpPr>
            <a:cxnSpLocks/>
          </p:cNvCxnSpPr>
          <p:nvPr/>
        </p:nvCxnSpPr>
        <p:spPr>
          <a:xfrm flipH="1">
            <a:off x="2877086" y="4367941"/>
            <a:ext cx="886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95A2FC5-0BF1-0681-C458-1E3EC8677D8A}"/>
              </a:ext>
            </a:extLst>
          </p:cNvPr>
          <p:cNvCxnSpPr>
            <a:cxnSpLocks/>
          </p:cNvCxnSpPr>
          <p:nvPr/>
        </p:nvCxnSpPr>
        <p:spPr>
          <a:xfrm flipH="1" flipV="1">
            <a:off x="2848792" y="4330446"/>
            <a:ext cx="28849" cy="397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142">
            <a:extLst>
              <a:ext uri="{FF2B5EF4-FFF2-40B4-BE49-F238E27FC236}">
                <a16:creationId xmlns:a16="http://schemas.microsoft.com/office/drawing/2014/main" id="{D9269872-57BB-B8B9-61A5-1E8FC5884178}"/>
              </a:ext>
            </a:extLst>
          </p:cNvPr>
          <p:cNvSpPr txBox="1"/>
          <p:nvPr/>
        </p:nvSpPr>
        <p:spPr>
          <a:xfrm>
            <a:off x="2580964" y="4340053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R</a:t>
            </a:r>
            <a:endParaRPr lang="tr-TR" sz="1200" dirty="0">
              <a:solidFill>
                <a:schemeClr val="accent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82ACB8-F754-D2D3-9B4C-D6307DBC03DE}"/>
              </a:ext>
            </a:extLst>
          </p:cNvPr>
          <p:cNvCxnSpPr>
            <a:cxnSpLocks/>
          </p:cNvCxnSpPr>
          <p:nvPr/>
        </p:nvCxnSpPr>
        <p:spPr>
          <a:xfrm flipV="1">
            <a:off x="2472813" y="4369739"/>
            <a:ext cx="0" cy="1128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85A84D7-028D-3905-A69E-981795DA8B8F}"/>
              </a:ext>
            </a:extLst>
          </p:cNvPr>
          <p:cNvCxnSpPr>
            <a:cxnSpLocks/>
          </p:cNvCxnSpPr>
          <p:nvPr/>
        </p:nvCxnSpPr>
        <p:spPr>
          <a:xfrm>
            <a:off x="2414473" y="4482569"/>
            <a:ext cx="11858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C810A2F-F716-F1A9-86B6-8B0C120EBF2A}"/>
              </a:ext>
            </a:extLst>
          </p:cNvPr>
          <p:cNvCxnSpPr>
            <a:cxnSpLocks/>
          </p:cNvCxnSpPr>
          <p:nvPr/>
        </p:nvCxnSpPr>
        <p:spPr>
          <a:xfrm>
            <a:off x="2439225" y="4504794"/>
            <a:ext cx="7049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A4DF83-1D65-5289-2648-B7FC8393A7B3}"/>
              </a:ext>
            </a:extLst>
          </p:cNvPr>
          <p:cNvCxnSpPr>
            <a:cxnSpLocks/>
          </p:cNvCxnSpPr>
          <p:nvPr/>
        </p:nvCxnSpPr>
        <p:spPr>
          <a:xfrm>
            <a:off x="2457084" y="4529400"/>
            <a:ext cx="335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F6A1771-3687-C493-C702-B872DABD3F9F}"/>
              </a:ext>
            </a:extLst>
          </p:cNvPr>
          <p:cNvCxnSpPr>
            <a:cxnSpLocks/>
          </p:cNvCxnSpPr>
          <p:nvPr/>
        </p:nvCxnSpPr>
        <p:spPr>
          <a:xfrm flipH="1">
            <a:off x="3260041" y="1173753"/>
            <a:ext cx="2108411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A6E04E0-8B40-E947-6585-FAA4D0836549}"/>
              </a:ext>
            </a:extLst>
          </p:cNvPr>
          <p:cNvCxnSpPr>
            <a:cxnSpLocks/>
          </p:cNvCxnSpPr>
          <p:nvPr/>
        </p:nvCxnSpPr>
        <p:spPr>
          <a:xfrm rot="5400000">
            <a:off x="3249153" y="1824333"/>
            <a:ext cx="589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Arc 179">
            <a:extLst>
              <a:ext uri="{FF2B5EF4-FFF2-40B4-BE49-F238E27FC236}">
                <a16:creationId xmlns:a16="http://schemas.microsoft.com/office/drawing/2014/main" id="{1407FE45-E620-B3AE-F345-CB51157D00A8}"/>
              </a:ext>
            </a:extLst>
          </p:cNvPr>
          <p:cNvSpPr/>
          <p:nvPr/>
        </p:nvSpPr>
        <p:spPr>
          <a:xfrm rot="5400000">
            <a:off x="3231134" y="1837357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81" name="Arc 180">
            <a:extLst>
              <a:ext uri="{FF2B5EF4-FFF2-40B4-BE49-F238E27FC236}">
                <a16:creationId xmlns:a16="http://schemas.microsoft.com/office/drawing/2014/main" id="{17E84E1E-A1DE-5CC6-96AE-AA741AD84D3F}"/>
              </a:ext>
            </a:extLst>
          </p:cNvPr>
          <p:cNvSpPr/>
          <p:nvPr/>
        </p:nvSpPr>
        <p:spPr>
          <a:xfrm rot="5400000">
            <a:off x="3231972" y="1928205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82" name="Arc 181">
            <a:extLst>
              <a:ext uri="{FF2B5EF4-FFF2-40B4-BE49-F238E27FC236}">
                <a16:creationId xmlns:a16="http://schemas.microsoft.com/office/drawing/2014/main" id="{B04995EC-1B96-4315-7DF7-818CC99D5418}"/>
              </a:ext>
            </a:extLst>
          </p:cNvPr>
          <p:cNvSpPr/>
          <p:nvPr/>
        </p:nvSpPr>
        <p:spPr>
          <a:xfrm rot="5400000">
            <a:off x="3232258" y="202047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83" name="Arc 182">
            <a:extLst>
              <a:ext uri="{FF2B5EF4-FFF2-40B4-BE49-F238E27FC236}">
                <a16:creationId xmlns:a16="http://schemas.microsoft.com/office/drawing/2014/main" id="{B71DAACE-3B8C-2962-3118-7C9886C79D0F}"/>
              </a:ext>
            </a:extLst>
          </p:cNvPr>
          <p:cNvSpPr/>
          <p:nvPr/>
        </p:nvSpPr>
        <p:spPr>
          <a:xfrm rot="5400000">
            <a:off x="3233096" y="2111319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6E3D2CD-AF97-3E2E-9C5E-7169D1E9C2C8}"/>
              </a:ext>
            </a:extLst>
          </p:cNvPr>
          <p:cNvCxnSpPr>
            <a:cxnSpLocks/>
          </p:cNvCxnSpPr>
          <p:nvPr/>
        </p:nvCxnSpPr>
        <p:spPr>
          <a:xfrm rot="5400000">
            <a:off x="3252328" y="2245020"/>
            <a:ext cx="589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513">
            <a:extLst>
              <a:ext uri="{FF2B5EF4-FFF2-40B4-BE49-F238E27FC236}">
                <a16:creationId xmlns:a16="http://schemas.microsoft.com/office/drawing/2014/main" id="{BA28C9B3-02FF-B6CC-7D35-65D4D2F3495C}"/>
              </a:ext>
            </a:extLst>
          </p:cNvPr>
          <p:cNvSpPr txBox="1"/>
          <p:nvPr/>
        </p:nvSpPr>
        <p:spPr>
          <a:xfrm>
            <a:off x="3036156" y="1908250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L</a:t>
            </a:r>
            <a:endParaRPr lang="tr-TR" sz="1200" dirty="0">
              <a:solidFill>
                <a:schemeClr val="accent1"/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2679EE-AA66-C520-2DE5-0981C394C046}"/>
              </a:ext>
            </a:extLst>
          </p:cNvPr>
          <p:cNvCxnSpPr>
            <a:cxnSpLocks/>
          </p:cNvCxnSpPr>
          <p:nvPr/>
        </p:nvCxnSpPr>
        <p:spPr>
          <a:xfrm flipV="1">
            <a:off x="3281783" y="2274475"/>
            <a:ext cx="0" cy="5711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F9D7D64-04D9-4213-68B9-7E485303FAA0}"/>
              </a:ext>
            </a:extLst>
          </p:cNvPr>
          <p:cNvCxnSpPr>
            <a:cxnSpLocks/>
          </p:cNvCxnSpPr>
          <p:nvPr/>
        </p:nvCxnSpPr>
        <p:spPr>
          <a:xfrm rot="5400000">
            <a:off x="3250999" y="2871345"/>
            <a:ext cx="589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Arc 198">
            <a:extLst>
              <a:ext uri="{FF2B5EF4-FFF2-40B4-BE49-F238E27FC236}">
                <a16:creationId xmlns:a16="http://schemas.microsoft.com/office/drawing/2014/main" id="{633F8F51-4944-26E0-B2A4-02C8975D7A26}"/>
              </a:ext>
            </a:extLst>
          </p:cNvPr>
          <p:cNvSpPr/>
          <p:nvPr/>
        </p:nvSpPr>
        <p:spPr>
          <a:xfrm rot="5400000">
            <a:off x="3232980" y="2884369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00" name="Arc 199">
            <a:extLst>
              <a:ext uri="{FF2B5EF4-FFF2-40B4-BE49-F238E27FC236}">
                <a16:creationId xmlns:a16="http://schemas.microsoft.com/office/drawing/2014/main" id="{2F5477E4-F9C2-E379-AFA4-A04EFDC716AE}"/>
              </a:ext>
            </a:extLst>
          </p:cNvPr>
          <p:cNvSpPr/>
          <p:nvPr/>
        </p:nvSpPr>
        <p:spPr>
          <a:xfrm rot="5400000">
            <a:off x="3233818" y="2975217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01" name="Arc 200">
            <a:extLst>
              <a:ext uri="{FF2B5EF4-FFF2-40B4-BE49-F238E27FC236}">
                <a16:creationId xmlns:a16="http://schemas.microsoft.com/office/drawing/2014/main" id="{E7D54906-E9FF-30F5-689E-08DFBDCB34F6}"/>
              </a:ext>
            </a:extLst>
          </p:cNvPr>
          <p:cNvSpPr/>
          <p:nvPr/>
        </p:nvSpPr>
        <p:spPr>
          <a:xfrm rot="5400000">
            <a:off x="3234104" y="3067483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02" name="Arc 201">
            <a:extLst>
              <a:ext uri="{FF2B5EF4-FFF2-40B4-BE49-F238E27FC236}">
                <a16:creationId xmlns:a16="http://schemas.microsoft.com/office/drawing/2014/main" id="{B711D7DD-1530-CB6B-2C3E-FAC8E7E92218}"/>
              </a:ext>
            </a:extLst>
          </p:cNvPr>
          <p:cNvSpPr/>
          <p:nvPr/>
        </p:nvSpPr>
        <p:spPr>
          <a:xfrm rot="5400000">
            <a:off x="3234942" y="315833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608CDA78-1B65-0DC2-0CCD-0AEA74EA683C}"/>
              </a:ext>
            </a:extLst>
          </p:cNvPr>
          <p:cNvCxnSpPr>
            <a:cxnSpLocks/>
          </p:cNvCxnSpPr>
          <p:nvPr/>
        </p:nvCxnSpPr>
        <p:spPr>
          <a:xfrm rot="5400000">
            <a:off x="3254174" y="3292032"/>
            <a:ext cx="589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533">
            <a:extLst>
              <a:ext uri="{FF2B5EF4-FFF2-40B4-BE49-F238E27FC236}">
                <a16:creationId xmlns:a16="http://schemas.microsoft.com/office/drawing/2014/main" id="{29EF5FDE-317E-B7E8-EABC-8D37695C440F}"/>
              </a:ext>
            </a:extLst>
          </p:cNvPr>
          <p:cNvSpPr txBox="1"/>
          <p:nvPr/>
        </p:nvSpPr>
        <p:spPr>
          <a:xfrm>
            <a:off x="3038002" y="2955262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L</a:t>
            </a:r>
            <a:endParaRPr lang="tr-TR" sz="1200" dirty="0">
              <a:solidFill>
                <a:schemeClr val="accent1"/>
              </a:solidFill>
            </a:endParaRP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D67F6C1-AC58-50A1-2C89-C194E5A21CA2}"/>
              </a:ext>
            </a:extLst>
          </p:cNvPr>
          <p:cNvCxnSpPr>
            <a:cxnSpLocks/>
          </p:cNvCxnSpPr>
          <p:nvPr/>
        </p:nvCxnSpPr>
        <p:spPr>
          <a:xfrm flipV="1">
            <a:off x="3283629" y="3321487"/>
            <a:ext cx="0" cy="57114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83C6339-F658-ECE6-CD72-93ECD9E2D29F}"/>
              </a:ext>
            </a:extLst>
          </p:cNvPr>
          <p:cNvCxnSpPr>
            <a:cxnSpLocks/>
          </p:cNvCxnSpPr>
          <p:nvPr/>
        </p:nvCxnSpPr>
        <p:spPr>
          <a:xfrm rot="5400000">
            <a:off x="3252471" y="3917799"/>
            <a:ext cx="589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Arc 206">
            <a:extLst>
              <a:ext uri="{FF2B5EF4-FFF2-40B4-BE49-F238E27FC236}">
                <a16:creationId xmlns:a16="http://schemas.microsoft.com/office/drawing/2014/main" id="{5C1DBD0A-6D4B-0B6D-C7BD-B377513CEED3}"/>
              </a:ext>
            </a:extLst>
          </p:cNvPr>
          <p:cNvSpPr/>
          <p:nvPr/>
        </p:nvSpPr>
        <p:spPr>
          <a:xfrm rot="5400000">
            <a:off x="3234452" y="3930823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08" name="Arc 207">
            <a:extLst>
              <a:ext uri="{FF2B5EF4-FFF2-40B4-BE49-F238E27FC236}">
                <a16:creationId xmlns:a16="http://schemas.microsoft.com/office/drawing/2014/main" id="{67384032-5D3A-E77F-824F-59892D162B02}"/>
              </a:ext>
            </a:extLst>
          </p:cNvPr>
          <p:cNvSpPr/>
          <p:nvPr/>
        </p:nvSpPr>
        <p:spPr>
          <a:xfrm rot="5400000">
            <a:off x="3235290" y="402167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09" name="Arc 208">
            <a:extLst>
              <a:ext uri="{FF2B5EF4-FFF2-40B4-BE49-F238E27FC236}">
                <a16:creationId xmlns:a16="http://schemas.microsoft.com/office/drawing/2014/main" id="{E16436E5-EFC7-739E-84CC-516FBDEE297F}"/>
              </a:ext>
            </a:extLst>
          </p:cNvPr>
          <p:cNvSpPr/>
          <p:nvPr/>
        </p:nvSpPr>
        <p:spPr>
          <a:xfrm rot="5400000">
            <a:off x="3235576" y="4113937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10" name="Arc 209">
            <a:extLst>
              <a:ext uri="{FF2B5EF4-FFF2-40B4-BE49-F238E27FC236}">
                <a16:creationId xmlns:a16="http://schemas.microsoft.com/office/drawing/2014/main" id="{4451F738-94EF-195A-83A4-0011624A48AE}"/>
              </a:ext>
            </a:extLst>
          </p:cNvPr>
          <p:cNvSpPr/>
          <p:nvPr/>
        </p:nvSpPr>
        <p:spPr>
          <a:xfrm rot="5400000">
            <a:off x="3236414" y="4204785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6C77743-C401-062B-4A05-45A527C76739}"/>
              </a:ext>
            </a:extLst>
          </p:cNvPr>
          <p:cNvCxnSpPr>
            <a:cxnSpLocks/>
          </p:cNvCxnSpPr>
          <p:nvPr/>
        </p:nvCxnSpPr>
        <p:spPr>
          <a:xfrm rot="5400000">
            <a:off x="3255646" y="4338486"/>
            <a:ext cx="589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542">
            <a:extLst>
              <a:ext uri="{FF2B5EF4-FFF2-40B4-BE49-F238E27FC236}">
                <a16:creationId xmlns:a16="http://schemas.microsoft.com/office/drawing/2014/main" id="{1E4D91B2-484E-6C33-3D5A-204370C1D3D1}"/>
              </a:ext>
            </a:extLst>
          </p:cNvPr>
          <p:cNvSpPr txBox="1"/>
          <p:nvPr/>
        </p:nvSpPr>
        <p:spPr>
          <a:xfrm>
            <a:off x="3039474" y="4001716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L</a:t>
            </a:r>
            <a:endParaRPr lang="tr-TR" sz="1200" dirty="0">
              <a:solidFill>
                <a:schemeClr val="accent1"/>
              </a:solidFill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B9C24B6-246E-3DEF-CF11-AC79E1503865}"/>
              </a:ext>
            </a:extLst>
          </p:cNvPr>
          <p:cNvCxnSpPr>
            <a:cxnSpLocks/>
          </p:cNvCxnSpPr>
          <p:nvPr/>
        </p:nvCxnSpPr>
        <p:spPr>
          <a:xfrm flipV="1">
            <a:off x="3285101" y="4367941"/>
            <a:ext cx="0" cy="4140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4266097C-2893-D91F-B540-A259AB28579F}"/>
              </a:ext>
            </a:extLst>
          </p:cNvPr>
          <p:cNvCxnSpPr>
            <a:cxnSpLocks/>
          </p:cNvCxnSpPr>
          <p:nvPr/>
        </p:nvCxnSpPr>
        <p:spPr>
          <a:xfrm flipV="1">
            <a:off x="3278608" y="1177795"/>
            <a:ext cx="0" cy="6234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644">
            <a:extLst>
              <a:ext uri="{FF2B5EF4-FFF2-40B4-BE49-F238E27FC236}">
                <a16:creationId xmlns:a16="http://schemas.microsoft.com/office/drawing/2014/main" id="{D9D5DE4B-70F0-C064-4FC8-599AE5022CA8}"/>
              </a:ext>
            </a:extLst>
          </p:cNvPr>
          <p:cNvSpPr txBox="1"/>
          <p:nvPr/>
        </p:nvSpPr>
        <p:spPr>
          <a:xfrm flipH="1">
            <a:off x="8004722" y="1017252"/>
            <a:ext cx="82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B050"/>
                </a:solidFill>
              </a:rPr>
              <a:t>Out+</a:t>
            </a:r>
            <a:endParaRPr lang="tr-TR" sz="1200" dirty="0">
              <a:solidFill>
                <a:srgbClr val="00B050"/>
              </a:solidFill>
            </a:endParaRPr>
          </a:p>
        </p:txBody>
      </p:sp>
      <p:sp>
        <p:nvSpPr>
          <p:cNvPr id="252" name="Arc 251">
            <a:extLst>
              <a:ext uri="{FF2B5EF4-FFF2-40B4-BE49-F238E27FC236}">
                <a16:creationId xmlns:a16="http://schemas.microsoft.com/office/drawing/2014/main" id="{94F10EA2-13EF-9711-07F2-92F1DC74AA01}"/>
              </a:ext>
            </a:extLst>
          </p:cNvPr>
          <p:cNvSpPr/>
          <p:nvPr/>
        </p:nvSpPr>
        <p:spPr>
          <a:xfrm rot="18900000">
            <a:off x="2997468" y="1925821"/>
            <a:ext cx="280660" cy="280660"/>
          </a:xfrm>
          <a:prstGeom prst="arc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53" name="TextBox 678">
            <a:extLst>
              <a:ext uri="{FF2B5EF4-FFF2-40B4-BE49-F238E27FC236}">
                <a16:creationId xmlns:a16="http://schemas.microsoft.com/office/drawing/2014/main" id="{DD9A0E54-479F-6094-45D2-78D050CA0D5D}"/>
              </a:ext>
            </a:extLst>
          </p:cNvPr>
          <p:cNvSpPr txBox="1"/>
          <p:nvPr/>
        </p:nvSpPr>
        <p:spPr>
          <a:xfrm>
            <a:off x="2951759" y="1658267"/>
            <a:ext cx="38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70C0"/>
                </a:solidFill>
              </a:rPr>
              <a:t>K1</a:t>
            </a:r>
            <a:endParaRPr lang="tr-TR" sz="1200" dirty="0">
              <a:solidFill>
                <a:srgbClr val="0070C0"/>
              </a:solidFill>
            </a:endParaRPr>
          </a:p>
        </p:txBody>
      </p:sp>
      <p:sp>
        <p:nvSpPr>
          <p:cNvPr id="256" name="Arc 255">
            <a:extLst>
              <a:ext uri="{FF2B5EF4-FFF2-40B4-BE49-F238E27FC236}">
                <a16:creationId xmlns:a16="http://schemas.microsoft.com/office/drawing/2014/main" id="{42129E57-7F3B-7D8E-43FB-C365699718BC}"/>
              </a:ext>
            </a:extLst>
          </p:cNvPr>
          <p:cNvSpPr/>
          <p:nvPr/>
        </p:nvSpPr>
        <p:spPr>
          <a:xfrm rot="18900000">
            <a:off x="2996841" y="2951084"/>
            <a:ext cx="280660" cy="280660"/>
          </a:xfrm>
          <a:prstGeom prst="arc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57" name="TextBox 682">
            <a:extLst>
              <a:ext uri="{FF2B5EF4-FFF2-40B4-BE49-F238E27FC236}">
                <a16:creationId xmlns:a16="http://schemas.microsoft.com/office/drawing/2014/main" id="{67A99E37-98FE-ADE5-7E7B-C66AAE8671FC}"/>
              </a:ext>
            </a:extLst>
          </p:cNvPr>
          <p:cNvSpPr txBox="1"/>
          <p:nvPr/>
        </p:nvSpPr>
        <p:spPr>
          <a:xfrm>
            <a:off x="2951132" y="2683530"/>
            <a:ext cx="38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70C0"/>
                </a:solidFill>
              </a:rPr>
              <a:t>K</a:t>
            </a:r>
            <a:r>
              <a:rPr lang="en-US" sz="1200" b="1" dirty="0">
                <a:solidFill>
                  <a:srgbClr val="0070C0"/>
                </a:solidFill>
              </a:rPr>
              <a:t>2</a:t>
            </a:r>
            <a:endParaRPr lang="tr-TR" sz="1200" dirty="0">
              <a:solidFill>
                <a:srgbClr val="0070C0"/>
              </a:solidFill>
            </a:endParaRPr>
          </a:p>
        </p:txBody>
      </p:sp>
      <p:sp>
        <p:nvSpPr>
          <p:cNvPr id="260" name="Arc 259">
            <a:extLst>
              <a:ext uri="{FF2B5EF4-FFF2-40B4-BE49-F238E27FC236}">
                <a16:creationId xmlns:a16="http://schemas.microsoft.com/office/drawing/2014/main" id="{5A492CA7-8CBE-2551-0545-C3E61F373D02}"/>
              </a:ext>
            </a:extLst>
          </p:cNvPr>
          <p:cNvSpPr/>
          <p:nvPr/>
        </p:nvSpPr>
        <p:spPr>
          <a:xfrm rot="18900000">
            <a:off x="2993434" y="4011845"/>
            <a:ext cx="280660" cy="280660"/>
          </a:xfrm>
          <a:prstGeom prst="arc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61" name="TextBox 690">
            <a:extLst>
              <a:ext uri="{FF2B5EF4-FFF2-40B4-BE49-F238E27FC236}">
                <a16:creationId xmlns:a16="http://schemas.microsoft.com/office/drawing/2014/main" id="{7E4E2C18-3CF9-08A3-4ED5-D1D23326A9B9}"/>
              </a:ext>
            </a:extLst>
          </p:cNvPr>
          <p:cNvSpPr txBox="1"/>
          <p:nvPr/>
        </p:nvSpPr>
        <p:spPr>
          <a:xfrm>
            <a:off x="2947725" y="3744291"/>
            <a:ext cx="38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70C0"/>
                </a:solidFill>
              </a:rPr>
              <a:t>K</a:t>
            </a:r>
            <a:r>
              <a:rPr lang="en-US" sz="1200" b="1" dirty="0">
                <a:solidFill>
                  <a:srgbClr val="0070C0"/>
                </a:solidFill>
              </a:rPr>
              <a:t>3</a:t>
            </a:r>
            <a:endParaRPr lang="tr-TR" sz="1200" dirty="0">
              <a:solidFill>
                <a:srgbClr val="0070C0"/>
              </a:solidFill>
            </a:endParaRPr>
          </a:p>
        </p:txBody>
      </p:sp>
      <p:sp>
        <p:nvSpPr>
          <p:cNvPr id="264" name="Arc 263">
            <a:extLst>
              <a:ext uri="{FF2B5EF4-FFF2-40B4-BE49-F238E27FC236}">
                <a16:creationId xmlns:a16="http://schemas.microsoft.com/office/drawing/2014/main" id="{DE55844D-A79B-655E-57F2-D532CECFEF14}"/>
              </a:ext>
            </a:extLst>
          </p:cNvPr>
          <p:cNvSpPr/>
          <p:nvPr/>
        </p:nvSpPr>
        <p:spPr>
          <a:xfrm rot="5400000">
            <a:off x="6238834" y="1802885"/>
            <a:ext cx="924125" cy="924125"/>
          </a:xfrm>
          <a:prstGeom prst="arc">
            <a:avLst>
              <a:gd name="adj1" fmla="val 16200000"/>
              <a:gd name="adj2" fmla="val 12081025"/>
            </a:avLst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65" name="Arc 264">
            <a:extLst>
              <a:ext uri="{FF2B5EF4-FFF2-40B4-BE49-F238E27FC236}">
                <a16:creationId xmlns:a16="http://schemas.microsoft.com/office/drawing/2014/main" id="{E1EA1F44-43FB-EBA0-0138-3950AB3979B1}"/>
              </a:ext>
            </a:extLst>
          </p:cNvPr>
          <p:cNvSpPr/>
          <p:nvPr/>
        </p:nvSpPr>
        <p:spPr>
          <a:xfrm rot="16200000" flipV="1">
            <a:off x="6229534" y="3052861"/>
            <a:ext cx="924125" cy="924125"/>
          </a:xfrm>
          <a:prstGeom prst="arc">
            <a:avLst>
              <a:gd name="adj1" fmla="val 16200000"/>
              <a:gd name="adj2" fmla="val 12081025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266" name="TextBox 695">
            <a:extLst>
              <a:ext uri="{FF2B5EF4-FFF2-40B4-BE49-F238E27FC236}">
                <a16:creationId xmlns:a16="http://schemas.microsoft.com/office/drawing/2014/main" id="{10CAEA84-9F6F-81B8-C6CD-0A53B0B45EBD}"/>
              </a:ext>
            </a:extLst>
          </p:cNvPr>
          <p:cNvSpPr txBox="1"/>
          <p:nvPr/>
        </p:nvSpPr>
        <p:spPr>
          <a:xfrm flipH="1">
            <a:off x="6561652" y="2111017"/>
            <a:ext cx="82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4A7EBB"/>
                </a:solidFill>
              </a:rPr>
              <a:t>+</a:t>
            </a:r>
            <a:endParaRPr lang="tr-TR" sz="1200" dirty="0">
              <a:solidFill>
                <a:srgbClr val="4A7EBB"/>
              </a:solidFill>
            </a:endParaRPr>
          </a:p>
        </p:txBody>
      </p:sp>
      <p:sp>
        <p:nvSpPr>
          <p:cNvPr id="267" name="TextBox 696">
            <a:extLst>
              <a:ext uri="{FF2B5EF4-FFF2-40B4-BE49-F238E27FC236}">
                <a16:creationId xmlns:a16="http://schemas.microsoft.com/office/drawing/2014/main" id="{8C883854-3BEC-EC7E-BABC-5450FC56FDAC}"/>
              </a:ext>
            </a:extLst>
          </p:cNvPr>
          <p:cNvSpPr txBox="1"/>
          <p:nvPr/>
        </p:nvSpPr>
        <p:spPr>
          <a:xfrm flipH="1">
            <a:off x="6565781" y="3387166"/>
            <a:ext cx="82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-</a:t>
            </a:r>
            <a:endParaRPr lang="tr-TR" sz="1200" dirty="0">
              <a:solidFill>
                <a:srgbClr val="FF0000"/>
              </a:solidFill>
            </a:endParaRPr>
          </a:p>
        </p:txBody>
      </p:sp>
      <p:sp>
        <p:nvSpPr>
          <p:cNvPr id="268" name="TextBox 729">
            <a:extLst>
              <a:ext uri="{FF2B5EF4-FFF2-40B4-BE49-F238E27FC236}">
                <a16:creationId xmlns:a16="http://schemas.microsoft.com/office/drawing/2014/main" id="{C6CEE808-91E6-F454-E17B-08CE0FA26D79}"/>
              </a:ext>
            </a:extLst>
          </p:cNvPr>
          <p:cNvSpPr txBox="1"/>
          <p:nvPr/>
        </p:nvSpPr>
        <p:spPr>
          <a:xfrm flipH="1">
            <a:off x="1782956" y="5873693"/>
            <a:ext cx="3030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altLang="zh-CN" sz="1200" b="1" dirty="0"/>
              <a:t>Synapse with </a:t>
            </a:r>
            <a:r>
              <a:rPr lang="en-US" sz="1200" b="1" dirty="0"/>
              <a:t>Ternary</a:t>
            </a:r>
            <a:r>
              <a:rPr lang="en-US" altLang="zh-CN" sz="1200" b="1" dirty="0"/>
              <a:t> weight (-1,0,1)</a:t>
            </a:r>
            <a:endParaRPr lang="tr-TR" sz="1200" dirty="0"/>
          </a:p>
        </p:txBody>
      </p:sp>
      <p:sp>
        <p:nvSpPr>
          <p:cNvPr id="437" name="TextBox 396">
            <a:extLst>
              <a:ext uri="{FF2B5EF4-FFF2-40B4-BE49-F238E27FC236}">
                <a16:creationId xmlns:a16="http://schemas.microsoft.com/office/drawing/2014/main" id="{B26F0154-F9B0-1A09-E615-118F91080494}"/>
              </a:ext>
            </a:extLst>
          </p:cNvPr>
          <p:cNvSpPr txBox="1"/>
          <p:nvPr/>
        </p:nvSpPr>
        <p:spPr>
          <a:xfrm flipH="1">
            <a:off x="0" y="1686622"/>
            <a:ext cx="592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In1</a:t>
            </a:r>
            <a:r>
              <a:rPr lang="en-US" sz="1200" b="1" dirty="0">
                <a:solidFill>
                  <a:schemeClr val="accent1"/>
                </a:solidFill>
              </a:rPr>
              <a:t>(0)</a:t>
            </a:r>
            <a:endParaRPr lang="tr-TR" sz="1200" dirty="0">
              <a:solidFill>
                <a:schemeClr val="accent1"/>
              </a:solidFill>
            </a:endParaRPr>
          </a:p>
        </p:txBody>
      </p:sp>
      <p:sp>
        <p:nvSpPr>
          <p:cNvPr id="438" name="TextBox 367">
            <a:extLst>
              <a:ext uri="{FF2B5EF4-FFF2-40B4-BE49-F238E27FC236}">
                <a16:creationId xmlns:a16="http://schemas.microsoft.com/office/drawing/2014/main" id="{7C2986F7-4054-BE8A-E41A-E65AFE444D38}"/>
              </a:ext>
            </a:extLst>
          </p:cNvPr>
          <p:cNvSpPr txBox="1"/>
          <p:nvPr/>
        </p:nvSpPr>
        <p:spPr>
          <a:xfrm flipH="1">
            <a:off x="47219" y="2704179"/>
            <a:ext cx="58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chemeClr val="accent1"/>
                </a:solidFill>
              </a:rPr>
              <a:t>In2</a:t>
            </a:r>
            <a:r>
              <a:rPr lang="en-US" sz="1200" b="1" dirty="0">
                <a:solidFill>
                  <a:schemeClr val="accent1"/>
                </a:solidFill>
              </a:rPr>
              <a:t>+</a:t>
            </a:r>
            <a:endParaRPr lang="tr-TR" sz="1200" dirty="0">
              <a:solidFill>
                <a:schemeClr val="accent1"/>
              </a:solidFill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29AACE33-9893-9478-7AE3-BD2EECDFA0CD}"/>
              </a:ext>
            </a:extLst>
          </p:cNvPr>
          <p:cNvSpPr txBox="1"/>
          <p:nvPr/>
        </p:nvSpPr>
        <p:spPr>
          <a:xfrm flipH="1">
            <a:off x="43166" y="3780088"/>
            <a:ext cx="572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4F81BD"/>
                </a:solidFill>
              </a:rPr>
              <a:t>In3</a:t>
            </a:r>
            <a:r>
              <a:rPr lang="en-US" sz="1200" b="1" dirty="0">
                <a:solidFill>
                  <a:srgbClr val="4F81BD"/>
                </a:solidFill>
              </a:rPr>
              <a:t>+</a:t>
            </a:r>
            <a:endParaRPr lang="tr-TR" sz="1200" dirty="0">
              <a:solidFill>
                <a:srgbClr val="4F81BD"/>
              </a:solidFill>
            </a:endParaRPr>
          </a:p>
        </p:txBody>
      </p:sp>
      <p:sp>
        <p:nvSpPr>
          <p:cNvPr id="443" name="Rectangle: Rounded Corners 442">
            <a:extLst>
              <a:ext uri="{FF2B5EF4-FFF2-40B4-BE49-F238E27FC236}">
                <a16:creationId xmlns:a16="http://schemas.microsoft.com/office/drawing/2014/main" id="{75920395-E7AE-8BEB-78C4-6DD8BA6499EB}"/>
              </a:ext>
            </a:extLst>
          </p:cNvPr>
          <p:cNvSpPr/>
          <p:nvPr/>
        </p:nvSpPr>
        <p:spPr>
          <a:xfrm>
            <a:off x="1139214" y="2614021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44" name="TextBox 7">
            <a:extLst>
              <a:ext uri="{FF2B5EF4-FFF2-40B4-BE49-F238E27FC236}">
                <a16:creationId xmlns:a16="http://schemas.microsoft.com/office/drawing/2014/main" id="{AA3C9C40-BD65-8596-65E9-3CE02801A0F3}"/>
              </a:ext>
            </a:extLst>
          </p:cNvPr>
          <p:cNvSpPr txBox="1"/>
          <p:nvPr/>
        </p:nvSpPr>
        <p:spPr>
          <a:xfrm>
            <a:off x="1149193" y="2709179"/>
            <a:ext cx="49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/>
              <a:t>JTL</a:t>
            </a:r>
            <a:endParaRPr lang="tr-TR" sz="1200" dirty="0"/>
          </a:p>
        </p:txBody>
      </p:sp>
      <p:sp>
        <p:nvSpPr>
          <p:cNvPr id="445" name="Rectangle: Rounded Corners 444">
            <a:extLst>
              <a:ext uri="{FF2B5EF4-FFF2-40B4-BE49-F238E27FC236}">
                <a16:creationId xmlns:a16="http://schemas.microsoft.com/office/drawing/2014/main" id="{6B2BC654-382F-7E5E-B3F8-89E566FE14E6}"/>
              </a:ext>
            </a:extLst>
          </p:cNvPr>
          <p:cNvSpPr/>
          <p:nvPr/>
        </p:nvSpPr>
        <p:spPr>
          <a:xfrm>
            <a:off x="1126680" y="3666881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46" name="TextBox 7">
            <a:extLst>
              <a:ext uri="{FF2B5EF4-FFF2-40B4-BE49-F238E27FC236}">
                <a16:creationId xmlns:a16="http://schemas.microsoft.com/office/drawing/2014/main" id="{0482EBB9-16EF-C4BC-B76C-B3780BF1AC15}"/>
              </a:ext>
            </a:extLst>
          </p:cNvPr>
          <p:cNvSpPr txBox="1"/>
          <p:nvPr/>
        </p:nvSpPr>
        <p:spPr>
          <a:xfrm>
            <a:off x="1132651" y="3759944"/>
            <a:ext cx="49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/>
              <a:t>JTL</a:t>
            </a:r>
            <a:endParaRPr lang="tr-TR" sz="1200" dirty="0"/>
          </a:p>
        </p:txBody>
      </p:sp>
      <p:sp>
        <p:nvSpPr>
          <p:cNvPr id="459" name="Rectangle: Rounded Corners 458">
            <a:extLst>
              <a:ext uri="{FF2B5EF4-FFF2-40B4-BE49-F238E27FC236}">
                <a16:creationId xmlns:a16="http://schemas.microsoft.com/office/drawing/2014/main" id="{0709906F-E85E-E1AE-149C-7C64088E36E1}"/>
              </a:ext>
            </a:extLst>
          </p:cNvPr>
          <p:cNvSpPr/>
          <p:nvPr/>
        </p:nvSpPr>
        <p:spPr>
          <a:xfrm>
            <a:off x="6801671" y="940095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60" name="TextBox 7">
            <a:extLst>
              <a:ext uri="{FF2B5EF4-FFF2-40B4-BE49-F238E27FC236}">
                <a16:creationId xmlns:a16="http://schemas.microsoft.com/office/drawing/2014/main" id="{E8A03434-6FB3-17BC-2EAB-918EDB875E65}"/>
              </a:ext>
            </a:extLst>
          </p:cNvPr>
          <p:cNvSpPr txBox="1"/>
          <p:nvPr/>
        </p:nvSpPr>
        <p:spPr>
          <a:xfrm>
            <a:off x="6820166" y="1044841"/>
            <a:ext cx="49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/>
              <a:t>JTL</a:t>
            </a:r>
            <a:endParaRPr lang="tr-TR" sz="12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16CA5E9-672F-AB13-65E2-213A8E001A27}"/>
              </a:ext>
            </a:extLst>
          </p:cNvPr>
          <p:cNvSpPr/>
          <p:nvPr/>
        </p:nvSpPr>
        <p:spPr>
          <a:xfrm>
            <a:off x="546724" y="1581876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48" name="TextBox 7">
            <a:extLst>
              <a:ext uri="{FF2B5EF4-FFF2-40B4-BE49-F238E27FC236}">
                <a16:creationId xmlns:a16="http://schemas.microsoft.com/office/drawing/2014/main" id="{1CBAB122-B24E-D928-0550-BE1FE154EE12}"/>
              </a:ext>
            </a:extLst>
          </p:cNvPr>
          <p:cNvSpPr txBox="1"/>
          <p:nvPr/>
        </p:nvSpPr>
        <p:spPr>
          <a:xfrm>
            <a:off x="546724" y="1686622"/>
            <a:ext cx="49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b="1" dirty="0"/>
              <a:t>DFF</a:t>
            </a:r>
            <a:endParaRPr lang="tr-TR" sz="1200" dirty="0"/>
          </a:p>
        </p:txBody>
      </p:sp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EE940206-958B-616C-CD8F-1AD4F98BE868}"/>
              </a:ext>
            </a:extLst>
          </p:cNvPr>
          <p:cNvSpPr/>
          <p:nvPr/>
        </p:nvSpPr>
        <p:spPr>
          <a:xfrm>
            <a:off x="546724" y="2604916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50" name="TextBox 7">
            <a:extLst>
              <a:ext uri="{FF2B5EF4-FFF2-40B4-BE49-F238E27FC236}">
                <a16:creationId xmlns:a16="http://schemas.microsoft.com/office/drawing/2014/main" id="{06D8CDA9-B8B7-8929-3E3E-041C45B7BA2B}"/>
              </a:ext>
            </a:extLst>
          </p:cNvPr>
          <p:cNvSpPr txBox="1"/>
          <p:nvPr/>
        </p:nvSpPr>
        <p:spPr>
          <a:xfrm>
            <a:off x="546724" y="2709662"/>
            <a:ext cx="49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b="1" dirty="0"/>
              <a:t>DFF</a:t>
            </a:r>
            <a:endParaRPr lang="tr-TR" sz="1200" dirty="0"/>
          </a:p>
        </p:txBody>
      </p:sp>
      <p:sp>
        <p:nvSpPr>
          <p:cNvPr id="451" name="Rectangle: Rounded Corners 450">
            <a:extLst>
              <a:ext uri="{FF2B5EF4-FFF2-40B4-BE49-F238E27FC236}">
                <a16:creationId xmlns:a16="http://schemas.microsoft.com/office/drawing/2014/main" id="{A0357137-A30D-285F-CD8C-F56D129FFA41}"/>
              </a:ext>
            </a:extLst>
          </p:cNvPr>
          <p:cNvSpPr/>
          <p:nvPr/>
        </p:nvSpPr>
        <p:spPr>
          <a:xfrm>
            <a:off x="546724" y="3664786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52" name="TextBox 7">
            <a:extLst>
              <a:ext uri="{FF2B5EF4-FFF2-40B4-BE49-F238E27FC236}">
                <a16:creationId xmlns:a16="http://schemas.microsoft.com/office/drawing/2014/main" id="{C9F669F9-324A-A651-87D0-9B9DB1391D7D}"/>
              </a:ext>
            </a:extLst>
          </p:cNvPr>
          <p:cNvSpPr txBox="1"/>
          <p:nvPr/>
        </p:nvSpPr>
        <p:spPr>
          <a:xfrm>
            <a:off x="546724" y="3769532"/>
            <a:ext cx="49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b="1" dirty="0"/>
              <a:t>DFF</a:t>
            </a:r>
            <a:endParaRPr lang="tr-TR" sz="1200" dirty="0"/>
          </a:p>
        </p:txBody>
      </p:sp>
      <p:sp>
        <p:nvSpPr>
          <p:cNvPr id="465" name="Rectangle: Rounded Corners 464">
            <a:extLst>
              <a:ext uri="{FF2B5EF4-FFF2-40B4-BE49-F238E27FC236}">
                <a16:creationId xmlns:a16="http://schemas.microsoft.com/office/drawing/2014/main" id="{D9FC7DB0-1C07-2916-C73A-4E7BEB941B51}"/>
              </a:ext>
            </a:extLst>
          </p:cNvPr>
          <p:cNvSpPr/>
          <p:nvPr/>
        </p:nvSpPr>
        <p:spPr>
          <a:xfrm>
            <a:off x="1691893" y="1581876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66" name="TextBox 7">
            <a:extLst>
              <a:ext uri="{FF2B5EF4-FFF2-40B4-BE49-F238E27FC236}">
                <a16:creationId xmlns:a16="http://schemas.microsoft.com/office/drawing/2014/main" id="{8F75A65B-6B69-A8A3-3DBF-080D891D382A}"/>
              </a:ext>
            </a:extLst>
          </p:cNvPr>
          <p:cNvSpPr txBox="1"/>
          <p:nvPr/>
        </p:nvSpPr>
        <p:spPr>
          <a:xfrm>
            <a:off x="1690900" y="1679746"/>
            <a:ext cx="537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b="1" dirty="0"/>
              <a:t>P</a:t>
            </a:r>
            <a:r>
              <a:rPr lang="tr-TR" sz="1200" b="1" dirty="0"/>
              <a:t>TL</a:t>
            </a:r>
            <a:r>
              <a:rPr lang="en-US" sz="1200" b="1" dirty="0"/>
              <a:t>*</a:t>
            </a:r>
            <a:endParaRPr lang="tr-TR" sz="1200" dirty="0"/>
          </a:p>
        </p:txBody>
      </p:sp>
      <p:sp>
        <p:nvSpPr>
          <p:cNvPr id="467" name="Rectangle: Rounded Corners 466">
            <a:extLst>
              <a:ext uri="{FF2B5EF4-FFF2-40B4-BE49-F238E27FC236}">
                <a16:creationId xmlns:a16="http://schemas.microsoft.com/office/drawing/2014/main" id="{B7E769C8-31EB-ADE2-BD2F-F2E814C718C0}"/>
              </a:ext>
            </a:extLst>
          </p:cNvPr>
          <p:cNvSpPr/>
          <p:nvPr/>
        </p:nvSpPr>
        <p:spPr>
          <a:xfrm>
            <a:off x="1710387" y="2614021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68" name="TextBox 7">
            <a:extLst>
              <a:ext uri="{FF2B5EF4-FFF2-40B4-BE49-F238E27FC236}">
                <a16:creationId xmlns:a16="http://schemas.microsoft.com/office/drawing/2014/main" id="{45EABA26-E6A9-5621-C0C4-1E60827192CD}"/>
              </a:ext>
            </a:extLst>
          </p:cNvPr>
          <p:cNvSpPr txBox="1"/>
          <p:nvPr/>
        </p:nvSpPr>
        <p:spPr>
          <a:xfrm>
            <a:off x="1717557" y="2709203"/>
            <a:ext cx="53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b="1" dirty="0"/>
              <a:t>P</a:t>
            </a:r>
            <a:r>
              <a:rPr lang="tr-TR" sz="1200" b="1" dirty="0"/>
              <a:t>TL</a:t>
            </a:r>
            <a:r>
              <a:rPr lang="en-US" sz="1200" b="1" dirty="0"/>
              <a:t>*</a:t>
            </a:r>
            <a:endParaRPr lang="tr-TR" sz="1200" dirty="0"/>
          </a:p>
        </p:txBody>
      </p:sp>
      <p:sp>
        <p:nvSpPr>
          <p:cNvPr id="483" name="Google Shape;52;p2">
            <a:extLst>
              <a:ext uri="{FF2B5EF4-FFF2-40B4-BE49-F238E27FC236}">
                <a16:creationId xmlns:a16="http://schemas.microsoft.com/office/drawing/2014/main" id="{6EF1F38C-FAA5-56F3-BA95-60B5A094ACBD}"/>
              </a:ext>
            </a:extLst>
          </p:cNvPr>
          <p:cNvSpPr txBox="1"/>
          <p:nvPr/>
        </p:nvSpPr>
        <p:spPr>
          <a:xfrm>
            <a:off x="4632341" y="4236998"/>
            <a:ext cx="4511659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neuron for Hidden layer and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Delete the negative output because of area limitation</a:t>
            </a:r>
            <a:endParaRPr lang="en-US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combination of +6 and -2 is best for accuracy</a:t>
            </a:r>
            <a:endParaRPr lang="tr-TR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Add DFFs for sync instead of manually adding delay </a:t>
            </a:r>
            <a:r>
              <a:rPr lang="en-US" altLang="zh-CN" dirty="0"/>
              <a:t>among path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Add JTL to increase the latency of the positive path</a:t>
            </a:r>
          </a:p>
        </p:txBody>
      </p:sp>
      <p:sp>
        <p:nvSpPr>
          <p:cNvPr id="489" name="Rectangle: Rounded Corners 488">
            <a:extLst>
              <a:ext uri="{FF2B5EF4-FFF2-40B4-BE49-F238E27FC236}">
                <a16:creationId xmlns:a16="http://schemas.microsoft.com/office/drawing/2014/main" id="{267BE7C7-B63A-ABA3-F84C-FEEA23D01BAB}"/>
              </a:ext>
            </a:extLst>
          </p:cNvPr>
          <p:cNvSpPr/>
          <p:nvPr/>
        </p:nvSpPr>
        <p:spPr>
          <a:xfrm>
            <a:off x="7390976" y="940095"/>
            <a:ext cx="620359" cy="4318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90" name="TextBox 7">
            <a:extLst>
              <a:ext uri="{FF2B5EF4-FFF2-40B4-BE49-F238E27FC236}">
                <a16:creationId xmlns:a16="http://schemas.microsoft.com/office/drawing/2014/main" id="{DFFDCE84-3198-2A5E-10CA-5FC19CF6F7BA}"/>
              </a:ext>
            </a:extLst>
          </p:cNvPr>
          <p:cNvSpPr txBox="1"/>
          <p:nvPr/>
        </p:nvSpPr>
        <p:spPr>
          <a:xfrm>
            <a:off x="7405172" y="1043479"/>
            <a:ext cx="687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b="1" dirty="0"/>
              <a:t>P</a:t>
            </a:r>
            <a:r>
              <a:rPr lang="tr-TR" sz="1200" b="1" dirty="0"/>
              <a:t>TL</a:t>
            </a:r>
            <a:r>
              <a:rPr lang="en-US" altLang="zh-CN" sz="1200" b="1" dirty="0"/>
              <a:t>Tx</a:t>
            </a:r>
            <a:endParaRPr lang="tr-TR" sz="1200" dirty="0"/>
          </a:p>
        </p:txBody>
      </p:sp>
      <p:pic>
        <p:nvPicPr>
          <p:cNvPr id="462" name="Picture 461">
            <a:extLst>
              <a:ext uri="{FF2B5EF4-FFF2-40B4-BE49-F238E27FC236}">
                <a16:creationId xmlns:a16="http://schemas.microsoft.com/office/drawing/2014/main" id="{25D65C7A-7B6D-67F3-3D20-090AE23E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237" y="910327"/>
            <a:ext cx="3689482" cy="4104747"/>
          </a:xfrm>
          <a:prstGeom prst="rect">
            <a:avLst/>
          </a:prstGeom>
        </p:spPr>
      </p:pic>
      <p:sp>
        <p:nvSpPr>
          <p:cNvPr id="463" name="Rectangle: Rounded Corners 462">
            <a:extLst>
              <a:ext uri="{FF2B5EF4-FFF2-40B4-BE49-F238E27FC236}">
                <a16:creationId xmlns:a16="http://schemas.microsoft.com/office/drawing/2014/main" id="{E0171C2C-6C40-3012-4AD1-C1540906C58E}"/>
              </a:ext>
            </a:extLst>
          </p:cNvPr>
          <p:cNvSpPr/>
          <p:nvPr/>
        </p:nvSpPr>
        <p:spPr>
          <a:xfrm>
            <a:off x="6799856" y="2611119"/>
            <a:ext cx="1312904" cy="382315"/>
          </a:xfrm>
          <a:prstGeom prst="roundRect">
            <a:avLst/>
          </a:prstGeom>
          <a:noFill/>
          <a:ln w="3810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464" name="Düz Ok Bağlayıcısı 6">
            <a:extLst>
              <a:ext uri="{FF2B5EF4-FFF2-40B4-BE49-F238E27FC236}">
                <a16:creationId xmlns:a16="http://schemas.microsoft.com/office/drawing/2014/main" id="{5B6F8575-3A7C-EB9D-A166-78A1103659C5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3298321" y="1281572"/>
            <a:ext cx="3502529" cy="124201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Düz Ok Bağlayıcısı 6">
            <a:extLst>
              <a:ext uri="{FF2B5EF4-FFF2-40B4-BE49-F238E27FC236}">
                <a16:creationId xmlns:a16="http://schemas.microsoft.com/office/drawing/2014/main" id="{5B47356B-CACE-0A5A-ABC5-2D02AC3381BA}"/>
              </a:ext>
            </a:extLst>
          </p:cNvPr>
          <p:cNvCxnSpPr>
            <a:cxnSpLocks/>
          </p:cNvCxnSpPr>
          <p:nvPr/>
        </p:nvCxnSpPr>
        <p:spPr>
          <a:xfrm flipV="1">
            <a:off x="3263772" y="3379700"/>
            <a:ext cx="3584703" cy="168354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Rectangle: Rounded Corners 474">
            <a:extLst>
              <a:ext uri="{FF2B5EF4-FFF2-40B4-BE49-F238E27FC236}">
                <a16:creationId xmlns:a16="http://schemas.microsoft.com/office/drawing/2014/main" id="{124AF6DE-8B97-0F86-8A94-D886E07FE9DA}"/>
              </a:ext>
            </a:extLst>
          </p:cNvPr>
          <p:cNvSpPr/>
          <p:nvPr/>
        </p:nvSpPr>
        <p:spPr>
          <a:xfrm>
            <a:off x="2323278" y="1281572"/>
            <a:ext cx="1929465" cy="4469522"/>
          </a:xfrm>
          <a:prstGeom prst="roundRect">
            <a:avLst/>
          </a:prstGeom>
          <a:noFill/>
          <a:ln w="571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pic>
        <p:nvPicPr>
          <p:cNvPr id="494" name="Picture 493">
            <a:extLst>
              <a:ext uri="{FF2B5EF4-FFF2-40B4-BE49-F238E27FC236}">
                <a16:creationId xmlns:a16="http://schemas.microsoft.com/office/drawing/2014/main" id="{373A2B8A-93A5-D4A8-9BAE-7FC69C3E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448" y="904063"/>
            <a:ext cx="3359509" cy="3737634"/>
          </a:xfrm>
          <a:prstGeom prst="rect">
            <a:avLst/>
          </a:prstGeom>
        </p:spPr>
      </p:pic>
      <p:sp>
        <p:nvSpPr>
          <p:cNvPr id="476" name="Rectangle: Rounded Corners 475">
            <a:extLst>
              <a:ext uri="{FF2B5EF4-FFF2-40B4-BE49-F238E27FC236}">
                <a16:creationId xmlns:a16="http://schemas.microsoft.com/office/drawing/2014/main" id="{F742FA5E-200B-9C6B-B6B6-CC7322874090}"/>
              </a:ext>
            </a:extLst>
          </p:cNvPr>
          <p:cNvSpPr/>
          <p:nvPr/>
        </p:nvSpPr>
        <p:spPr>
          <a:xfrm>
            <a:off x="38925" y="1353344"/>
            <a:ext cx="2279116" cy="3715469"/>
          </a:xfrm>
          <a:prstGeom prst="roundRect">
            <a:avLst/>
          </a:prstGeom>
          <a:noFill/>
          <a:ln w="571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480" name="Düz Ok Bağlayıcısı 6">
            <a:extLst>
              <a:ext uri="{FF2B5EF4-FFF2-40B4-BE49-F238E27FC236}">
                <a16:creationId xmlns:a16="http://schemas.microsoft.com/office/drawing/2014/main" id="{8550BD47-FE4F-7193-CF70-6DEA4858B5E7}"/>
              </a:ext>
            </a:extLst>
          </p:cNvPr>
          <p:cNvCxnSpPr>
            <a:cxnSpLocks/>
          </p:cNvCxnSpPr>
          <p:nvPr/>
        </p:nvCxnSpPr>
        <p:spPr>
          <a:xfrm>
            <a:off x="2044572" y="4397584"/>
            <a:ext cx="3689478" cy="21446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Düz Ok Bağlayıcısı 6">
            <a:extLst>
              <a:ext uri="{FF2B5EF4-FFF2-40B4-BE49-F238E27FC236}">
                <a16:creationId xmlns:a16="http://schemas.microsoft.com/office/drawing/2014/main" id="{9C915D3E-DB70-598D-683E-E2EAF72E978E}"/>
              </a:ext>
            </a:extLst>
          </p:cNvPr>
          <p:cNvCxnSpPr>
            <a:cxnSpLocks/>
          </p:cNvCxnSpPr>
          <p:nvPr/>
        </p:nvCxnSpPr>
        <p:spPr>
          <a:xfrm flipV="1">
            <a:off x="1854839" y="1039011"/>
            <a:ext cx="3854823" cy="26255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Rectangle: Rounded Corners 485">
            <a:extLst>
              <a:ext uri="{FF2B5EF4-FFF2-40B4-BE49-F238E27FC236}">
                <a16:creationId xmlns:a16="http://schemas.microsoft.com/office/drawing/2014/main" id="{1A672DD9-F38F-E823-B2E6-9E4D2F877BC9}"/>
              </a:ext>
            </a:extLst>
          </p:cNvPr>
          <p:cNvSpPr/>
          <p:nvPr/>
        </p:nvSpPr>
        <p:spPr>
          <a:xfrm>
            <a:off x="5639625" y="988478"/>
            <a:ext cx="1656525" cy="3659722"/>
          </a:xfrm>
          <a:prstGeom prst="roundRect">
            <a:avLst/>
          </a:prstGeom>
          <a:noFill/>
          <a:ln w="571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493" name="Düz Ok Bağlayıcısı 6">
            <a:extLst>
              <a:ext uri="{FF2B5EF4-FFF2-40B4-BE49-F238E27FC236}">
                <a16:creationId xmlns:a16="http://schemas.microsoft.com/office/drawing/2014/main" id="{91D957AF-D7CC-F072-FB5E-856903193539}"/>
              </a:ext>
            </a:extLst>
          </p:cNvPr>
          <p:cNvCxnSpPr>
            <a:cxnSpLocks/>
          </p:cNvCxnSpPr>
          <p:nvPr/>
        </p:nvCxnSpPr>
        <p:spPr>
          <a:xfrm flipH="1">
            <a:off x="4537961" y="1581876"/>
            <a:ext cx="3386839" cy="211100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5" name="Picture 494">
            <a:extLst>
              <a:ext uri="{FF2B5EF4-FFF2-40B4-BE49-F238E27FC236}">
                <a16:creationId xmlns:a16="http://schemas.microsoft.com/office/drawing/2014/main" id="{4F62EEC5-F36E-9AD4-F5DF-B03485C15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26" y="704801"/>
            <a:ext cx="3717399" cy="4135806"/>
          </a:xfrm>
          <a:prstGeom prst="rect">
            <a:avLst/>
          </a:prstGeom>
        </p:spPr>
      </p:pic>
      <p:sp>
        <p:nvSpPr>
          <p:cNvPr id="488" name="Rectangle: Rounded Corners 487">
            <a:extLst>
              <a:ext uri="{FF2B5EF4-FFF2-40B4-BE49-F238E27FC236}">
                <a16:creationId xmlns:a16="http://schemas.microsoft.com/office/drawing/2014/main" id="{FF23430A-4A67-E96E-8395-2B7869D72A3D}"/>
              </a:ext>
            </a:extLst>
          </p:cNvPr>
          <p:cNvSpPr/>
          <p:nvPr/>
        </p:nvSpPr>
        <p:spPr>
          <a:xfrm>
            <a:off x="4074482" y="2492609"/>
            <a:ext cx="497926" cy="1180505"/>
          </a:xfrm>
          <a:prstGeom prst="roundRect">
            <a:avLst/>
          </a:prstGeom>
          <a:noFill/>
          <a:ln w="571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503" name="Düz Ok Bağlayıcısı 6">
            <a:extLst>
              <a:ext uri="{FF2B5EF4-FFF2-40B4-BE49-F238E27FC236}">
                <a16:creationId xmlns:a16="http://schemas.microsoft.com/office/drawing/2014/main" id="{972B2CE5-4FF8-AF96-7381-74C2FACF648D}"/>
              </a:ext>
            </a:extLst>
          </p:cNvPr>
          <p:cNvCxnSpPr>
            <a:cxnSpLocks/>
          </p:cNvCxnSpPr>
          <p:nvPr/>
        </p:nvCxnSpPr>
        <p:spPr>
          <a:xfrm flipH="1">
            <a:off x="4482549" y="1375567"/>
            <a:ext cx="2299251" cy="1060367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Rectangle: Rounded Corners 505">
            <a:extLst>
              <a:ext uri="{FF2B5EF4-FFF2-40B4-BE49-F238E27FC236}">
                <a16:creationId xmlns:a16="http://schemas.microsoft.com/office/drawing/2014/main" id="{7F4D5C78-DECF-FD10-1AAA-26919C6B03BE}"/>
              </a:ext>
            </a:extLst>
          </p:cNvPr>
          <p:cNvSpPr/>
          <p:nvPr/>
        </p:nvSpPr>
        <p:spPr>
          <a:xfrm>
            <a:off x="6808397" y="724291"/>
            <a:ext cx="1221874" cy="857585"/>
          </a:xfrm>
          <a:prstGeom prst="roundRect">
            <a:avLst/>
          </a:prstGeom>
          <a:noFill/>
          <a:ln w="57150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7E7DD56C-BF87-5572-8335-5901CF5C8161}"/>
              </a:ext>
            </a:extLst>
          </p:cNvPr>
          <p:cNvCxnSpPr>
            <a:cxnSpLocks/>
          </p:cNvCxnSpPr>
          <p:nvPr/>
        </p:nvCxnSpPr>
        <p:spPr>
          <a:xfrm flipH="1">
            <a:off x="2205684" y="4756454"/>
            <a:ext cx="743553" cy="66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890E3DA4-1674-4E33-79EA-46EA6CF5462A}"/>
              </a:ext>
            </a:extLst>
          </p:cNvPr>
          <p:cNvCxnSpPr>
            <a:cxnSpLocks/>
          </p:cNvCxnSpPr>
          <p:nvPr/>
        </p:nvCxnSpPr>
        <p:spPr>
          <a:xfrm rot="5400000">
            <a:off x="2925289" y="4783823"/>
            <a:ext cx="589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Arc 410">
            <a:extLst>
              <a:ext uri="{FF2B5EF4-FFF2-40B4-BE49-F238E27FC236}">
                <a16:creationId xmlns:a16="http://schemas.microsoft.com/office/drawing/2014/main" id="{21F04058-9E0D-BA9A-6463-C537AA8249E0}"/>
              </a:ext>
            </a:extLst>
          </p:cNvPr>
          <p:cNvSpPr/>
          <p:nvPr/>
        </p:nvSpPr>
        <p:spPr>
          <a:xfrm rot="5400000">
            <a:off x="2907270" y="4796847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12" name="Arc 411">
            <a:extLst>
              <a:ext uri="{FF2B5EF4-FFF2-40B4-BE49-F238E27FC236}">
                <a16:creationId xmlns:a16="http://schemas.microsoft.com/office/drawing/2014/main" id="{A0BDAA4F-E651-7B7A-A6FF-D931078055ED}"/>
              </a:ext>
            </a:extLst>
          </p:cNvPr>
          <p:cNvSpPr/>
          <p:nvPr/>
        </p:nvSpPr>
        <p:spPr>
          <a:xfrm rot="5400000">
            <a:off x="2908108" y="4887695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13" name="Arc 412">
            <a:extLst>
              <a:ext uri="{FF2B5EF4-FFF2-40B4-BE49-F238E27FC236}">
                <a16:creationId xmlns:a16="http://schemas.microsoft.com/office/drawing/2014/main" id="{725A0322-A9DA-8BCF-4A07-D49EDF8B3A3D}"/>
              </a:ext>
            </a:extLst>
          </p:cNvPr>
          <p:cNvSpPr/>
          <p:nvPr/>
        </p:nvSpPr>
        <p:spPr>
          <a:xfrm rot="5400000">
            <a:off x="2908394" y="497996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14" name="Arc 413">
            <a:extLst>
              <a:ext uri="{FF2B5EF4-FFF2-40B4-BE49-F238E27FC236}">
                <a16:creationId xmlns:a16="http://schemas.microsoft.com/office/drawing/2014/main" id="{9BDA2B61-ADC2-4DF7-1183-D3D63A481E25}"/>
              </a:ext>
            </a:extLst>
          </p:cNvPr>
          <p:cNvSpPr/>
          <p:nvPr/>
        </p:nvSpPr>
        <p:spPr>
          <a:xfrm rot="5400000">
            <a:off x="2909232" y="5070809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5A4F41F7-97A3-9916-ABF2-BC080EAC5052}"/>
              </a:ext>
            </a:extLst>
          </p:cNvPr>
          <p:cNvCxnSpPr>
            <a:cxnSpLocks/>
          </p:cNvCxnSpPr>
          <p:nvPr/>
        </p:nvCxnSpPr>
        <p:spPr>
          <a:xfrm rot="5400000">
            <a:off x="2928464" y="5204510"/>
            <a:ext cx="589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151">
            <a:extLst>
              <a:ext uri="{FF2B5EF4-FFF2-40B4-BE49-F238E27FC236}">
                <a16:creationId xmlns:a16="http://schemas.microsoft.com/office/drawing/2014/main" id="{3907BA02-A05E-5210-C7EE-E9F5F11A4D14}"/>
              </a:ext>
            </a:extLst>
          </p:cNvPr>
          <p:cNvSpPr txBox="1"/>
          <p:nvPr/>
        </p:nvSpPr>
        <p:spPr>
          <a:xfrm>
            <a:off x="2712292" y="4867740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L</a:t>
            </a:r>
            <a:endParaRPr lang="tr-TR" sz="1200" dirty="0">
              <a:solidFill>
                <a:srgbClr val="FF0000"/>
              </a:solidFill>
            </a:endParaRP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AB3A7048-62C2-F011-174D-2286BE13E74D}"/>
              </a:ext>
            </a:extLst>
          </p:cNvPr>
          <p:cNvCxnSpPr>
            <a:cxnSpLocks/>
          </p:cNvCxnSpPr>
          <p:nvPr/>
        </p:nvCxnSpPr>
        <p:spPr>
          <a:xfrm>
            <a:off x="2474441" y="5232606"/>
            <a:ext cx="886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0DA3C923-A858-4808-2F23-14FD4E1A63CE}"/>
              </a:ext>
            </a:extLst>
          </p:cNvPr>
          <p:cNvCxnSpPr>
            <a:cxnSpLocks/>
          </p:cNvCxnSpPr>
          <p:nvPr/>
        </p:nvCxnSpPr>
        <p:spPr>
          <a:xfrm flipV="1">
            <a:off x="2563119" y="5192830"/>
            <a:ext cx="28849" cy="397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B92A1E7C-B090-B67A-BD12-25120F1661AF}"/>
              </a:ext>
            </a:extLst>
          </p:cNvPr>
          <p:cNvCxnSpPr>
            <a:cxnSpLocks/>
          </p:cNvCxnSpPr>
          <p:nvPr/>
        </p:nvCxnSpPr>
        <p:spPr>
          <a:xfrm>
            <a:off x="2591968" y="5192830"/>
            <a:ext cx="44760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DB122B07-8F83-C614-4AB0-0E46040C3E35}"/>
              </a:ext>
            </a:extLst>
          </p:cNvPr>
          <p:cNvCxnSpPr>
            <a:cxnSpLocks/>
          </p:cNvCxnSpPr>
          <p:nvPr/>
        </p:nvCxnSpPr>
        <p:spPr>
          <a:xfrm flipV="1">
            <a:off x="2636728" y="5192830"/>
            <a:ext cx="44433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CA5B3E4D-8EAC-CC17-D7D5-2CC14DC12D4D}"/>
              </a:ext>
            </a:extLst>
          </p:cNvPr>
          <p:cNvCxnSpPr>
            <a:cxnSpLocks/>
          </p:cNvCxnSpPr>
          <p:nvPr/>
        </p:nvCxnSpPr>
        <p:spPr>
          <a:xfrm>
            <a:off x="2682012" y="5192131"/>
            <a:ext cx="44760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D6A8A5D6-5F51-6BE1-92E8-416C8D94D2D1}"/>
              </a:ext>
            </a:extLst>
          </p:cNvPr>
          <p:cNvCxnSpPr>
            <a:cxnSpLocks/>
          </p:cNvCxnSpPr>
          <p:nvPr/>
        </p:nvCxnSpPr>
        <p:spPr>
          <a:xfrm flipV="1">
            <a:off x="2726772" y="5192131"/>
            <a:ext cx="44433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EDD2D72-3597-7473-4119-E9CBB6837A38}"/>
              </a:ext>
            </a:extLst>
          </p:cNvPr>
          <p:cNvCxnSpPr>
            <a:cxnSpLocks/>
          </p:cNvCxnSpPr>
          <p:nvPr/>
        </p:nvCxnSpPr>
        <p:spPr>
          <a:xfrm>
            <a:off x="2767828" y="5192131"/>
            <a:ext cx="44760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C9FB8982-446D-8E71-153D-468BC6CA3A23}"/>
              </a:ext>
            </a:extLst>
          </p:cNvPr>
          <p:cNvCxnSpPr>
            <a:cxnSpLocks/>
          </p:cNvCxnSpPr>
          <p:nvPr/>
        </p:nvCxnSpPr>
        <p:spPr>
          <a:xfrm flipV="1">
            <a:off x="2812588" y="5192131"/>
            <a:ext cx="44433" cy="76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2FE2443-D588-BD34-185C-912FB975B3B9}"/>
              </a:ext>
            </a:extLst>
          </p:cNvPr>
          <p:cNvCxnSpPr>
            <a:cxnSpLocks/>
          </p:cNvCxnSpPr>
          <p:nvPr/>
        </p:nvCxnSpPr>
        <p:spPr>
          <a:xfrm flipH="1">
            <a:off x="2880981" y="5230231"/>
            <a:ext cx="886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B0DC3BBC-EBFD-2EB1-CA7C-E6D1CEA3D3B8}"/>
              </a:ext>
            </a:extLst>
          </p:cNvPr>
          <p:cNvCxnSpPr>
            <a:cxnSpLocks/>
          </p:cNvCxnSpPr>
          <p:nvPr/>
        </p:nvCxnSpPr>
        <p:spPr>
          <a:xfrm flipH="1" flipV="1">
            <a:off x="2852687" y="5192736"/>
            <a:ext cx="28849" cy="397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142">
            <a:extLst>
              <a:ext uri="{FF2B5EF4-FFF2-40B4-BE49-F238E27FC236}">
                <a16:creationId xmlns:a16="http://schemas.microsoft.com/office/drawing/2014/main" id="{CE52B161-432A-6581-AB4C-FB2950ACB366}"/>
              </a:ext>
            </a:extLst>
          </p:cNvPr>
          <p:cNvSpPr txBox="1"/>
          <p:nvPr/>
        </p:nvSpPr>
        <p:spPr>
          <a:xfrm>
            <a:off x="2584859" y="5202343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R</a:t>
            </a:r>
            <a:endParaRPr lang="tr-TR" sz="1200" dirty="0">
              <a:solidFill>
                <a:srgbClr val="FF0000"/>
              </a:solidFill>
            </a:endParaRP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CA5F0E66-853C-0804-D71A-A6DFA8C8DD3D}"/>
              </a:ext>
            </a:extLst>
          </p:cNvPr>
          <p:cNvCxnSpPr>
            <a:cxnSpLocks/>
          </p:cNvCxnSpPr>
          <p:nvPr/>
        </p:nvCxnSpPr>
        <p:spPr>
          <a:xfrm flipV="1">
            <a:off x="2476708" y="5232029"/>
            <a:ext cx="0" cy="1128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E611860-9E34-322D-BA43-DA0B442E76FC}"/>
              </a:ext>
            </a:extLst>
          </p:cNvPr>
          <p:cNvCxnSpPr>
            <a:cxnSpLocks/>
          </p:cNvCxnSpPr>
          <p:nvPr/>
        </p:nvCxnSpPr>
        <p:spPr>
          <a:xfrm>
            <a:off x="2418368" y="5344859"/>
            <a:ext cx="1185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452D7F16-3528-4E0B-B7E8-4446547C98D2}"/>
              </a:ext>
            </a:extLst>
          </p:cNvPr>
          <p:cNvCxnSpPr>
            <a:cxnSpLocks/>
          </p:cNvCxnSpPr>
          <p:nvPr/>
        </p:nvCxnSpPr>
        <p:spPr>
          <a:xfrm>
            <a:off x="2443120" y="5367084"/>
            <a:ext cx="704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44C87208-8017-4CA6-6FB3-7821BBAAF693}"/>
              </a:ext>
            </a:extLst>
          </p:cNvPr>
          <p:cNvCxnSpPr>
            <a:cxnSpLocks/>
          </p:cNvCxnSpPr>
          <p:nvPr/>
        </p:nvCxnSpPr>
        <p:spPr>
          <a:xfrm>
            <a:off x="2460979" y="5391690"/>
            <a:ext cx="335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84014B14-B8CD-80A7-8B4F-D0864CD4A3A8}"/>
              </a:ext>
            </a:extLst>
          </p:cNvPr>
          <p:cNvCxnSpPr>
            <a:cxnSpLocks/>
          </p:cNvCxnSpPr>
          <p:nvPr/>
        </p:nvCxnSpPr>
        <p:spPr>
          <a:xfrm rot="5400000">
            <a:off x="3256366" y="4780089"/>
            <a:ext cx="589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Arc 432">
            <a:extLst>
              <a:ext uri="{FF2B5EF4-FFF2-40B4-BE49-F238E27FC236}">
                <a16:creationId xmlns:a16="http://schemas.microsoft.com/office/drawing/2014/main" id="{B84FB4E9-70F2-D5B5-EE4E-304127A245D6}"/>
              </a:ext>
            </a:extLst>
          </p:cNvPr>
          <p:cNvSpPr/>
          <p:nvPr/>
        </p:nvSpPr>
        <p:spPr>
          <a:xfrm rot="5400000">
            <a:off x="3238347" y="4793113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34" name="Arc 433">
            <a:extLst>
              <a:ext uri="{FF2B5EF4-FFF2-40B4-BE49-F238E27FC236}">
                <a16:creationId xmlns:a16="http://schemas.microsoft.com/office/drawing/2014/main" id="{876BD5E7-66F5-A610-7DC9-46A7728B4499}"/>
              </a:ext>
            </a:extLst>
          </p:cNvPr>
          <p:cNvSpPr/>
          <p:nvPr/>
        </p:nvSpPr>
        <p:spPr>
          <a:xfrm rot="5400000">
            <a:off x="3239185" y="4883961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35" name="Arc 434">
            <a:extLst>
              <a:ext uri="{FF2B5EF4-FFF2-40B4-BE49-F238E27FC236}">
                <a16:creationId xmlns:a16="http://schemas.microsoft.com/office/drawing/2014/main" id="{85164A4F-C577-30E8-E7AB-1DD10CD1D733}"/>
              </a:ext>
            </a:extLst>
          </p:cNvPr>
          <p:cNvSpPr/>
          <p:nvPr/>
        </p:nvSpPr>
        <p:spPr>
          <a:xfrm rot="5400000">
            <a:off x="3239471" y="4976227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436" name="Arc 435">
            <a:extLst>
              <a:ext uri="{FF2B5EF4-FFF2-40B4-BE49-F238E27FC236}">
                <a16:creationId xmlns:a16="http://schemas.microsoft.com/office/drawing/2014/main" id="{F747D817-C017-11A6-0D7B-8D137B45C210}"/>
              </a:ext>
            </a:extLst>
          </p:cNvPr>
          <p:cNvSpPr/>
          <p:nvPr/>
        </p:nvSpPr>
        <p:spPr>
          <a:xfrm rot="5400000">
            <a:off x="3240309" y="5067075"/>
            <a:ext cx="86924" cy="123737"/>
          </a:xfrm>
          <a:prstGeom prst="arc">
            <a:avLst>
              <a:gd name="adj1" fmla="val 10689631"/>
              <a:gd name="adj2" fmla="val 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B962BEBC-9212-5931-0368-10C442CA3416}"/>
              </a:ext>
            </a:extLst>
          </p:cNvPr>
          <p:cNvCxnSpPr>
            <a:cxnSpLocks/>
          </p:cNvCxnSpPr>
          <p:nvPr/>
        </p:nvCxnSpPr>
        <p:spPr>
          <a:xfrm rot="5400000">
            <a:off x="3259541" y="5200776"/>
            <a:ext cx="5891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TextBox 542">
            <a:extLst>
              <a:ext uri="{FF2B5EF4-FFF2-40B4-BE49-F238E27FC236}">
                <a16:creationId xmlns:a16="http://schemas.microsoft.com/office/drawing/2014/main" id="{23FAE6EC-D975-5084-8533-E11A013931C8}"/>
              </a:ext>
            </a:extLst>
          </p:cNvPr>
          <p:cNvSpPr txBox="1"/>
          <p:nvPr/>
        </p:nvSpPr>
        <p:spPr>
          <a:xfrm>
            <a:off x="3043369" y="4864006"/>
            <a:ext cx="30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L</a:t>
            </a:r>
            <a:endParaRPr lang="tr-TR" sz="1200" dirty="0">
              <a:solidFill>
                <a:srgbClr val="FF0000"/>
              </a:solidFill>
            </a:endParaRP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3C4C8115-5B75-B009-4279-C1A469E1482B}"/>
              </a:ext>
            </a:extLst>
          </p:cNvPr>
          <p:cNvCxnSpPr>
            <a:cxnSpLocks/>
          </p:cNvCxnSpPr>
          <p:nvPr/>
        </p:nvCxnSpPr>
        <p:spPr>
          <a:xfrm flipV="1">
            <a:off x="3289549" y="5225998"/>
            <a:ext cx="0" cy="33025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Arc 446">
            <a:extLst>
              <a:ext uri="{FF2B5EF4-FFF2-40B4-BE49-F238E27FC236}">
                <a16:creationId xmlns:a16="http://schemas.microsoft.com/office/drawing/2014/main" id="{D666DC78-56F7-59E9-1734-8E64FF2486DC}"/>
              </a:ext>
            </a:extLst>
          </p:cNvPr>
          <p:cNvSpPr/>
          <p:nvPr/>
        </p:nvSpPr>
        <p:spPr>
          <a:xfrm rot="18900000">
            <a:off x="2997329" y="4874135"/>
            <a:ext cx="280660" cy="28066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>
              <a:solidFill>
                <a:srgbClr val="FF0000"/>
              </a:solidFill>
            </a:endParaRPr>
          </a:p>
        </p:txBody>
      </p:sp>
      <p:sp>
        <p:nvSpPr>
          <p:cNvPr id="512" name="TextBox 690">
            <a:extLst>
              <a:ext uri="{FF2B5EF4-FFF2-40B4-BE49-F238E27FC236}">
                <a16:creationId xmlns:a16="http://schemas.microsoft.com/office/drawing/2014/main" id="{9724777E-062C-2686-21CF-90A42265E1A5}"/>
              </a:ext>
            </a:extLst>
          </p:cNvPr>
          <p:cNvSpPr txBox="1"/>
          <p:nvPr/>
        </p:nvSpPr>
        <p:spPr>
          <a:xfrm>
            <a:off x="2951620" y="4606582"/>
            <a:ext cx="377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K</a:t>
            </a:r>
            <a:r>
              <a:rPr lang="en-US" sz="1200" b="1" dirty="0">
                <a:solidFill>
                  <a:srgbClr val="FF0000"/>
                </a:solidFill>
              </a:rPr>
              <a:t>3</a:t>
            </a:r>
            <a:endParaRPr lang="tr-TR" sz="1200" dirty="0">
              <a:solidFill>
                <a:srgbClr val="FF0000"/>
              </a:solidFill>
            </a:endParaRP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8307A5E4-4D5A-08D8-08BA-9BE57DFB3608}"/>
              </a:ext>
            </a:extLst>
          </p:cNvPr>
          <p:cNvSpPr txBox="1"/>
          <p:nvPr/>
        </p:nvSpPr>
        <p:spPr>
          <a:xfrm flipH="1">
            <a:off x="635657" y="4642378"/>
            <a:ext cx="572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FF0000"/>
                </a:solidFill>
              </a:rPr>
              <a:t>In</a:t>
            </a:r>
            <a:r>
              <a:rPr lang="en-US" sz="1200" b="1" dirty="0">
                <a:solidFill>
                  <a:srgbClr val="FF0000"/>
                </a:solidFill>
              </a:rPr>
              <a:t>4-</a:t>
            </a:r>
            <a:endParaRPr lang="tr-TR" sz="1200" dirty="0">
              <a:solidFill>
                <a:srgbClr val="FF0000"/>
              </a:solidFill>
            </a:endParaRPr>
          </a:p>
        </p:txBody>
      </p:sp>
      <p:sp>
        <p:nvSpPr>
          <p:cNvPr id="516" name="Rectangle: Rounded Corners 515">
            <a:extLst>
              <a:ext uri="{FF2B5EF4-FFF2-40B4-BE49-F238E27FC236}">
                <a16:creationId xmlns:a16="http://schemas.microsoft.com/office/drawing/2014/main" id="{B3563FFD-4FA9-8BB1-0172-B4B9CEC06275}"/>
              </a:ext>
            </a:extLst>
          </p:cNvPr>
          <p:cNvSpPr/>
          <p:nvPr/>
        </p:nvSpPr>
        <p:spPr>
          <a:xfrm>
            <a:off x="1139215" y="4527076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517" name="TextBox 7">
            <a:extLst>
              <a:ext uri="{FF2B5EF4-FFF2-40B4-BE49-F238E27FC236}">
                <a16:creationId xmlns:a16="http://schemas.microsoft.com/office/drawing/2014/main" id="{411C0B04-11AF-2CB8-6C49-F19F37BC513A}"/>
              </a:ext>
            </a:extLst>
          </p:cNvPr>
          <p:cNvSpPr txBox="1"/>
          <p:nvPr/>
        </p:nvSpPr>
        <p:spPr>
          <a:xfrm>
            <a:off x="1139215" y="4631822"/>
            <a:ext cx="49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b="1" dirty="0"/>
              <a:t>DFF</a:t>
            </a:r>
            <a:endParaRPr lang="tr-TR" sz="1200" dirty="0"/>
          </a:p>
        </p:txBody>
      </p: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3A7196BB-BE78-131D-C11E-A3739F88F44A}"/>
              </a:ext>
            </a:extLst>
          </p:cNvPr>
          <p:cNvCxnSpPr>
            <a:cxnSpLocks/>
          </p:cNvCxnSpPr>
          <p:nvPr/>
        </p:nvCxnSpPr>
        <p:spPr>
          <a:xfrm>
            <a:off x="2813544" y="5555286"/>
            <a:ext cx="8867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578FB6F7-CA48-9D1D-A2E3-3EBB95D23CA4}"/>
              </a:ext>
            </a:extLst>
          </p:cNvPr>
          <p:cNvCxnSpPr>
            <a:cxnSpLocks/>
          </p:cNvCxnSpPr>
          <p:nvPr/>
        </p:nvCxnSpPr>
        <p:spPr>
          <a:xfrm flipV="1">
            <a:off x="2902222" y="5515510"/>
            <a:ext cx="28849" cy="397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8615464A-6EDE-CBDD-2DB6-1401C73C03B5}"/>
              </a:ext>
            </a:extLst>
          </p:cNvPr>
          <p:cNvCxnSpPr>
            <a:cxnSpLocks/>
          </p:cNvCxnSpPr>
          <p:nvPr/>
        </p:nvCxnSpPr>
        <p:spPr>
          <a:xfrm>
            <a:off x="2931071" y="5515510"/>
            <a:ext cx="44760" cy="76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872D40CF-4302-EF2B-F8E2-1EFCE82EDAEA}"/>
              </a:ext>
            </a:extLst>
          </p:cNvPr>
          <p:cNvCxnSpPr>
            <a:cxnSpLocks/>
          </p:cNvCxnSpPr>
          <p:nvPr/>
        </p:nvCxnSpPr>
        <p:spPr>
          <a:xfrm flipV="1">
            <a:off x="2975831" y="5515510"/>
            <a:ext cx="44433" cy="76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93FC789D-FBA1-70EB-1D57-7C0F8908CB96}"/>
              </a:ext>
            </a:extLst>
          </p:cNvPr>
          <p:cNvCxnSpPr>
            <a:cxnSpLocks/>
          </p:cNvCxnSpPr>
          <p:nvPr/>
        </p:nvCxnSpPr>
        <p:spPr>
          <a:xfrm>
            <a:off x="3021115" y="5514811"/>
            <a:ext cx="44760" cy="76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220CBBFE-1C75-34D4-3FE0-E9D5CA3DF8C1}"/>
              </a:ext>
            </a:extLst>
          </p:cNvPr>
          <p:cNvCxnSpPr>
            <a:cxnSpLocks/>
          </p:cNvCxnSpPr>
          <p:nvPr/>
        </p:nvCxnSpPr>
        <p:spPr>
          <a:xfrm flipV="1">
            <a:off x="3065875" y="5514811"/>
            <a:ext cx="44433" cy="76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98691FD4-AFF0-5981-DD1C-E8AC5F4DAC36}"/>
              </a:ext>
            </a:extLst>
          </p:cNvPr>
          <p:cNvCxnSpPr>
            <a:cxnSpLocks/>
          </p:cNvCxnSpPr>
          <p:nvPr/>
        </p:nvCxnSpPr>
        <p:spPr>
          <a:xfrm>
            <a:off x="3106931" y="5514811"/>
            <a:ext cx="44760" cy="76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4E1CF4FA-2DD2-5806-A09E-1083A986C35E}"/>
              </a:ext>
            </a:extLst>
          </p:cNvPr>
          <p:cNvCxnSpPr>
            <a:cxnSpLocks/>
          </p:cNvCxnSpPr>
          <p:nvPr/>
        </p:nvCxnSpPr>
        <p:spPr>
          <a:xfrm flipV="1">
            <a:off x="3151691" y="5514811"/>
            <a:ext cx="44433" cy="762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AAF91D74-FB57-05AD-D935-35C4E6140596}"/>
              </a:ext>
            </a:extLst>
          </p:cNvPr>
          <p:cNvCxnSpPr>
            <a:cxnSpLocks/>
          </p:cNvCxnSpPr>
          <p:nvPr/>
        </p:nvCxnSpPr>
        <p:spPr>
          <a:xfrm flipH="1">
            <a:off x="3220084" y="5552911"/>
            <a:ext cx="7397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4FC2A846-E65C-C145-2445-6084B7CEDECC}"/>
              </a:ext>
            </a:extLst>
          </p:cNvPr>
          <p:cNvCxnSpPr>
            <a:cxnSpLocks/>
          </p:cNvCxnSpPr>
          <p:nvPr/>
        </p:nvCxnSpPr>
        <p:spPr>
          <a:xfrm flipH="1" flipV="1">
            <a:off x="3191790" y="5515416"/>
            <a:ext cx="28849" cy="397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26">
            <a:extLst>
              <a:ext uri="{FF2B5EF4-FFF2-40B4-BE49-F238E27FC236}">
                <a16:creationId xmlns:a16="http://schemas.microsoft.com/office/drawing/2014/main" id="{6C1F1E5A-3511-8AB3-A0F9-73CD175E0E4F}"/>
              </a:ext>
            </a:extLst>
          </p:cNvPr>
          <p:cNvSpPr txBox="1"/>
          <p:nvPr/>
        </p:nvSpPr>
        <p:spPr>
          <a:xfrm>
            <a:off x="2923962" y="5525023"/>
            <a:ext cx="3088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tr-TR" sz="1200" b="1" dirty="0">
                <a:solidFill>
                  <a:srgbClr val="00B050"/>
                </a:solidFill>
              </a:rPr>
              <a:t>R</a:t>
            </a:r>
            <a:endParaRPr lang="tr-TR" sz="1200" dirty="0">
              <a:solidFill>
                <a:srgbClr val="00B050"/>
              </a:solidFill>
            </a:endParaRPr>
          </a:p>
        </p:txBody>
      </p: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2ACA6AD2-18FA-1352-A557-93D58BC55908}"/>
              </a:ext>
            </a:extLst>
          </p:cNvPr>
          <p:cNvCxnSpPr>
            <a:cxnSpLocks/>
          </p:cNvCxnSpPr>
          <p:nvPr/>
        </p:nvCxnSpPr>
        <p:spPr>
          <a:xfrm flipV="1">
            <a:off x="2815811" y="5554709"/>
            <a:ext cx="0" cy="1128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254AD6DE-E924-A138-E841-DD3C61B355F6}"/>
              </a:ext>
            </a:extLst>
          </p:cNvPr>
          <p:cNvCxnSpPr>
            <a:cxnSpLocks/>
          </p:cNvCxnSpPr>
          <p:nvPr/>
        </p:nvCxnSpPr>
        <p:spPr>
          <a:xfrm>
            <a:off x="2757471" y="5667539"/>
            <a:ext cx="11858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17FE6DD2-CE9D-3872-3EE8-7014ECC46266}"/>
              </a:ext>
            </a:extLst>
          </p:cNvPr>
          <p:cNvCxnSpPr>
            <a:cxnSpLocks/>
          </p:cNvCxnSpPr>
          <p:nvPr/>
        </p:nvCxnSpPr>
        <p:spPr>
          <a:xfrm>
            <a:off x="2782223" y="5689764"/>
            <a:ext cx="7049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F8421A78-A2D7-4EBF-45D2-BC15C30B9FDA}"/>
              </a:ext>
            </a:extLst>
          </p:cNvPr>
          <p:cNvCxnSpPr>
            <a:cxnSpLocks/>
          </p:cNvCxnSpPr>
          <p:nvPr/>
        </p:nvCxnSpPr>
        <p:spPr>
          <a:xfrm>
            <a:off x="2800082" y="5714370"/>
            <a:ext cx="3358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tangle: Rounded Corners 535">
            <a:extLst>
              <a:ext uri="{FF2B5EF4-FFF2-40B4-BE49-F238E27FC236}">
                <a16:creationId xmlns:a16="http://schemas.microsoft.com/office/drawing/2014/main" id="{37EC896B-05A3-38C6-4354-34958667D038}"/>
              </a:ext>
            </a:extLst>
          </p:cNvPr>
          <p:cNvSpPr/>
          <p:nvPr/>
        </p:nvSpPr>
        <p:spPr>
          <a:xfrm>
            <a:off x="4402278" y="1794028"/>
            <a:ext cx="967282" cy="72955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A5F9556F-FEE2-752F-C3EE-D470B91FDE04}"/>
              </a:ext>
            </a:extLst>
          </p:cNvPr>
          <p:cNvCxnSpPr>
            <a:cxnSpLocks/>
          </p:cNvCxnSpPr>
          <p:nvPr/>
        </p:nvCxnSpPr>
        <p:spPr>
          <a:xfrm flipV="1">
            <a:off x="4711168" y="1178264"/>
            <a:ext cx="0" cy="6234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TextBox 541">
            <a:extLst>
              <a:ext uri="{FF2B5EF4-FFF2-40B4-BE49-F238E27FC236}">
                <a16:creationId xmlns:a16="http://schemas.microsoft.com/office/drawing/2014/main" id="{A9C9873A-CF81-3204-35D1-1F1D839BAFC5}"/>
              </a:ext>
            </a:extLst>
          </p:cNvPr>
          <p:cNvSpPr txBox="1"/>
          <p:nvPr/>
        </p:nvSpPr>
        <p:spPr>
          <a:xfrm>
            <a:off x="4428339" y="2035094"/>
            <a:ext cx="9401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dirty="0"/>
              <a:t>Branch2</a:t>
            </a:r>
            <a:endParaRPr lang="tr-TR" sz="1400" dirty="0"/>
          </a:p>
        </p:txBody>
      </p:sp>
      <p:sp>
        <p:nvSpPr>
          <p:cNvPr id="543" name="Rectangle: Rounded Corners 542">
            <a:extLst>
              <a:ext uri="{FF2B5EF4-FFF2-40B4-BE49-F238E27FC236}">
                <a16:creationId xmlns:a16="http://schemas.microsoft.com/office/drawing/2014/main" id="{F802872C-D38A-B56D-85AF-2CF5AF523FCC}"/>
              </a:ext>
            </a:extLst>
          </p:cNvPr>
          <p:cNvSpPr/>
          <p:nvPr/>
        </p:nvSpPr>
        <p:spPr>
          <a:xfrm>
            <a:off x="1716079" y="3667191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544" name="TextBox 7">
            <a:extLst>
              <a:ext uri="{FF2B5EF4-FFF2-40B4-BE49-F238E27FC236}">
                <a16:creationId xmlns:a16="http://schemas.microsoft.com/office/drawing/2014/main" id="{06C9DA6B-C44E-FB13-7F8E-B4D7765B4CC2}"/>
              </a:ext>
            </a:extLst>
          </p:cNvPr>
          <p:cNvSpPr txBox="1"/>
          <p:nvPr/>
        </p:nvSpPr>
        <p:spPr>
          <a:xfrm>
            <a:off x="1723249" y="3762373"/>
            <a:ext cx="53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b="1" dirty="0"/>
              <a:t>P</a:t>
            </a:r>
            <a:r>
              <a:rPr lang="tr-TR" sz="1200" b="1" dirty="0"/>
              <a:t>TL</a:t>
            </a:r>
            <a:r>
              <a:rPr lang="en-US" sz="1200" b="1" dirty="0"/>
              <a:t>*</a:t>
            </a:r>
            <a:endParaRPr lang="tr-TR" sz="1200" dirty="0"/>
          </a:p>
        </p:txBody>
      </p:sp>
      <p:sp>
        <p:nvSpPr>
          <p:cNvPr id="545" name="Rectangle: Rounded Corners 544">
            <a:extLst>
              <a:ext uri="{FF2B5EF4-FFF2-40B4-BE49-F238E27FC236}">
                <a16:creationId xmlns:a16="http://schemas.microsoft.com/office/drawing/2014/main" id="{99AD34AB-6E80-EAE3-C558-C3A81E71DB8F}"/>
              </a:ext>
            </a:extLst>
          </p:cNvPr>
          <p:cNvSpPr/>
          <p:nvPr/>
        </p:nvSpPr>
        <p:spPr>
          <a:xfrm>
            <a:off x="1726933" y="4520631"/>
            <a:ext cx="491398" cy="46731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546" name="TextBox 7">
            <a:extLst>
              <a:ext uri="{FF2B5EF4-FFF2-40B4-BE49-F238E27FC236}">
                <a16:creationId xmlns:a16="http://schemas.microsoft.com/office/drawing/2014/main" id="{37E2F79B-1440-98C4-5EF6-DC99651CB6F1}"/>
              </a:ext>
            </a:extLst>
          </p:cNvPr>
          <p:cNvSpPr txBox="1"/>
          <p:nvPr/>
        </p:nvSpPr>
        <p:spPr>
          <a:xfrm>
            <a:off x="1734103" y="4615813"/>
            <a:ext cx="539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200" b="1" dirty="0"/>
              <a:t>P</a:t>
            </a:r>
            <a:r>
              <a:rPr lang="tr-TR" sz="1200" b="1" dirty="0"/>
              <a:t>TL</a:t>
            </a:r>
            <a:r>
              <a:rPr lang="en-US" sz="1200" b="1" dirty="0"/>
              <a:t>*</a:t>
            </a:r>
            <a:endParaRPr lang="tr-TR" sz="1200" dirty="0"/>
          </a:p>
        </p:txBody>
      </p:sp>
      <p:sp>
        <p:nvSpPr>
          <p:cNvPr id="548" name="TextBox 7">
            <a:extLst>
              <a:ext uri="{FF2B5EF4-FFF2-40B4-BE49-F238E27FC236}">
                <a16:creationId xmlns:a16="http://schemas.microsoft.com/office/drawing/2014/main" id="{3ADCDDDA-4887-EF13-05B1-4A18DE8B08D9}"/>
              </a:ext>
            </a:extLst>
          </p:cNvPr>
          <p:cNvSpPr txBox="1"/>
          <p:nvPr/>
        </p:nvSpPr>
        <p:spPr>
          <a:xfrm>
            <a:off x="62608" y="592382"/>
            <a:ext cx="442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altLang="zh-CN" sz="1200" b="1" dirty="0"/>
              <a:t>PTL* : PTL transmitter, </a:t>
            </a:r>
            <a:r>
              <a:rPr lang="en-US" sz="1200" b="1" dirty="0"/>
              <a:t>PTL, PTL receiver</a:t>
            </a:r>
            <a:endParaRPr lang="tr-TR" sz="1200" dirty="0"/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CE4878C7-4486-E1A0-408B-44D646BE8469}"/>
              </a:ext>
            </a:extLst>
          </p:cNvPr>
          <p:cNvSpPr txBox="1"/>
          <p:nvPr/>
        </p:nvSpPr>
        <p:spPr>
          <a:xfrm>
            <a:off x="3368660" y="4691934"/>
            <a:ext cx="9401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dirty="0"/>
              <a:t>Branch1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354101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" grpId="0" animBg="1"/>
      <p:bldP spid="463" grpId="1" animBg="1"/>
      <p:bldP spid="475" grpId="0" animBg="1"/>
      <p:bldP spid="475" grpId="1" animBg="1"/>
      <p:bldP spid="476" grpId="0" animBg="1"/>
      <p:bldP spid="476" grpId="1" animBg="1"/>
      <p:bldP spid="486" grpId="0" animBg="1"/>
      <p:bldP spid="486" grpId="1" animBg="1"/>
      <p:bldP spid="488" grpId="0" animBg="1"/>
      <p:bldP spid="488" grpId="1" animBg="1"/>
      <p:bldP spid="506" grpId="0" animBg="1"/>
      <p:bldP spid="50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31263-B7DA-9E19-5D71-B049F524B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A1C6A354-BCC2-B60A-3D10-2A101889BA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E4DC835-C775-C6DA-269E-B9E526BACE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Google Shape;52;p2">
            <a:extLst>
              <a:ext uri="{FF2B5EF4-FFF2-40B4-BE49-F238E27FC236}">
                <a16:creationId xmlns:a16="http://schemas.microsoft.com/office/drawing/2014/main" id="{FBE25F9C-CF6B-032E-284D-39FA90CA4B8F}"/>
              </a:ext>
            </a:extLst>
          </p:cNvPr>
          <p:cNvSpPr txBox="1"/>
          <p:nvPr/>
        </p:nvSpPr>
        <p:spPr>
          <a:xfrm>
            <a:off x="1837385" y="3378501"/>
            <a:ext cx="5469225" cy="2385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b="1" dirty="0"/>
              <a:t>Content</a:t>
            </a:r>
          </a:p>
          <a:p>
            <a:pPr>
              <a:spcAft>
                <a:spcPts val="600"/>
              </a:spcAft>
            </a:pPr>
            <a:r>
              <a:rPr lang="en-US" sz="1200" b="1" dirty="0"/>
              <a:t>1. Overall Network Design</a:t>
            </a:r>
          </a:p>
          <a:p>
            <a:pPr>
              <a:spcAft>
                <a:spcPts val="600"/>
              </a:spcAft>
            </a:pPr>
            <a:r>
              <a:rPr lang="en-US" sz="1200" b="1" dirty="0"/>
              <a:t>2. Training:</a:t>
            </a:r>
          </a:p>
          <a:p>
            <a:pPr marL="457200">
              <a:spcAft>
                <a:spcPts val="600"/>
              </a:spcAft>
            </a:pPr>
            <a:r>
              <a:rPr lang="en-US" altLang="zh-CN" sz="1200" dirty="0"/>
              <a:t>a. </a:t>
            </a:r>
            <a:r>
              <a:rPr lang="en-US" altLang="zh-CN" sz="1200" dirty="0" err="1"/>
              <a:t>SNNtorch</a:t>
            </a:r>
            <a:endParaRPr lang="en-US" altLang="zh-CN" sz="1200" dirty="0"/>
          </a:p>
          <a:p>
            <a:pPr marL="457200">
              <a:spcAft>
                <a:spcPts val="600"/>
              </a:spcAft>
            </a:pPr>
            <a:r>
              <a:rPr lang="en-US" altLang="zh-CN" sz="1200" dirty="0"/>
              <a:t>       Leaky Integrate-and-Fire Neuron</a:t>
            </a:r>
          </a:p>
          <a:p>
            <a:pPr marL="457200">
              <a:spcAft>
                <a:spcPts val="600"/>
              </a:spcAft>
            </a:pPr>
            <a:r>
              <a:rPr lang="en-US" altLang="zh-CN" sz="1200" dirty="0"/>
              <a:t>b. Pre-data processing with down-sampling </a:t>
            </a:r>
          </a:p>
          <a:p>
            <a:pPr marL="457200">
              <a:spcAft>
                <a:spcPts val="600"/>
              </a:spcAft>
            </a:pPr>
            <a:r>
              <a:rPr lang="en-US" altLang="zh-CN" sz="1200" dirty="0"/>
              <a:t>c. Backpropagation with a combined loss</a:t>
            </a:r>
          </a:p>
          <a:p>
            <a:pPr marL="457200">
              <a:spcAft>
                <a:spcPts val="600"/>
              </a:spcAft>
            </a:pPr>
            <a:r>
              <a:rPr lang="en-US" altLang="zh-CN" sz="1200" dirty="0"/>
              <a:t>d. Normalization of Weight based on ternary quantization</a:t>
            </a:r>
          </a:p>
          <a:p>
            <a:pPr marL="457200">
              <a:spcAft>
                <a:spcPts val="600"/>
              </a:spcAft>
            </a:pPr>
            <a:r>
              <a:rPr lang="en-US" altLang="zh-CN" sz="1200" dirty="0"/>
              <a:t>e.</a:t>
            </a:r>
            <a:r>
              <a:rPr lang="en-US" sz="1200" dirty="0"/>
              <a:t> Layer-wise ternary quantization and pruning</a:t>
            </a:r>
            <a:endParaRPr lang="en-US" altLang="zh-CN" sz="1200" dirty="0"/>
          </a:p>
        </p:txBody>
      </p:sp>
      <p:sp>
        <p:nvSpPr>
          <p:cNvPr id="44" name="Google Shape;52;p2">
            <a:extLst>
              <a:ext uri="{FF2B5EF4-FFF2-40B4-BE49-F238E27FC236}">
                <a16:creationId xmlns:a16="http://schemas.microsoft.com/office/drawing/2014/main" id="{50DAABF4-78BA-40E1-B4B9-CDAC5A3ABB6F}"/>
              </a:ext>
            </a:extLst>
          </p:cNvPr>
          <p:cNvSpPr txBox="1"/>
          <p:nvPr/>
        </p:nvSpPr>
        <p:spPr>
          <a:xfrm>
            <a:off x="1837385" y="627878"/>
            <a:ext cx="6595415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b="1" dirty="0"/>
              <a:t>Hardware cons &amp; pros</a:t>
            </a:r>
          </a:p>
          <a:p>
            <a:pPr>
              <a:spcAft>
                <a:spcPts val="600"/>
              </a:spcAft>
            </a:pPr>
            <a:r>
              <a:rPr lang="en-US" altLang="zh-CN" sz="1200" b="1" dirty="0"/>
              <a:t>Pros:</a:t>
            </a:r>
          </a:p>
          <a:p>
            <a:pPr>
              <a:spcAft>
                <a:spcPts val="600"/>
              </a:spcAft>
            </a:pPr>
            <a:r>
              <a:rPr lang="en-US" altLang="zh-CN" sz="1200" dirty="0"/>
              <a:t>Only need to classify 2,3,4</a:t>
            </a:r>
            <a:endParaRPr lang="en-US" altLang="zh-CN" sz="1200" b="1" dirty="0"/>
          </a:p>
          <a:p>
            <a:pPr>
              <a:spcAft>
                <a:spcPts val="600"/>
              </a:spcAft>
            </a:pPr>
            <a:r>
              <a:rPr lang="en-US" altLang="zh-CN" sz="1200" b="1" dirty="0"/>
              <a:t>Cons: </a:t>
            </a:r>
          </a:p>
          <a:p>
            <a:pPr>
              <a:spcAft>
                <a:spcPts val="600"/>
              </a:spcAft>
            </a:pPr>
            <a:r>
              <a:rPr lang="en-US" altLang="zh-CN" sz="1200" dirty="0"/>
              <a:t>1. The sparsity of the first weight matrix should be higher than 90%, and 70% for the second weight matrix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2. Each neuron has a maximum fan-in of 8 connections, and all neurons must have identical structure to </a:t>
            </a:r>
            <a:r>
              <a:rPr lang="en-US" altLang="zh-CN" sz="1200" dirty="0"/>
              <a:t>a</a:t>
            </a:r>
            <a:r>
              <a:rPr lang="en-US" sz="1200" dirty="0"/>
              <a:t>lleviate hardware demands</a:t>
            </a:r>
          </a:p>
          <a:p>
            <a:pPr>
              <a:spcAft>
                <a:spcPts val="600"/>
              </a:spcAft>
            </a:pPr>
            <a:r>
              <a:rPr lang="en-US" altLang="zh-CN" sz="1200" dirty="0"/>
              <a:t>3. Input should be </a:t>
            </a:r>
            <a:r>
              <a:rPr lang="en-US" altLang="zh-CN" sz="1200" dirty="0" err="1"/>
              <a:t>downsampled</a:t>
            </a:r>
            <a:r>
              <a:rPr lang="en-US" altLang="zh-CN" sz="1200" dirty="0"/>
              <a:t> from 28x28 to 7x7 image</a:t>
            </a:r>
          </a:p>
          <a:p>
            <a:pPr>
              <a:spcAft>
                <a:spcPts val="600"/>
              </a:spcAft>
            </a:pPr>
            <a:r>
              <a:rPr lang="en-US" altLang="zh-CN" sz="1200" dirty="0"/>
              <a:t>4. </a:t>
            </a:r>
            <a:r>
              <a:rPr lang="en-US" sz="1200" dirty="0"/>
              <a:t>label collapse (a result of overfitting to specific patterns or features present in the training data)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434588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E2C2D-8539-79FD-1907-957F67615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E0C9E55-983F-0516-0331-91ADE119FF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1E51DC4-6B22-F5C9-65B9-CB5318043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Google Shape;52;p2">
            <a:extLst>
              <a:ext uri="{FF2B5EF4-FFF2-40B4-BE49-F238E27FC236}">
                <a16:creationId xmlns:a16="http://schemas.microsoft.com/office/drawing/2014/main" id="{C690A466-7BEC-A2A1-6AEF-0ECCAFA3E7B6}"/>
              </a:ext>
            </a:extLst>
          </p:cNvPr>
          <p:cNvSpPr txBox="1"/>
          <p:nvPr/>
        </p:nvSpPr>
        <p:spPr>
          <a:xfrm>
            <a:off x="3301108" y="549309"/>
            <a:ext cx="237172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dirty="0"/>
              <a:t>Overall Network Design</a:t>
            </a:r>
            <a:endParaRPr lang="en-US" altLang="zh-CN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9BD25-1012-8EB0-89F8-BA3BAF7E98DA}"/>
              </a:ext>
            </a:extLst>
          </p:cNvPr>
          <p:cNvSpPr txBox="1"/>
          <p:nvPr/>
        </p:nvSpPr>
        <p:spPr>
          <a:xfrm>
            <a:off x="486970" y="968351"/>
            <a:ext cx="8170059" cy="181248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/>
              <a:t>Training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/>
              <a:t>Dataset</a:t>
            </a:r>
            <a:r>
              <a:rPr lang="zh-CN" altLang="en-US" sz="1200" dirty="0"/>
              <a:t>：</a:t>
            </a:r>
            <a:r>
              <a:rPr lang="en-US" altLang="zh-CN" sz="1200" dirty="0"/>
              <a:t>MNIST (Whole data for digits 2,3,4)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Tool: </a:t>
            </a:r>
            <a:r>
              <a:rPr lang="en-US" sz="1200" dirty="0" err="1"/>
              <a:t>Downsampling</a:t>
            </a:r>
            <a:r>
              <a:rPr lang="en-US" sz="1200" dirty="0"/>
              <a:t> image with OpenCV; Training the SNN with </a:t>
            </a:r>
            <a:r>
              <a:rPr lang="en-US" sz="1200" dirty="0" err="1"/>
              <a:t>SNNtorch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en-US" sz="1200" dirty="0"/>
              <a:t>Main Parameter:</a:t>
            </a:r>
          </a:p>
          <a:p>
            <a:pPr algn="just">
              <a:lnSpc>
                <a:spcPct val="150000"/>
              </a:lnSpc>
            </a:pPr>
            <a:r>
              <a:rPr lang="en-US" sz="1200" dirty="0" err="1"/>
              <a:t>num_inputs_neuron</a:t>
            </a:r>
            <a:r>
              <a:rPr lang="en-US" sz="1200" dirty="0"/>
              <a:t> = 49,  </a:t>
            </a:r>
            <a:r>
              <a:rPr lang="en-US" sz="1200" dirty="0" err="1"/>
              <a:t>num_hidden_neuron</a:t>
            </a:r>
            <a:r>
              <a:rPr lang="en-US" sz="1200" dirty="0"/>
              <a:t> = 24, </a:t>
            </a:r>
            <a:r>
              <a:rPr lang="en-US" sz="1200" dirty="0" err="1"/>
              <a:t>num_outputs</a:t>
            </a:r>
            <a:r>
              <a:rPr lang="en-US" sz="1200" dirty="0"/>
              <a:t> = 3, </a:t>
            </a:r>
            <a:r>
              <a:rPr lang="en-US" sz="1200" dirty="0" err="1"/>
              <a:t>decay_values</a:t>
            </a:r>
            <a:r>
              <a:rPr lang="en-US" sz="1200" dirty="0"/>
              <a:t>= [0,0,0], thresholds = [1, 2, 2], </a:t>
            </a:r>
            <a:r>
              <a:rPr lang="en-US" sz="1200" dirty="0" err="1"/>
              <a:t>Max_fanin</a:t>
            </a:r>
            <a:r>
              <a:rPr lang="en-US" sz="1200" dirty="0"/>
              <a:t> = 8, Ternary  Quantization = [-1,0,1]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CAC7BC-2D3C-A9DB-A918-32DE25B1D3AD}"/>
              </a:ext>
            </a:extLst>
          </p:cNvPr>
          <p:cNvSpPr/>
          <p:nvPr/>
        </p:nvSpPr>
        <p:spPr>
          <a:xfrm>
            <a:off x="534272" y="3275843"/>
            <a:ext cx="1389063" cy="30704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</a:rPr>
              <a:t>Downsampling</a:t>
            </a:r>
            <a:endParaRPr lang="en-US" sz="1100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EB534F-4544-12EF-25C1-BD1A98AD3BB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923335" y="3429366"/>
            <a:ext cx="862727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41D27AC-1AA9-74B2-80A3-CCF3B041EA03}"/>
              </a:ext>
            </a:extLst>
          </p:cNvPr>
          <p:cNvSpPr/>
          <p:nvPr/>
        </p:nvSpPr>
        <p:spPr>
          <a:xfrm>
            <a:off x="2811819" y="3275843"/>
            <a:ext cx="1389063" cy="30704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Pruning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04E79-C795-7DC1-2041-232CA3E3B865}"/>
              </a:ext>
            </a:extLst>
          </p:cNvPr>
          <p:cNvCxnSpPr>
            <a:cxnSpLocks/>
          </p:cNvCxnSpPr>
          <p:nvPr/>
        </p:nvCxnSpPr>
        <p:spPr>
          <a:xfrm>
            <a:off x="4200882" y="3452055"/>
            <a:ext cx="862727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7D03DD4-A865-F837-D5AE-AE722E947B87}"/>
              </a:ext>
            </a:extLst>
          </p:cNvPr>
          <p:cNvSpPr/>
          <p:nvPr/>
        </p:nvSpPr>
        <p:spPr>
          <a:xfrm>
            <a:off x="5089366" y="3275843"/>
            <a:ext cx="1389063" cy="30704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Quantization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512E27-4420-2729-3AF2-09838694EBBE}"/>
              </a:ext>
            </a:extLst>
          </p:cNvPr>
          <p:cNvSpPr txBox="1"/>
          <p:nvPr/>
        </p:nvSpPr>
        <p:spPr>
          <a:xfrm>
            <a:off x="1981142" y="3121589"/>
            <a:ext cx="83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942152-A0A3-B367-C3D2-E919C2C5FA95}"/>
              </a:ext>
            </a:extLst>
          </p:cNvPr>
          <p:cNvSpPr txBox="1"/>
          <p:nvPr/>
        </p:nvSpPr>
        <p:spPr>
          <a:xfrm>
            <a:off x="4261864" y="3121589"/>
            <a:ext cx="83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B8FF38-1269-EEC1-74DC-869FB6ADDF58}"/>
              </a:ext>
            </a:extLst>
          </p:cNvPr>
          <p:cNvCxnSpPr>
            <a:cxnSpLocks/>
          </p:cNvCxnSpPr>
          <p:nvPr/>
        </p:nvCxnSpPr>
        <p:spPr>
          <a:xfrm>
            <a:off x="6478429" y="3460921"/>
            <a:ext cx="862727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42D2F1-DAFB-80C0-A4CD-A2B3EC743894}"/>
              </a:ext>
            </a:extLst>
          </p:cNvPr>
          <p:cNvSpPr txBox="1"/>
          <p:nvPr/>
        </p:nvSpPr>
        <p:spPr>
          <a:xfrm>
            <a:off x="6482062" y="3153144"/>
            <a:ext cx="83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34C2E8-313E-ED8C-552B-160BC01CEA3F}"/>
              </a:ext>
            </a:extLst>
          </p:cNvPr>
          <p:cNvSpPr/>
          <p:nvPr/>
        </p:nvSpPr>
        <p:spPr>
          <a:xfrm>
            <a:off x="7341156" y="3275477"/>
            <a:ext cx="1389063" cy="30704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Final Weight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90C9E5-EA81-0FAB-9292-9E89660A74AD}"/>
              </a:ext>
            </a:extLst>
          </p:cNvPr>
          <p:cNvSpPr txBox="1"/>
          <p:nvPr/>
        </p:nvSpPr>
        <p:spPr>
          <a:xfrm>
            <a:off x="413554" y="4848350"/>
            <a:ext cx="8170059" cy="12584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/>
              <a:t>Inference</a:t>
            </a:r>
            <a:endParaRPr lang="tr-TR" sz="16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Using the final Ternary Neural Network model to do the inference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Generate neuron connections between layers for the hardware design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Report the correct cases for hardware simulation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436FE-E5CC-3931-F72D-4E4B88C9386E}"/>
              </a:ext>
            </a:extLst>
          </p:cNvPr>
          <p:cNvSpPr/>
          <p:nvPr/>
        </p:nvSpPr>
        <p:spPr>
          <a:xfrm>
            <a:off x="534272" y="3984630"/>
            <a:ext cx="1104028" cy="71600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Leaky Layer 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51BBC7-DDF8-08D6-5BAA-5AAE09A537E7}"/>
              </a:ext>
            </a:extLst>
          </p:cNvPr>
          <p:cNvSpPr/>
          <p:nvPr/>
        </p:nvSpPr>
        <p:spPr>
          <a:xfrm>
            <a:off x="1638300" y="3984629"/>
            <a:ext cx="1104028" cy="71600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</a:rPr>
              <a:t>QuantLayer</a:t>
            </a:r>
            <a:r>
              <a:rPr lang="en-US" sz="1100" dirty="0">
                <a:solidFill>
                  <a:srgbClr val="000000"/>
                </a:solidFill>
              </a:rPr>
              <a:t> 0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</a:rPr>
              <a:t>(quantized weight)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9B194E-6E0D-8CC9-69C6-16C7DE9E7DD0}"/>
              </a:ext>
            </a:extLst>
          </p:cNvPr>
          <p:cNvSpPr/>
          <p:nvPr/>
        </p:nvSpPr>
        <p:spPr>
          <a:xfrm>
            <a:off x="2742328" y="3984630"/>
            <a:ext cx="1104028" cy="71600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Leaky Layer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35285E-9EE6-4DB4-32C8-9D146844A4CD}"/>
              </a:ext>
            </a:extLst>
          </p:cNvPr>
          <p:cNvSpPr/>
          <p:nvPr/>
        </p:nvSpPr>
        <p:spPr>
          <a:xfrm>
            <a:off x="4941892" y="3984629"/>
            <a:ext cx="1104028" cy="71600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Leaky Layer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40A531-CCB2-64BA-F583-F4A215655A5B}"/>
              </a:ext>
            </a:extLst>
          </p:cNvPr>
          <p:cNvSpPr/>
          <p:nvPr/>
        </p:nvSpPr>
        <p:spPr>
          <a:xfrm>
            <a:off x="3837864" y="3985246"/>
            <a:ext cx="1104028" cy="71600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</a:rPr>
              <a:t>QuantLayer</a:t>
            </a:r>
            <a:r>
              <a:rPr lang="en-US" sz="1100" dirty="0">
                <a:solidFill>
                  <a:srgbClr val="000000"/>
                </a:solidFill>
              </a:rPr>
              <a:t> 1</a:t>
            </a:r>
          </a:p>
          <a:p>
            <a:pPr algn="ctr"/>
            <a:r>
              <a:rPr lang="en-US" sz="1100" dirty="0">
                <a:solidFill>
                  <a:srgbClr val="000000"/>
                </a:solidFill>
              </a:rPr>
              <a:t>(quantized weight)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C51221-C892-FC17-CBBB-FCA76170C7EB}"/>
              </a:ext>
            </a:extLst>
          </p:cNvPr>
          <p:cNvSpPr txBox="1"/>
          <p:nvPr/>
        </p:nvSpPr>
        <p:spPr>
          <a:xfrm>
            <a:off x="2419157" y="4649216"/>
            <a:ext cx="1433927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/>
              <a:t>Network Structure</a:t>
            </a: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47350-3E0D-CD64-D9CB-D42DED12BFD2}"/>
              </a:ext>
            </a:extLst>
          </p:cNvPr>
          <p:cNvSpPr txBox="1"/>
          <p:nvPr/>
        </p:nvSpPr>
        <p:spPr>
          <a:xfrm>
            <a:off x="3485735" y="3569565"/>
            <a:ext cx="1433927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/>
              <a:t>Training </a:t>
            </a:r>
            <a:r>
              <a:rPr lang="en-US" altLang="zh-CN" sz="1200" dirty="0" err="1"/>
              <a:t>Suqence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61593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94C72-D25F-C9BB-97E1-1B7A403B1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D0CCF091-84BB-63FE-2C3C-15144BBF90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E3A8DC8-1E96-0FE5-D0B8-55A9EC2C94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33781E-AC04-3CBC-98E2-22E9D5A740DA}"/>
                  </a:ext>
                </a:extLst>
              </p:cNvPr>
              <p:cNvSpPr txBox="1"/>
              <p:nvPr/>
            </p:nvSpPr>
            <p:spPr>
              <a:xfrm>
                <a:off x="4841194" y="2734500"/>
                <a:ext cx="3467790" cy="46166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1600" b="0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)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=</m:t>
                      </m:r>
                      <m:r>
                        <a:rPr lang="el-GR" sz="1600" i="1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𝛽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𝑈</m:t>
                      </m:r>
                      <m:d>
                        <m:dPr>
                          <m:ctrlPr>
                            <a:rPr lang="tr-TR" sz="16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d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𝑡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e>
                      </m:d>
                      <m:r>
                        <a:rPr lang="tr-TR" sz="16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+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𝐼</m:t>
                      </m:r>
                      <m:d>
                        <m:dPr>
                          <m:ctrlPr>
                            <a:rPr lang="tr-TR" sz="16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d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tr-TR" sz="16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l-GR" sz="160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𝑟𝑒𝑠𝑒𝑡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(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𝑡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tr-TR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33781E-AC04-3CBC-98E2-22E9D5A74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194" y="2734500"/>
                <a:ext cx="346779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C00600-41E9-68FE-8AA8-CB1723435A7D}"/>
                  </a:ext>
                </a:extLst>
              </p:cNvPr>
              <p:cNvSpPr txBox="1"/>
              <p:nvPr/>
            </p:nvSpPr>
            <p:spPr>
              <a:xfrm>
                <a:off x="239145" y="511029"/>
                <a:ext cx="6806176" cy="1524007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/>
                  <a:t>Leaky Integrate-and-Fire Neuron</a:t>
                </a:r>
                <a:r>
                  <a:rPr lang="tr-TR" sz="1600" b="1" dirty="0"/>
                  <a:t>: 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tr-TR" sz="1600" dirty="0"/>
                  <a:t>Input current </a:t>
                </a:r>
                <a14:m>
                  <m:oMath xmlns:m="http://schemas.openxmlformats.org/officeDocument/2006/math">
                    <m:r>
                      <a:rPr lang="tr-TR" sz="1600" b="0" i="1" smtClean="0">
                        <a:latin typeface="Cambria Math" panose="02040503050406030204" pitchFamily="18" charset="0"/>
                        <a:ea typeface="Segoe UI Symbol" panose="020B0502040204020203" pitchFamily="34" charset="0"/>
                      </a:rPr>
                      <m:t>𝐼</m:t>
                    </m:r>
                    <m:d>
                      <m:dPr>
                        <m:ctrlPr>
                          <a:rPr lang="tr-TR" sz="1600" b="0" i="1" smtClean="0"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</m:ctrlPr>
                      </m:dPr>
                      <m:e>
                        <m:r>
                          <a:rPr lang="tr-TR" sz="1600" b="0" i="1" smtClean="0"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tr-TR" sz="1600" dirty="0"/>
                  <a:t> is based on Dirac delta function (</a:t>
                </a:r>
                <a:r>
                  <a:rPr lang="el-GR" sz="1600" i="1" dirty="0"/>
                  <a:t>δ</a:t>
                </a:r>
                <a:r>
                  <a:rPr lang="tr-TR" sz="1600" i="1" dirty="0"/>
                  <a:t>)</a:t>
                </a:r>
                <a:r>
                  <a:rPr lang="tr-TR" sz="1600" dirty="0"/>
                  <a:t>  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tr-TR" sz="1600" dirty="0"/>
                  <a:t>Synapses are instantaneous</a:t>
                </a:r>
                <a:endParaRPr lang="en-US" sz="1600" dirty="0"/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Since we evaluate the all the input in one-time step, </a:t>
                </a:r>
                <a14:m>
                  <m:oMath xmlns:m="http://schemas.openxmlformats.org/officeDocument/2006/math">
                    <m:r>
                      <a:rPr lang="el-GR" sz="1600" i="1" smtClean="0">
                        <a:latin typeface="Cambria Math" panose="02040503050406030204" pitchFamily="18" charset="0"/>
                        <a:ea typeface="Segoe UI Symbol" panose="020B0502040204020203" pitchFamily="34" charset="0"/>
                      </a:rPr>
                      <m:t>𝛽</m:t>
                    </m:r>
                  </m:oMath>
                </a14:m>
                <a:r>
                  <a:rPr lang="en-US" sz="1600" dirty="0"/>
                  <a:t> = 0</a:t>
                </a:r>
                <a:endParaRPr lang="tr-TR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C00600-41E9-68FE-8AA8-CB1723435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45" y="511029"/>
                <a:ext cx="6806176" cy="1524007"/>
              </a:xfrm>
              <a:prstGeom prst="rect">
                <a:avLst/>
              </a:prstGeom>
              <a:blipFill>
                <a:blip r:embed="rId3"/>
                <a:stretch>
                  <a:fillRect l="-448"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A353062-7D2B-3529-F048-BC4D68D45268}"/>
              </a:ext>
            </a:extLst>
          </p:cNvPr>
          <p:cNvGrpSpPr/>
          <p:nvPr/>
        </p:nvGrpSpPr>
        <p:grpSpPr>
          <a:xfrm>
            <a:off x="333960" y="2354603"/>
            <a:ext cx="3774021" cy="1752131"/>
            <a:chOff x="5176959" y="1417845"/>
            <a:chExt cx="3774021" cy="175213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8EE6AB-1FBA-20BC-1BCF-8E25559B8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6613" y="1417845"/>
              <a:ext cx="3487" cy="74745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A51AE63-2B20-6E59-FFAE-96522219E960}"/>
                </a:ext>
              </a:extLst>
            </p:cNvPr>
            <p:cNvCxnSpPr>
              <a:cxnSpLocks/>
            </p:cNvCxnSpPr>
            <p:nvPr/>
          </p:nvCxnSpPr>
          <p:spPr>
            <a:xfrm>
              <a:off x="6368232" y="2787120"/>
              <a:ext cx="297383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0800F33-C795-C0B7-E265-390C369D6DCC}"/>
                </a:ext>
              </a:extLst>
            </p:cNvPr>
            <p:cNvCxnSpPr>
              <a:cxnSpLocks/>
            </p:cNvCxnSpPr>
            <p:nvPr/>
          </p:nvCxnSpPr>
          <p:spPr>
            <a:xfrm>
              <a:off x="6012353" y="2414608"/>
              <a:ext cx="711758" cy="268036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76610AD-CB14-9A63-60D4-4A0ADFAB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2353" y="2901940"/>
              <a:ext cx="711758" cy="268036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F0C2E4-014F-BCF7-821F-E9D37EC7281E}"/>
                </a:ext>
              </a:extLst>
            </p:cNvPr>
            <p:cNvCxnSpPr/>
            <p:nvPr/>
          </p:nvCxnSpPr>
          <p:spPr>
            <a:xfrm>
              <a:off x="7436467" y="2787120"/>
              <a:ext cx="723481" cy="0"/>
            </a:xfrm>
            <a:prstGeom prst="line">
              <a:avLst/>
            </a:prstGeom>
            <a:ln w="38100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E456CE-C6A6-EC9C-2707-3543D10C050F}"/>
                </a:ext>
              </a:extLst>
            </p:cNvPr>
            <p:cNvSpPr/>
            <p:nvPr/>
          </p:nvSpPr>
          <p:spPr>
            <a:xfrm>
              <a:off x="6672074" y="2411742"/>
              <a:ext cx="750756" cy="7507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381C901-958C-C52A-C76A-463CC86B3481}"/>
                </a:ext>
              </a:extLst>
            </p:cNvPr>
            <p:cNvCxnSpPr/>
            <p:nvPr/>
          </p:nvCxnSpPr>
          <p:spPr>
            <a:xfrm>
              <a:off x="5176959" y="2424468"/>
              <a:ext cx="723481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F18D25-F3F7-560F-BD52-9AE7C9D583D7}"/>
                </a:ext>
              </a:extLst>
            </p:cNvPr>
            <p:cNvSpPr txBox="1"/>
            <p:nvPr/>
          </p:nvSpPr>
          <p:spPr>
            <a:xfrm>
              <a:off x="6038250" y="2518929"/>
              <a:ext cx="362640" cy="41601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tr-TR" sz="1600" i="1">
                  <a:solidFill>
                    <a:srgbClr val="4472C4"/>
                  </a:solidFill>
                </a:rPr>
                <a:t>W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949D35-C07A-39B5-382A-1C998788B672}"/>
                </a:ext>
              </a:extLst>
            </p:cNvPr>
            <p:cNvCxnSpPr>
              <a:cxnSpLocks/>
            </p:cNvCxnSpPr>
            <p:nvPr/>
          </p:nvCxnSpPr>
          <p:spPr>
            <a:xfrm>
              <a:off x="5962650" y="2787120"/>
              <a:ext cx="133816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93A9C7D-2049-6701-2302-D310904E9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6904" y="2154866"/>
              <a:ext cx="0" cy="256876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55AE84-A2FE-DF37-53FF-D75E783A094A}"/>
                </a:ext>
              </a:extLst>
            </p:cNvPr>
            <p:cNvCxnSpPr/>
            <p:nvPr/>
          </p:nvCxnSpPr>
          <p:spPr>
            <a:xfrm>
              <a:off x="6699349" y="2191807"/>
              <a:ext cx="723481" cy="0"/>
            </a:xfrm>
            <a:prstGeom prst="line">
              <a:avLst/>
            </a:prstGeom>
            <a:ln w="38100">
              <a:solidFill>
                <a:srgbClr val="4472C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440FE9D-ABA5-1F7C-9E8A-24160D1B071A}"/>
                </a:ext>
              </a:extLst>
            </p:cNvPr>
            <p:cNvCxnSpPr/>
            <p:nvPr/>
          </p:nvCxnSpPr>
          <p:spPr>
            <a:xfrm>
              <a:off x="8227499" y="2786842"/>
              <a:ext cx="723481" cy="0"/>
            </a:xfrm>
            <a:prstGeom prst="line">
              <a:avLst/>
            </a:prstGeom>
            <a:ln w="381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12BFC1A-27BC-9F8F-4E31-2522ABDC6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5244" y="2517518"/>
              <a:ext cx="0" cy="256876"/>
            </a:xfrm>
            <a:prstGeom prst="line">
              <a:avLst/>
            </a:prstGeom>
            <a:ln w="38100">
              <a:solidFill>
                <a:srgbClr val="0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2F8F65-3D5A-2D03-3C0E-25FA94F11FF4}"/>
              </a:ext>
            </a:extLst>
          </p:cNvPr>
          <p:cNvCxnSpPr>
            <a:cxnSpLocks/>
          </p:cNvCxnSpPr>
          <p:nvPr/>
        </p:nvCxnSpPr>
        <p:spPr>
          <a:xfrm>
            <a:off x="7011540" y="2596061"/>
            <a:ext cx="1" cy="2323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4B79675-3680-CD85-E48E-3DF7F9085D23}"/>
              </a:ext>
            </a:extLst>
          </p:cNvPr>
          <p:cNvSpPr txBox="1"/>
          <p:nvPr/>
        </p:nvSpPr>
        <p:spPr>
          <a:xfrm>
            <a:off x="6414897" y="2269407"/>
            <a:ext cx="1193289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1200" dirty="0"/>
              <a:t>input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2EC794-E842-BACF-8A46-2B38D7C9F5B1}"/>
              </a:ext>
            </a:extLst>
          </p:cNvPr>
          <p:cNvCxnSpPr>
            <a:cxnSpLocks/>
          </p:cNvCxnSpPr>
          <p:nvPr/>
        </p:nvCxnSpPr>
        <p:spPr>
          <a:xfrm flipV="1">
            <a:off x="5228511" y="3264070"/>
            <a:ext cx="0" cy="2379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2E05BC-A9BB-9B51-1D29-BE928CCDFA97}"/>
              </a:ext>
            </a:extLst>
          </p:cNvPr>
          <p:cNvSpPr txBox="1"/>
          <p:nvPr/>
        </p:nvSpPr>
        <p:spPr>
          <a:xfrm>
            <a:off x="4174690" y="3423985"/>
            <a:ext cx="2120639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1200" dirty="0"/>
              <a:t>Membrane</a:t>
            </a:r>
            <a:r>
              <a:rPr lang="en-US" sz="1200" dirty="0"/>
              <a:t> </a:t>
            </a:r>
            <a:r>
              <a:rPr lang="tr-TR" sz="1200" dirty="0"/>
              <a:t>Potential</a:t>
            </a:r>
            <a:r>
              <a:rPr lang="en-US" sz="1200" dirty="0"/>
              <a:t> </a:t>
            </a:r>
            <a:endParaRPr lang="tr-TR" sz="12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5355A5-92E6-701F-E25A-D6336C42C720}"/>
              </a:ext>
            </a:extLst>
          </p:cNvPr>
          <p:cNvCxnSpPr>
            <a:cxnSpLocks/>
          </p:cNvCxnSpPr>
          <p:nvPr/>
        </p:nvCxnSpPr>
        <p:spPr>
          <a:xfrm flipV="1">
            <a:off x="7628779" y="3280046"/>
            <a:ext cx="0" cy="2271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2EE626D-A5D6-58EA-00CF-7A1A1FB74A18}"/>
              </a:ext>
            </a:extLst>
          </p:cNvPr>
          <p:cNvSpPr txBox="1"/>
          <p:nvPr/>
        </p:nvSpPr>
        <p:spPr>
          <a:xfrm>
            <a:off x="6897277" y="3443084"/>
            <a:ext cx="1627649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1200" dirty="0"/>
              <a:t>Reset</a:t>
            </a:r>
            <a:r>
              <a:rPr lang="en-US" sz="1200" dirty="0"/>
              <a:t> </a:t>
            </a:r>
            <a:r>
              <a:rPr lang="tr-TR" sz="1200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3C17F63-671F-2299-4C9D-F6FF255DB8DD}"/>
                  </a:ext>
                </a:extLst>
              </p:cNvPr>
              <p:cNvSpPr txBox="1"/>
              <p:nvPr/>
            </p:nvSpPr>
            <p:spPr>
              <a:xfrm>
                <a:off x="1878995" y="4124830"/>
                <a:ext cx="72348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𝑈</m:t>
                      </m:r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3C17F63-671F-2299-4C9D-F6FF255DB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995" y="4124830"/>
                <a:ext cx="72348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04C48A5-FD24-16FB-C592-42A56390321F}"/>
                  </a:ext>
                </a:extLst>
              </p:cNvPr>
              <p:cNvSpPr txBox="1"/>
              <p:nvPr/>
            </p:nvSpPr>
            <p:spPr>
              <a:xfrm>
                <a:off x="3395261" y="3753798"/>
                <a:ext cx="72348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𝑆</m:t>
                      </m:r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04C48A5-FD24-16FB-C592-42A563903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261" y="3753798"/>
                <a:ext cx="72348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382E92-A3F9-1BCC-061A-826B63FF7DC8}"/>
                  </a:ext>
                </a:extLst>
              </p:cNvPr>
              <p:cNvSpPr txBox="1"/>
              <p:nvPr/>
            </p:nvSpPr>
            <p:spPr>
              <a:xfrm>
                <a:off x="1172348" y="4067664"/>
                <a:ext cx="72348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  <a:ea typeface="Segoe UI Symbol" panose="020B0502040204020203" pitchFamily="34" charset="0"/>
                        </a:rPr>
                        <m:t>𝐼</m:t>
                      </m:r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382E92-A3F9-1BCC-061A-826B63FF7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48" y="4067664"/>
                <a:ext cx="72348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E23664-4B49-DE74-B172-F5A47502B3EE}"/>
              </a:ext>
            </a:extLst>
          </p:cNvPr>
          <p:cNvCxnSpPr>
            <a:cxnSpLocks/>
          </p:cNvCxnSpPr>
          <p:nvPr/>
        </p:nvCxnSpPr>
        <p:spPr>
          <a:xfrm flipV="1">
            <a:off x="1999595" y="2794000"/>
            <a:ext cx="0" cy="334565"/>
          </a:xfrm>
          <a:prstGeom prst="line">
            <a:avLst/>
          </a:prstGeom>
          <a:ln w="38100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CAADF7-7980-83CB-8EC3-5B6F438EDB80}"/>
              </a:ext>
            </a:extLst>
          </p:cNvPr>
          <p:cNvCxnSpPr>
            <a:cxnSpLocks/>
          </p:cNvCxnSpPr>
          <p:nvPr/>
        </p:nvCxnSpPr>
        <p:spPr>
          <a:xfrm flipV="1">
            <a:off x="2070847" y="2483449"/>
            <a:ext cx="0" cy="383896"/>
          </a:xfrm>
          <a:prstGeom prst="line">
            <a:avLst/>
          </a:prstGeom>
          <a:ln w="38100">
            <a:solidFill>
              <a:srgbClr val="4472C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7C8231AA-5410-0B18-8521-0926C9A7ABD0}"/>
              </a:ext>
            </a:extLst>
          </p:cNvPr>
          <p:cNvSpPr/>
          <p:nvPr/>
        </p:nvSpPr>
        <p:spPr>
          <a:xfrm rot="10800000">
            <a:off x="1999595" y="2533025"/>
            <a:ext cx="358138" cy="381280"/>
          </a:xfrm>
          <a:prstGeom prst="arc">
            <a:avLst>
              <a:gd name="adj1" fmla="val 18090507"/>
              <a:gd name="adj2" fmla="val 20553400"/>
            </a:avLst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1505CC4C-22A2-26CD-C8F8-3B270D9B15A0}"/>
              </a:ext>
            </a:extLst>
          </p:cNvPr>
          <p:cNvSpPr/>
          <p:nvPr/>
        </p:nvSpPr>
        <p:spPr>
          <a:xfrm rot="6578723">
            <a:off x="1854091" y="2224371"/>
            <a:ext cx="480391" cy="126036"/>
          </a:xfrm>
          <a:prstGeom prst="arc">
            <a:avLst>
              <a:gd name="adj1" fmla="val 18090507"/>
              <a:gd name="adj2" fmla="val 21097961"/>
            </a:avLst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FF76D4-2F22-2FF7-75CD-ADF6E23A2421}"/>
              </a:ext>
            </a:extLst>
          </p:cNvPr>
          <p:cNvCxnSpPr/>
          <p:nvPr/>
        </p:nvCxnSpPr>
        <p:spPr>
          <a:xfrm>
            <a:off x="331154" y="3723878"/>
            <a:ext cx="723481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F09050D-B942-6232-699F-E48AE175EC15}"/>
              </a:ext>
            </a:extLst>
          </p:cNvPr>
          <p:cNvCxnSpPr>
            <a:cxnSpLocks/>
          </p:cNvCxnSpPr>
          <p:nvPr/>
        </p:nvCxnSpPr>
        <p:spPr>
          <a:xfrm flipV="1">
            <a:off x="741099" y="3454276"/>
            <a:ext cx="0" cy="256876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1652F4-2EE9-210B-93CF-186328958E47}"/>
              </a:ext>
            </a:extLst>
          </p:cNvPr>
          <p:cNvCxnSpPr/>
          <p:nvPr/>
        </p:nvCxnSpPr>
        <p:spPr>
          <a:xfrm>
            <a:off x="331154" y="4105821"/>
            <a:ext cx="723481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6B0B39-0CB9-5623-6D2A-4F28D3521146}"/>
              </a:ext>
            </a:extLst>
          </p:cNvPr>
          <p:cNvCxnSpPr>
            <a:cxnSpLocks/>
          </p:cNvCxnSpPr>
          <p:nvPr/>
        </p:nvCxnSpPr>
        <p:spPr>
          <a:xfrm flipV="1">
            <a:off x="741099" y="3836219"/>
            <a:ext cx="0" cy="256876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27F0F2-6A6B-3606-DC5E-163CC4A402A5}"/>
              </a:ext>
            </a:extLst>
          </p:cNvPr>
          <p:cNvSpPr txBox="1"/>
          <p:nvPr/>
        </p:nvSpPr>
        <p:spPr>
          <a:xfrm>
            <a:off x="5713601" y="3740599"/>
            <a:ext cx="2120639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/>
              <a:t>Original </a:t>
            </a:r>
            <a:r>
              <a:rPr lang="en-US" altLang="zh-CN" sz="1200" b="1" dirty="0"/>
              <a:t>Equation</a:t>
            </a:r>
            <a:r>
              <a:rPr lang="en-US" sz="1200" b="1" dirty="0"/>
              <a:t> </a:t>
            </a:r>
            <a:endParaRPr lang="tr-TR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B4B8BD9-52B7-3D5B-A13F-DB57172A94A8}"/>
                  </a:ext>
                </a:extLst>
              </p:cNvPr>
              <p:cNvSpPr txBox="1"/>
              <p:nvPr/>
            </p:nvSpPr>
            <p:spPr>
              <a:xfrm>
                <a:off x="4275314" y="4250573"/>
                <a:ext cx="577397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U[t] = I[t]        before generating a spike</a:t>
                </a:r>
              </a:p>
              <a:p>
                <a:endParaRPr lang="en-US" dirty="0"/>
              </a:p>
              <a:p>
                <a:r>
                  <a:rPr lang="en-US" dirty="0"/>
                  <a:t>S[t] = </a:t>
                </a:r>
                <a:r>
                  <a:rPr lang="en-US" altLang="zh-CN" dirty="0"/>
                  <a:t>H</a:t>
                </a:r>
                <a:r>
                  <a:rPr lang="el-GR" dirty="0"/>
                  <a:t>(</a:t>
                </a:r>
                <a:r>
                  <a:rPr lang="en-US" dirty="0"/>
                  <a:t>U[t]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)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spike generation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threshold)</a:t>
                </a:r>
              </a:p>
              <a:p>
                <a:endParaRPr lang="en-US" dirty="0"/>
              </a:p>
              <a:p>
                <a:r>
                  <a:rPr lang="en-US" dirty="0"/>
                  <a:t>U[t</a:t>
                </a:r>
                <a:r>
                  <a:rPr lang="en-US" altLang="zh-CN" dirty="0"/>
                  <a:t>+1</a:t>
                </a:r>
                <a:r>
                  <a:rPr lang="en-US" dirty="0"/>
                  <a:t>] = 0       </a:t>
                </a:r>
                <a:r>
                  <a:rPr lang="en-US" altLang="zh-CN" dirty="0"/>
                  <a:t>reset 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current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step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B4B8BD9-52B7-3D5B-A13F-DB57172A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314" y="4250573"/>
                <a:ext cx="5773976" cy="1384995"/>
              </a:xfrm>
              <a:prstGeom prst="rect">
                <a:avLst/>
              </a:prstGeom>
              <a:blipFill>
                <a:blip r:embed="rId7"/>
                <a:stretch>
                  <a:fillRect l="-316" t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6A5015B3-C3A3-4E44-42BA-CF42E08EECB0}"/>
              </a:ext>
            </a:extLst>
          </p:cNvPr>
          <p:cNvSpPr txBox="1"/>
          <p:nvPr/>
        </p:nvSpPr>
        <p:spPr>
          <a:xfrm>
            <a:off x="5717300" y="5447008"/>
            <a:ext cx="2120639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/>
              <a:t>Our Model </a:t>
            </a:r>
            <a:r>
              <a:rPr lang="en-US" altLang="zh-CN" sz="1200" b="1" dirty="0"/>
              <a:t>Equation</a:t>
            </a:r>
            <a:endParaRPr lang="tr-TR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9C1B73-5CF4-014F-5B75-E66ED19C83DE}"/>
              </a:ext>
            </a:extLst>
          </p:cNvPr>
          <p:cNvSpPr txBox="1"/>
          <p:nvPr/>
        </p:nvSpPr>
        <p:spPr>
          <a:xfrm>
            <a:off x="439251" y="5002373"/>
            <a:ext cx="24693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</a:t>
            </a:r>
            <a:r>
              <a:rPr lang="en-US" dirty="0"/>
              <a:t>:</a:t>
            </a:r>
            <a:r>
              <a:rPr lang="en-US" altLang="zh-CN" dirty="0"/>
              <a:t> </a:t>
            </a:r>
            <a:r>
              <a:rPr lang="en-US" dirty="0"/>
              <a:t>Heaviside  function</a:t>
            </a:r>
          </a:p>
          <a:p>
            <a:r>
              <a:rPr lang="en-US" dirty="0"/>
              <a:t>H(x) = { 1, if x ≥ 0</a:t>
            </a:r>
          </a:p>
          <a:p>
            <a:r>
              <a:rPr lang="en-US" dirty="0"/>
              <a:t>              0, if x &lt; 0 }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AF12CA2-CCBF-6E47-E00A-90D99543203C}"/>
              </a:ext>
            </a:extLst>
          </p:cNvPr>
          <p:cNvCxnSpPr>
            <a:cxnSpLocks/>
          </p:cNvCxnSpPr>
          <p:nvPr/>
        </p:nvCxnSpPr>
        <p:spPr>
          <a:xfrm flipH="1">
            <a:off x="5122647" y="4404302"/>
            <a:ext cx="24092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55B4FCD-C3C3-B46E-A25D-8FC86D2E127C}"/>
              </a:ext>
            </a:extLst>
          </p:cNvPr>
          <p:cNvCxnSpPr>
            <a:cxnSpLocks/>
          </p:cNvCxnSpPr>
          <p:nvPr/>
        </p:nvCxnSpPr>
        <p:spPr>
          <a:xfrm flipH="1">
            <a:off x="5179797" y="5275840"/>
            <a:ext cx="24092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3C04827-08EF-6233-431D-7FCB5DA032E3}"/>
              </a:ext>
            </a:extLst>
          </p:cNvPr>
          <p:cNvCxnSpPr>
            <a:cxnSpLocks/>
          </p:cNvCxnSpPr>
          <p:nvPr/>
        </p:nvCxnSpPr>
        <p:spPr>
          <a:xfrm flipH="1">
            <a:off x="5810619" y="4851977"/>
            <a:ext cx="24092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3A01AE-11B0-E308-4478-2FFE37D4BE69}"/>
              </a:ext>
            </a:extLst>
          </p:cNvPr>
          <p:cNvSpPr txBox="1"/>
          <p:nvPr/>
        </p:nvSpPr>
        <p:spPr>
          <a:xfrm>
            <a:off x="439642" y="4471097"/>
            <a:ext cx="35894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the positive or the negative inputs come at the same time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51839F-EA07-F404-FE5A-D291DD11AD92}"/>
              </a:ext>
            </a:extLst>
          </p:cNvPr>
          <p:cNvCxnSpPr>
            <a:cxnSpLocks/>
          </p:cNvCxnSpPr>
          <p:nvPr/>
        </p:nvCxnSpPr>
        <p:spPr>
          <a:xfrm>
            <a:off x="5752795" y="2611831"/>
            <a:ext cx="1" cy="2323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BC1648-7526-55F4-4D33-88FD12B6FF4F}"/>
              </a:ext>
            </a:extLst>
          </p:cNvPr>
          <p:cNvSpPr txBox="1"/>
          <p:nvPr/>
        </p:nvSpPr>
        <p:spPr>
          <a:xfrm>
            <a:off x="5157358" y="2269407"/>
            <a:ext cx="1193289" cy="3351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/>
              <a:t>decay rate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73255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2B058-345D-BEB2-395C-741F6B2D0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909A64A7-E999-4178-B20E-4529D575E1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F9A04DF-48A8-3715-99D8-BE913A98D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D8B99-2CBD-2A0A-18CC-4C73E5E10005}"/>
              </a:ext>
            </a:extLst>
          </p:cNvPr>
          <p:cNvSpPr txBox="1"/>
          <p:nvPr/>
        </p:nvSpPr>
        <p:spPr>
          <a:xfrm>
            <a:off x="216754" y="616466"/>
            <a:ext cx="7774086" cy="152400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/>
              <a:t>Leaky Layer</a:t>
            </a:r>
            <a:r>
              <a:rPr lang="tr-T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Consist of Leaky Integrate-and-Fire Neurons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Forward both </a:t>
            </a:r>
            <a:r>
              <a:rPr lang="en-US" sz="1600" b="1" dirty="0"/>
              <a:t>mem</a:t>
            </a:r>
            <a:r>
              <a:rPr lang="en-US" sz="1600" dirty="0"/>
              <a:t> and </a:t>
            </a:r>
            <a:r>
              <a:rPr lang="en-US" sz="1600" b="1" dirty="0"/>
              <a:t>spikes</a:t>
            </a:r>
            <a:r>
              <a:rPr lang="en-US" sz="1600" dirty="0"/>
              <a:t> </a:t>
            </a:r>
            <a:r>
              <a:rPr lang="en-US" altLang="zh-CN" sz="1600" dirty="0"/>
              <a:t>for loss function ( mem is equal to U(t))</a:t>
            </a:r>
            <a:endParaRPr lang="tr-T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Reset the hidden state to zero of the neuron after every batch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202CD7-2E21-7082-3617-3C872370D491}"/>
              </a:ext>
            </a:extLst>
          </p:cNvPr>
          <p:cNvSpPr/>
          <p:nvPr/>
        </p:nvSpPr>
        <p:spPr>
          <a:xfrm>
            <a:off x="3298559" y="3717384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8C0E4D-2FA7-AA3A-3F7C-12465195D30E}"/>
              </a:ext>
            </a:extLst>
          </p:cNvPr>
          <p:cNvSpPr/>
          <p:nvPr/>
        </p:nvSpPr>
        <p:spPr>
          <a:xfrm>
            <a:off x="3298559" y="3924625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C69BBB-1FD3-644D-92FE-27CFFB3090E9}"/>
              </a:ext>
            </a:extLst>
          </p:cNvPr>
          <p:cNvSpPr/>
          <p:nvPr/>
        </p:nvSpPr>
        <p:spPr>
          <a:xfrm>
            <a:off x="3298559" y="4129136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941971-424B-39E5-9E02-F3998181D175}"/>
              </a:ext>
            </a:extLst>
          </p:cNvPr>
          <p:cNvSpPr/>
          <p:nvPr/>
        </p:nvSpPr>
        <p:spPr>
          <a:xfrm>
            <a:off x="3298558" y="4326080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1A879E-A148-4189-CD2E-26D6977561E7}"/>
              </a:ext>
            </a:extLst>
          </p:cNvPr>
          <p:cNvSpPr/>
          <p:nvPr/>
        </p:nvSpPr>
        <p:spPr>
          <a:xfrm>
            <a:off x="3298558" y="4521743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034EDE-6B56-05E9-3F08-23CFE365B769}"/>
              </a:ext>
            </a:extLst>
          </p:cNvPr>
          <p:cNvSpPr/>
          <p:nvPr/>
        </p:nvSpPr>
        <p:spPr>
          <a:xfrm>
            <a:off x="3298558" y="4720368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AD9F78-8FB6-F3B9-431D-071AA9D80169}"/>
              </a:ext>
            </a:extLst>
          </p:cNvPr>
          <p:cNvSpPr/>
          <p:nvPr/>
        </p:nvSpPr>
        <p:spPr>
          <a:xfrm>
            <a:off x="3299506" y="4913829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32C18C-5FF2-F7D1-4BD9-A7EFED9A52F6}"/>
              </a:ext>
            </a:extLst>
          </p:cNvPr>
          <p:cNvSpPr/>
          <p:nvPr/>
        </p:nvSpPr>
        <p:spPr>
          <a:xfrm>
            <a:off x="3298558" y="5107290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73B9080-241C-BFA0-6AA0-4E01CC0B247F}"/>
              </a:ext>
            </a:extLst>
          </p:cNvPr>
          <p:cNvSpPr/>
          <p:nvPr/>
        </p:nvSpPr>
        <p:spPr>
          <a:xfrm>
            <a:off x="3298558" y="5300751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F15962B-E38D-05E3-FA48-0A82F91C4D10}"/>
              </a:ext>
            </a:extLst>
          </p:cNvPr>
          <p:cNvSpPr/>
          <p:nvPr/>
        </p:nvSpPr>
        <p:spPr>
          <a:xfrm>
            <a:off x="3299506" y="5492389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0C88CF2-A676-F282-EAE1-4BFE47B5EA75}"/>
              </a:ext>
            </a:extLst>
          </p:cNvPr>
          <p:cNvSpPr/>
          <p:nvPr/>
        </p:nvSpPr>
        <p:spPr>
          <a:xfrm>
            <a:off x="3298558" y="5686210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DA53A0F-7354-CC11-2C75-A1A5650FB259}"/>
              </a:ext>
            </a:extLst>
          </p:cNvPr>
          <p:cNvSpPr/>
          <p:nvPr/>
        </p:nvSpPr>
        <p:spPr>
          <a:xfrm>
            <a:off x="3298558" y="5870859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C033ADA-AFD6-14A3-46EE-26F281523DF6}"/>
              </a:ext>
            </a:extLst>
          </p:cNvPr>
          <p:cNvSpPr/>
          <p:nvPr/>
        </p:nvSpPr>
        <p:spPr>
          <a:xfrm>
            <a:off x="4084366" y="4279449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28BCEE8-89D2-6753-D6A7-396AE424948B}"/>
              </a:ext>
            </a:extLst>
          </p:cNvPr>
          <p:cNvSpPr/>
          <p:nvPr/>
        </p:nvSpPr>
        <p:spPr>
          <a:xfrm>
            <a:off x="4083418" y="4472910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1AFD70B-5DA5-3267-6F33-E480255A7A3B}"/>
              </a:ext>
            </a:extLst>
          </p:cNvPr>
          <p:cNvSpPr/>
          <p:nvPr/>
        </p:nvSpPr>
        <p:spPr>
          <a:xfrm>
            <a:off x="4083418" y="4666371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176C81A-9DD7-EA5A-BDB1-F97563F30447}"/>
              </a:ext>
            </a:extLst>
          </p:cNvPr>
          <p:cNvSpPr/>
          <p:nvPr/>
        </p:nvSpPr>
        <p:spPr>
          <a:xfrm>
            <a:off x="4084366" y="4858009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8F2C92F-F0BC-18EC-7FFC-49A412F984A3}"/>
              </a:ext>
            </a:extLst>
          </p:cNvPr>
          <p:cNvSpPr/>
          <p:nvPr/>
        </p:nvSpPr>
        <p:spPr>
          <a:xfrm>
            <a:off x="4083418" y="5051830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22B2D21-6C7A-9A89-2DAD-1A9AD0CCB615}"/>
              </a:ext>
            </a:extLst>
          </p:cNvPr>
          <p:cNvSpPr/>
          <p:nvPr/>
        </p:nvSpPr>
        <p:spPr>
          <a:xfrm>
            <a:off x="4083418" y="5236479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8CD6BA2-6649-560D-B84D-C18EB0A07DE3}"/>
              </a:ext>
            </a:extLst>
          </p:cNvPr>
          <p:cNvSpPr/>
          <p:nvPr/>
        </p:nvSpPr>
        <p:spPr>
          <a:xfrm>
            <a:off x="4804860" y="4585160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BCBF91D-C320-0D42-4879-E7A13CA7CA22}"/>
              </a:ext>
            </a:extLst>
          </p:cNvPr>
          <p:cNvSpPr/>
          <p:nvPr/>
        </p:nvSpPr>
        <p:spPr>
          <a:xfrm>
            <a:off x="4803912" y="4778981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2930ECF-F111-291F-1242-6A7551C1A76C}"/>
              </a:ext>
            </a:extLst>
          </p:cNvPr>
          <p:cNvSpPr/>
          <p:nvPr/>
        </p:nvSpPr>
        <p:spPr>
          <a:xfrm>
            <a:off x="4803912" y="4963630"/>
            <a:ext cx="126835" cy="1268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9D2B39D-0B7F-B477-80E9-68DA58EA6AAE}"/>
              </a:ext>
            </a:extLst>
          </p:cNvPr>
          <p:cNvCxnSpPr>
            <a:cxnSpLocks/>
            <a:stCxn id="6" idx="5"/>
            <a:endCxn id="86" idx="2"/>
          </p:cNvCxnSpPr>
          <p:nvPr/>
        </p:nvCxnSpPr>
        <p:spPr>
          <a:xfrm>
            <a:off x="3406819" y="3825644"/>
            <a:ext cx="677547" cy="51722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6AF2B1E-A19D-D459-0131-934543F19AF3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3416106" y="3825644"/>
            <a:ext cx="667312" cy="71068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173E27F-FB12-6796-37CB-DCF3187A3990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3406819" y="3820934"/>
            <a:ext cx="676599" cy="90885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B479DB0-A618-09D0-FB8E-FAABA2FC0117}"/>
              </a:ext>
            </a:extLst>
          </p:cNvPr>
          <p:cNvCxnSpPr>
            <a:cxnSpLocks/>
            <a:endCxn id="90" idx="2"/>
          </p:cNvCxnSpPr>
          <p:nvPr/>
        </p:nvCxnSpPr>
        <p:spPr>
          <a:xfrm>
            <a:off x="3419601" y="3829322"/>
            <a:ext cx="663817" cy="128592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60ADE04-2824-55D8-D2E5-61F365A4F6C0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3427289" y="3994929"/>
            <a:ext cx="657077" cy="34793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A7CF77-B744-E0AF-4FF0-429C142112AC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3426341" y="4014127"/>
            <a:ext cx="658025" cy="9073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57FB0BB-E38C-7F9B-D11F-33C9ECF3E6D5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3418484" y="4001201"/>
            <a:ext cx="664934" cy="129869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59BDF84-7485-46F4-D9A2-48922D76BCF5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3426255" y="4191450"/>
            <a:ext cx="658111" cy="15141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FD649E-ADA0-4C9A-CBAF-9D9B4A09FF5F}"/>
              </a:ext>
            </a:extLst>
          </p:cNvPr>
          <p:cNvCxnSpPr>
            <a:cxnSpLocks/>
            <a:endCxn id="90" idx="3"/>
          </p:cNvCxnSpPr>
          <p:nvPr/>
        </p:nvCxnSpPr>
        <p:spPr>
          <a:xfrm>
            <a:off x="3425393" y="4197722"/>
            <a:ext cx="676600" cy="96236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FC3048B-05E7-4528-7D48-D03613077B3B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3434680" y="4388322"/>
            <a:ext cx="648738" cy="34146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BC3F2B4-8D88-E74F-7CE7-FCB7951C5112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3440472" y="4394241"/>
            <a:ext cx="643894" cy="52718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0D4FA31-0C36-1762-15D9-5F76A07D352C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3435627" y="5299897"/>
            <a:ext cx="647791" cy="63437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F00D382-2B3F-F98E-508C-EB69B3CE9FFD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3442536" y="5115248"/>
            <a:ext cx="640882" cy="81375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C6D6728-0C13-97B8-6012-C441BA872D36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3443165" y="4921427"/>
            <a:ext cx="641201" cy="100757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73CF4B3-10AA-8F8D-138C-44BB77D102DC}"/>
              </a:ext>
            </a:extLst>
          </p:cNvPr>
          <p:cNvCxnSpPr>
            <a:cxnSpLocks/>
            <a:endCxn id="92" idx="2"/>
          </p:cNvCxnSpPr>
          <p:nvPr/>
        </p:nvCxnSpPr>
        <p:spPr>
          <a:xfrm>
            <a:off x="4223983" y="4344607"/>
            <a:ext cx="580877" cy="30397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5291C43-183D-7ABD-B9CD-1498BE511D89}"/>
              </a:ext>
            </a:extLst>
          </p:cNvPr>
          <p:cNvCxnSpPr>
            <a:cxnSpLocks/>
            <a:endCxn id="92" idx="2"/>
          </p:cNvCxnSpPr>
          <p:nvPr/>
        </p:nvCxnSpPr>
        <p:spPr>
          <a:xfrm>
            <a:off x="4216644" y="4551619"/>
            <a:ext cx="588216" cy="9695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90A9D7B-157F-26FE-8EF0-F041FF65B14D}"/>
              </a:ext>
            </a:extLst>
          </p:cNvPr>
          <p:cNvCxnSpPr>
            <a:cxnSpLocks/>
          </p:cNvCxnSpPr>
          <p:nvPr/>
        </p:nvCxnSpPr>
        <p:spPr>
          <a:xfrm>
            <a:off x="4216644" y="4729788"/>
            <a:ext cx="588216" cy="9695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04B91CC-9CA4-503E-C32F-DD9D30A99872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4206171" y="4842399"/>
            <a:ext cx="597741" cy="8356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F4CE220-B8AA-AD0E-AF60-97BFE1F895F9}"/>
              </a:ext>
            </a:extLst>
          </p:cNvPr>
          <p:cNvCxnSpPr>
            <a:cxnSpLocks/>
          </p:cNvCxnSpPr>
          <p:nvPr/>
        </p:nvCxnSpPr>
        <p:spPr>
          <a:xfrm flipV="1">
            <a:off x="4215550" y="5023152"/>
            <a:ext cx="597741" cy="8356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C141A00-89F9-ACCF-DECD-D150FD2784C6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4200661" y="5027048"/>
            <a:ext cx="603251" cy="27773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6A2BC14-E7CF-AEE8-B2BC-DAB16F25A65B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4215550" y="4842399"/>
            <a:ext cx="588362" cy="46269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D1A6159-481C-6533-881A-188FDB6E912F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4213449" y="4557021"/>
            <a:ext cx="590463" cy="47002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8BFD11C-921A-0DB3-B3B2-465ACAA58178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4215696" y="4724338"/>
            <a:ext cx="588216" cy="30271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93CA2BC-EED2-4EBA-D6DF-4CD8193A6BDF}"/>
              </a:ext>
            </a:extLst>
          </p:cNvPr>
          <p:cNvSpPr txBox="1"/>
          <p:nvPr/>
        </p:nvSpPr>
        <p:spPr>
          <a:xfrm>
            <a:off x="3505882" y="4621016"/>
            <a:ext cx="559764" cy="5778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...</a:t>
            </a:r>
            <a:endParaRPr lang="tr-TR" sz="2400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5AA7C41-9DE4-55F6-5127-08BE2D788212}"/>
              </a:ext>
            </a:extLst>
          </p:cNvPr>
          <p:cNvSpPr txBox="1"/>
          <p:nvPr/>
        </p:nvSpPr>
        <p:spPr>
          <a:xfrm>
            <a:off x="216754" y="2360148"/>
            <a:ext cx="7889021" cy="11546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/>
              <a:t>Quant Layer</a:t>
            </a:r>
            <a:r>
              <a:rPr lang="tr-T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Implementing layer-wise quantization after a certain </a:t>
            </a:r>
            <a:r>
              <a:rPr lang="en-US" sz="1600" dirty="0"/>
              <a:t>epoch</a:t>
            </a:r>
            <a:endParaRPr lang="tr-T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Implementing mask </a:t>
            </a:r>
            <a:r>
              <a:rPr lang="en-US" altLang="zh-CN" sz="1600" dirty="0"/>
              <a:t>for </a:t>
            </a:r>
            <a:r>
              <a:rPr lang="en-US" sz="1600" dirty="0"/>
              <a:t>layer-wise pruning after a certain epoch</a:t>
            </a:r>
            <a:endParaRPr lang="tr-TR" sz="1600" dirty="0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02CDEF77-61AB-5F5B-4B07-94C1BAD0D41F}"/>
              </a:ext>
            </a:extLst>
          </p:cNvPr>
          <p:cNvSpPr/>
          <p:nvPr/>
        </p:nvSpPr>
        <p:spPr>
          <a:xfrm>
            <a:off x="3187935" y="3549832"/>
            <a:ext cx="329508" cy="254178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29FD338D-0496-ED6B-756E-C5CA53CA4602}"/>
              </a:ext>
            </a:extLst>
          </p:cNvPr>
          <p:cNvSpPr/>
          <p:nvPr/>
        </p:nvSpPr>
        <p:spPr>
          <a:xfrm>
            <a:off x="3976632" y="4173080"/>
            <a:ext cx="329508" cy="129869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A5A74A8A-DE38-E6A3-3F0F-9ABC9FD1B1EB}"/>
              </a:ext>
            </a:extLst>
          </p:cNvPr>
          <p:cNvSpPr/>
          <p:nvPr/>
        </p:nvSpPr>
        <p:spPr>
          <a:xfrm>
            <a:off x="4702575" y="4428478"/>
            <a:ext cx="329508" cy="82784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8B5E5139-2437-1906-7F0A-607B34F822F7}"/>
              </a:ext>
            </a:extLst>
          </p:cNvPr>
          <p:cNvSpPr/>
          <p:nvPr/>
        </p:nvSpPr>
        <p:spPr>
          <a:xfrm>
            <a:off x="3544371" y="3842248"/>
            <a:ext cx="369507" cy="2086756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5B6E6EEE-D6A1-9867-6C58-362E4ABA0503}"/>
              </a:ext>
            </a:extLst>
          </p:cNvPr>
          <p:cNvSpPr/>
          <p:nvPr/>
        </p:nvSpPr>
        <p:spPr>
          <a:xfrm>
            <a:off x="4349665" y="4299033"/>
            <a:ext cx="329509" cy="1043378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tr-TR" sz="120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AED6060-3F77-617F-E39C-1852FCD3BAFC}"/>
              </a:ext>
            </a:extLst>
          </p:cNvPr>
          <p:cNvCxnSpPr>
            <a:cxnSpLocks/>
          </p:cNvCxnSpPr>
          <p:nvPr/>
        </p:nvCxnSpPr>
        <p:spPr>
          <a:xfrm flipH="1">
            <a:off x="2660121" y="4261074"/>
            <a:ext cx="514350" cy="29041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035C4537-5017-E91C-5029-773DB995997F}"/>
              </a:ext>
            </a:extLst>
          </p:cNvPr>
          <p:cNvSpPr txBox="1"/>
          <p:nvPr/>
        </p:nvSpPr>
        <p:spPr>
          <a:xfrm>
            <a:off x="1525183" y="4536327"/>
            <a:ext cx="1403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Leaky Layer 0</a:t>
            </a:r>
            <a:endParaRPr lang="en-US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94F86E3-6179-08D0-7EB0-F2668D49AFB9}"/>
              </a:ext>
            </a:extLst>
          </p:cNvPr>
          <p:cNvCxnSpPr>
            <a:cxnSpLocks/>
          </p:cNvCxnSpPr>
          <p:nvPr/>
        </p:nvCxnSpPr>
        <p:spPr>
          <a:xfrm flipV="1">
            <a:off x="3982725" y="3892951"/>
            <a:ext cx="643255" cy="18175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E48AEF64-5C7F-C817-A045-E62F8E83D555}"/>
              </a:ext>
            </a:extLst>
          </p:cNvPr>
          <p:cNvSpPr txBox="1"/>
          <p:nvPr/>
        </p:nvSpPr>
        <p:spPr>
          <a:xfrm>
            <a:off x="4572000" y="3739621"/>
            <a:ext cx="1397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Quant Layer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7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Custom 59">
      <a:dk1>
        <a:srgbClr val="000000"/>
      </a:dk1>
      <a:lt1>
        <a:srgbClr val="FFFFFF"/>
      </a:lt1>
      <a:dk2>
        <a:srgbClr val="8439BD"/>
      </a:dk2>
      <a:lt2>
        <a:srgbClr val="FFFFFF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036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SCViterbi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CViterbi" id="{955019AB-5337-4122-B8D7-1D9BB60DE74B}" vid="{CC1A5258-8ACA-4264-87F7-D4F23EBA7D87}"/>
    </a:ext>
  </a:extLst>
</a:theme>
</file>

<file path=ppt/theme/theme3.xml><?xml version="1.0" encoding="utf-8"?>
<a:theme xmlns:a="http://schemas.openxmlformats.org/drawingml/2006/main" name="2_Office Theme">
  <a:themeElements>
    <a:clrScheme name="Custom 59">
      <a:dk1>
        <a:srgbClr val="000000"/>
      </a:dk1>
      <a:lt1>
        <a:srgbClr val="FFFFFF"/>
      </a:lt1>
      <a:dk2>
        <a:srgbClr val="8439BD"/>
      </a:dk2>
      <a:lt2>
        <a:srgbClr val="FFFFFF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036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191C872EEBFF42B00C1A3CF7A43B6D" ma:contentTypeVersion="7" ma:contentTypeDescription="Create a new document." ma:contentTypeScope="" ma:versionID="f9074126004fb989b724417d9b582a79">
  <xsd:schema xmlns:xsd="http://www.w3.org/2001/XMLSchema" xmlns:xs="http://www.w3.org/2001/XMLSchema" xmlns:p="http://schemas.microsoft.com/office/2006/metadata/properties" xmlns:ns3="099ae70d-3e65-455a-b6ed-86ab845466e8" targetNamespace="http://schemas.microsoft.com/office/2006/metadata/properties" ma:root="true" ma:fieldsID="91ae7ed0c9fae00e0fa5c94eb5b2a539" ns3:_="">
    <xsd:import namespace="099ae70d-3e65-455a-b6ed-86ab845466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LengthInSecond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ae70d-3e65-455a-b6ed-86ab845466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AAEA9F-0A31-446C-9C33-40F1BC6A95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8F5B97-5BE2-4128-9CBE-F2651817531B}">
  <ds:schemaRefs>
    <ds:schemaRef ds:uri="099ae70d-3e65-455a-b6ed-86ab845466e8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DE2589C-9F46-4C26-8BCB-41400AD6B4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9ae70d-3e65-455a-b6ed-86ab845466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9412</TotalTime>
  <Words>4077</Words>
  <Application>Microsoft Office PowerPoint</Application>
  <PresentationFormat>On-screen Show (4:3)</PresentationFormat>
  <Paragraphs>517</Paragraphs>
  <Slides>25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Avenir</vt:lpstr>
      <vt:lpstr>MuseoSans</vt:lpstr>
      <vt:lpstr>Segoe WPC</vt:lpstr>
      <vt:lpstr>Arial</vt:lpstr>
      <vt:lpstr>Bauhaus 93</vt:lpstr>
      <vt:lpstr>Calibri</vt:lpstr>
      <vt:lpstr>Cambria Math</vt:lpstr>
      <vt:lpstr>Roboto</vt:lpstr>
      <vt:lpstr>1_Office Theme</vt:lpstr>
      <vt:lpstr>USCViterbi</vt:lpstr>
      <vt:lpstr>2_Office Theme</vt:lpstr>
      <vt:lpstr>Superconducting Spiking Neural Networks: Design to Fabricate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Beyza Zeynep Üçpınar</dc:creator>
  <cp:lastModifiedBy>Louis Song</cp:lastModifiedBy>
  <cp:revision>2379</cp:revision>
  <dcterms:modified xsi:type="dcterms:W3CDTF">2024-12-14T00:54:29Z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0x01010024191C872EEBFF42B00C1A3CF7A43B6D</vt:lpwstr>
  </property>
</Properties>
</file>