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mov" ContentType="video/unknown"/>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6" r:id="rId3"/>
    <p:sldId id="284" r:id="rId4"/>
    <p:sldId id="275" r:id="rId5"/>
    <p:sldId id="268" r:id="rId6"/>
    <p:sldId id="289" r:id="rId7"/>
    <p:sldId id="290" r:id="rId8"/>
    <p:sldId id="299" r:id="rId9"/>
    <p:sldId id="300" r:id="rId10"/>
    <p:sldId id="302" r:id="rId11"/>
    <p:sldId id="267" r:id="rId12"/>
    <p:sldId id="303" r:id="rId13"/>
    <p:sldId id="269" r:id="rId14"/>
    <p:sldId id="270" r:id="rId15"/>
    <p:sldId id="271" r:id="rId16"/>
    <p:sldId id="304" r:id="rId17"/>
    <p:sldId id="272" r:id="rId18"/>
    <p:sldId id="307" r:id="rId19"/>
    <p:sldId id="285" r:id="rId20"/>
    <p:sldId id="274" r:id="rId21"/>
    <p:sldId id="308" r:id="rId22"/>
    <p:sldId id="291" r:id="rId23"/>
    <p:sldId id="295" r:id="rId24"/>
    <p:sldId id="310" r:id="rId25"/>
    <p:sldId id="296" r:id="rId26"/>
    <p:sldId id="311" r:id="rId27"/>
    <p:sldId id="286" r:id="rId28"/>
    <p:sldId id="309" r:id="rId29"/>
    <p:sldId id="305" r:id="rId30"/>
    <p:sldId id="306" r:id="rId31"/>
    <p:sldId id="276" r:id="rId32"/>
    <p:sldId id="278" r:id="rId33"/>
    <p:sldId id="287" r:id="rId34"/>
    <p:sldId id="288" r:id="rId35"/>
    <p:sldId id="26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65" autoAdjust="0"/>
    <p:restoredTop sz="68693" autoAdjust="0"/>
  </p:normalViewPr>
  <p:slideViewPr>
    <p:cSldViewPr snapToGrid="0" snapToObjects="1">
      <p:cViewPr>
        <p:scale>
          <a:sx n="120" d="100"/>
          <a:sy n="120" d="100"/>
        </p:scale>
        <p:origin x="-77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415F5-BE2B-394F-86A6-D4BFB2B2BD0A}"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1E7F4-8693-6241-8519-6B90510A5A4A}" type="slidenum">
              <a:rPr lang="en-US" smtClean="0"/>
              <a:t>‹#›</a:t>
            </a:fld>
            <a:endParaRPr lang="en-US"/>
          </a:p>
        </p:txBody>
      </p:sp>
    </p:spTree>
    <p:extLst>
      <p:ext uri="{BB962C8B-B14F-4D97-AF65-F5344CB8AC3E}">
        <p14:creationId xmlns:p14="http://schemas.microsoft.com/office/powerpoint/2010/main" val="2965764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time speaking at a </a:t>
            </a:r>
            <a:r>
              <a:rPr lang="en-US" dirty="0" smtClean="0"/>
              <a:t>conference</a:t>
            </a:r>
          </a:p>
          <a:p>
            <a:r>
              <a:rPr lang="en-US" dirty="0" smtClean="0"/>
              <a:t>At various points switch between browser,</a:t>
            </a:r>
            <a:r>
              <a:rPr lang="en-US" baseline="0" dirty="0" smtClean="0"/>
              <a:t> live coding, and slides. Please shout out if fonts are too low.</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2</a:t>
            </a:fld>
            <a:endParaRPr lang="en-US"/>
          </a:p>
        </p:txBody>
      </p:sp>
    </p:spTree>
    <p:extLst>
      <p:ext uri="{BB962C8B-B14F-4D97-AF65-F5344CB8AC3E}">
        <p14:creationId xmlns:p14="http://schemas.microsoft.com/office/powerpoint/2010/main" val="381743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OSX</a:t>
            </a:r>
            <a:r>
              <a:rPr lang="en-US" baseline="0" dirty="0" smtClean="0"/>
              <a:t> only</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15</a:t>
            </a:fld>
            <a:endParaRPr lang="en-US"/>
          </a:p>
        </p:txBody>
      </p:sp>
    </p:spTree>
    <p:extLst>
      <p:ext uri="{BB962C8B-B14F-4D97-AF65-F5344CB8AC3E}">
        <p14:creationId xmlns:p14="http://schemas.microsoft.com/office/powerpoint/2010/main" val="326752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Allows us to communicate the tests across product, management, business stakeholders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`context` used to pass state across steps</a:t>
            </a:r>
          </a:p>
          <a:p>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17</a:t>
            </a:fld>
            <a:endParaRPr lang="en-US"/>
          </a:p>
        </p:txBody>
      </p:sp>
    </p:spTree>
    <p:extLst>
      <p:ext uri="{BB962C8B-B14F-4D97-AF65-F5344CB8AC3E}">
        <p14:creationId xmlns:p14="http://schemas.microsoft.com/office/powerpoint/2010/main" val="408498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(11/8/15 12:47) -----</a:t>
            </a:r>
          </a:p>
          <a:p>
            <a:r>
              <a:rPr lang="en-US"/>
              <a:t>Feature is </a:t>
            </a:r>
          </a:p>
        </p:txBody>
      </p:sp>
      <p:sp>
        <p:nvSpPr>
          <p:cNvPr id="4" name="Slide Number Placeholder 3"/>
          <p:cNvSpPr>
            <a:spLocks noGrp="1"/>
          </p:cNvSpPr>
          <p:nvPr>
            <p:ph type="sldNum" sz="quarter" idx="10"/>
          </p:nvPr>
        </p:nvSpPr>
        <p:spPr/>
        <p:txBody>
          <a:bodyPr/>
          <a:lstStyle/>
          <a:p>
            <a:fld id="{E0A1E7F4-8693-6241-8519-6B90510A5A4A}" type="slidenum">
              <a:rPr lang="en-US" smtClean="0"/>
              <a:t>18</a:t>
            </a:fld>
            <a:endParaRPr lang="en-US"/>
          </a:p>
        </p:txBody>
      </p:sp>
    </p:spTree>
    <p:extLst>
      <p:ext uri="{BB962C8B-B14F-4D97-AF65-F5344CB8AC3E}">
        <p14:creationId xmlns:p14="http://schemas.microsoft.com/office/powerpoint/2010/main" val="237017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Behave reports result as print out but we needed </a:t>
            </a:r>
            <a:r>
              <a:rPr lang="en-US" baseline="0" dirty="0" err="1" smtClean="0"/>
              <a:t>json</a:t>
            </a:r>
            <a:r>
              <a:rPr lang="en-US" baseline="0" dirty="0" smtClean="0"/>
              <a:t> formatting as it is a better cross platform data format. Extended Behave </a:t>
            </a:r>
            <a:r>
              <a:rPr lang="en-US" baseline="0" dirty="0" err="1" smtClean="0"/>
              <a:t>PrettyJSONFormatter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on the </a:t>
            </a:r>
            <a:r>
              <a:rPr lang="en-US" dirty="0" err="1" smtClean="0"/>
              <a:t>Lucene</a:t>
            </a:r>
            <a:r>
              <a:rPr lang="en-US" dirty="0" smtClean="0"/>
              <a:t> Search Index</a:t>
            </a:r>
          </a:p>
          <a:p>
            <a:r>
              <a:rPr lang="en-US" dirty="0" smtClean="0"/>
              <a:t>This is not the most common use for</a:t>
            </a:r>
            <a:r>
              <a:rPr lang="en-US" baseline="0" dirty="0" smtClean="0"/>
              <a:t> </a:t>
            </a:r>
            <a:r>
              <a:rPr lang="en-US" baseline="0" dirty="0" err="1" smtClean="0"/>
              <a:t>ElasticSearch</a:t>
            </a:r>
            <a:r>
              <a:rPr lang="en-US" baseline="0" dirty="0" smtClean="0"/>
              <a:t>, most common use case is full-text search</a:t>
            </a:r>
          </a:p>
          <a:p>
            <a:r>
              <a:rPr lang="en-US" dirty="0" smtClean="0"/>
              <a:t>Not just for full-text search</a:t>
            </a:r>
          </a:p>
          <a:p>
            <a:r>
              <a:rPr lang="en-US" dirty="0" smtClean="0"/>
              <a:t>Supports authentication via add-ons such as Shield</a:t>
            </a:r>
          </a:p>
          <a:p>
            <a:r>
              <a:rPr lang="en-US" dirty="0" smtClean="0"/>
              <a:t>Extensive documentation and </a:t>
            </a:r>
            <a:r>
              <a:rPr lang="en-US" dirty="0" smtClean="0"/>
              <a:t>support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E.g. A blogging platform may store data in a single index and within it different mappings for user, blog, comments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20</a:t>
            </a:fld>
            <a:endParaRPr lang="en-US"/>
          </a:p>
        </p:txBody>
      </p:sp>
    </p:spTree>
    <p:extLst>
      <p:ext uri="{BB962C8B-B14F-4D97-AF65-F5344CB8AC3E}">
        <p14:creationId xmlns:p14="http://schemas.microsoft.com/office/powerpoint/2010/main" val="2875404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21</a:t>
            </a:fld>
            <a:endParaRPr lang="en-US"/>
          </a:p>
        </p:txBody>
      </p:sp>
    </p:spTree>
    <p:extLst>
      <p:ext uri="{BB962C8B-B14F-4D97-AF65-F5344CB8AC3E}">
        <p14:creationId xmlns:p14="http://schemas.microsoft.com/office/powerpoint/2010/main" val="209957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PRs from people who do not write Python on day to day basis.</a:t>
            </a:r>
          </a:p>
          <a:p>
            <a:endParaRPr lang="en-US" dirty="0" smtClean="0"/>
          </a:p>
          <a:p>
            <a:r>
              <a:rPr lang="en-US" sz="1200" kern="1200" dirty="0" smtClean="0">
                <a:solidFill>
                  <a:schemeClr val="tx1"/>
                </a:solidFill>
                <a:latin typeface="+mn-lt"/>
                <a:ea typeface="+mn-ea"/>
                <a:cs typeface="+mn-cs"/>
              </a:rPr>
              <a:t>Biggest win developers with core competencies in languages such as </a:t>
            </a:r>
            <a:r>
              <a:rPr lang="en-US" sz="1200" kern="1200" dirty="0" err="1" smtClean="0">
                <a:solidFill>
                  <a:schemeClr val="tx1"/>
                </a:solidFill>
                <a:latin typeface="+mn-lt"/>
                <a:ea typeface="+mn-ea"/>
                <a:cs typeface="+mn-cs"/>
              </a:rPr>
              <a:t>php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.net</a:t>
            </a:r>
            <a:r>
              <a:rPr lang="en-US" sz="1200" kern="1200" dirty="0" smtClean="0">
                <a:solidFill>
                  <a:schemeClr val="tx1"/>
                </a:solidFill>
                <a:latin typeface="+mn-lt"/>
                <a:ea typeface="+mn-ea"/>
                <a:cs typeface="+mn-cs"/>
              </a:rPr>
              <a:t>, java could get productive fast. Optimize for developer happiness.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Productivity, beauty and brevity.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plain language PHP or Java</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32</a:t>
            </a:fld>
            <a:endParaRPr lang="en-US"/>
          </a:p>
        </p:txBody>
      </p:sp>
    </p:spTree>
    <p:extLst>
      <p:ext uri="{BB962C8B-B14F-4D97-AF65-F5344CB8AC3E}">
        <p14:creationId xmlns:p14="http://schemas.microsoft.com/office/powerpoint/2010/main" val="43885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we are discovering problems faster, and seeing where existing test </a:t>
            </a:r>
            <a:r>
              <a:rPr lang="en-US" sz="1200" kern="1200" dirty="0" err="1" smtClean="0">
                <a:solidFill>
                  <a:schemeClr val="tx1"/>
                </a:solidFill>
                <a:latin typeface="+mn-lt"/>
                <a:ea typeface="+mn-ea"/>
                <a:cs typeface="+mn-cs"/>
              </a:rPr>
              <a:t>framw</a:t>
            </a:r>
            <a:r>
              <a:rPr lang="en-US" sz="1200" kern="1200" dirty="0" smtClean="0">
                <a:solidFill>
                  <a:schemeClr val="tx1"/>
                </a:solidFill>
                <a:latin typeface="+mn-lt"/>
                <a:ea typeface="+mn-ea"/>
                <a:cs typeface="+mn-cs"/>
              </a:rPr>
              <a:t> integrate with good alerting</a:t>
            </a:r>
          </a:p>
          <a:p>
            <a:endParaRPr lang="en-US" dirty="0" smtClean="0"/>
          </a:p>
          <a:p>
            <a:r>
              <a:rPr lang="en-US" dirty="0" smtClean="0"/>
              <a:t>Such as Pay With</a:t>
            </a:r>
            <a:r>
              <a:rPr lang="en-US" baseline="0" dirty="0" smtClean="0"/>
              <a:t> </a:t>
            </a:r>
            <a:r>
              <a:rPr lang="en-US" baseline="0" dirty="0" err="1" smtClean="0"/>
              <a:t>Venmo</a:t>
            </a:r>
            <a:endParaRPr lang="en-US" baseline="0" dirty="0" smtClean="0"/>
          </a:p>
          <a:p>
            <a:r>
              <a:rPr lang="en-US" baseline="0" dirty="0" smtClean="0"/>
              <a:t>Test different versions of </a:t>
            </a:r>
            <a:r>
              <a:rPr lang="en-US" baseline="0" dirty="0" err="1" smtClean="0"/>
              <a:t>sdks</a:t>
            </a:r>
            <a:r>
              <a:rPr lang="en-US" baseline="0" dirty="0" smtClean="0"/>
              <a:t>, different versions of APIs</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33</a:t>
            </a:fld>
            <a:endParaRPr lang="en-US"/>
          </a:p>
        </p:txBody>
      </p:sp>
    </p:spTree>
    <p:extLst>
      <p:ext uri="{BB962C8B-B14F-4D97-AF65-F5344CB8AC3E}">
        <p14:creationId xmlns:p14="http://schemas.microsoft.com/office/powerpoint/2010/main" val="2261305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tools used here worked well in conjunction with the use cases we have</a:t>
            </a:r>
          </a:p>
          <a:p>
            <a:r>
              <a:rPr lang="en-US" dirty="0" smtClean="0"/>
              <a:t>Doesn’t mean there aren’t better ways to do it</a:t>
            </a:r>
          </a:p>
          <a:p>
            <a:r>
              <a:rPr lang="en-US" dirty="0" smtClean="0"/>
              <a:t>Open to feedback and improving the pipeline</a:t>
            </a:r>
          </a:p>
          <a:p>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35</a:t>
            </a:fld>
            <a:endParaRPr lang="en-US"/>
          </a:p>
        </p:txBody>
      </p:sp>
    </p:spTree>
    <p:extLst>
      <p:ext uri="{BB962C8B-B14F-4D97-AF65-F5344CB8AC3E}">
        <p14:creationId xmlns:p14="http://schemas.microsoft.com/office/powerpoint/2010/main" val="401659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Python to automate </a:t>
            </a:r>
            <a:r>
              <a:rPr lang="en-US" dirty="0" err="1" smtClean="0"/>
              <a:t>iOS</a:t>
            </a:r>
            <a:r>
              <a:rPr lang="en-US" dirty="0" smtClean="0"/>
              <a:t> app via </a:t>
            </a:r>
            <a:r>
              <a:rPr lang="en-US" dirty="0" err="1" smtClean="0"/>
              <a:t>Appium</a:t>
            </a:r>
            <a:endParaRPr lang="en-US" dirty="0" smtClean="0"/>
          </a:p>
          <a:p>
            <a:r>
              <a:rPr lang="en-US" dirty="0" smtClean="0"/>
              <a:t>Use Behave, a Python BDD framework, as a way to describe tests for better communication</a:t>
            </a:r>
          </a:p>
          <a:p>
            <a:r>
              <a:rPr lang="en-US" dirty="0" smtClean="0"/>
              <a:t>Storage of test data via </a:t>
            </a:r>
            <a:r>
              <a:rPr lang="en-US" dirty="0" err="1" smtClean="0"/>
              <a:t>ElasticSearch</a:t>
            </a:r>
            <a:endParaRPr lang="en-US" dirty="0" smtClean="0"/>
          </a:p>
          <a:p>
            <a:r>
              <a:rPr lang="en-US" dirty="0" smtClean="0"/>
              <a:t>Visualization of results on </a:t>
            </a:r>
            <a:r>
              <a:rPr lang="en-US" dirty="0" err="1" smtClean="0"/>
              <a:t>Kibana</a:t>
            </a:r>
            <a:endParaRPr lang="en-US" dirty="0" smtClean="0"/>
          </a:p>
          <a:p>
            <a:r>
              <a:rPr lang="en-US" dirty="0" err="1" smtClean="0"/>
              <a:t>Pycon</a:t>
            </a:r>
            <a:r>
              <a:rPr lang="en-US" baseline="0" dirty="0" smtClean="0"/>
              <a:t> is really great because there are people working in all these different fields, finance, healthcare, climate. My goal with this talk is that some of you may learn something useful in this talk that you can then go back and use in your work or hobby project</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4</a:t>
            </a:fld>
            <a:endParaRPr lang="en-US"/>
          </a:p>
        </p:txBody>
      </p:sp>
    </p:spTree>
    <p:extLst>
      <p:ext uri="{BB962C8B-B14F-4D97-AF65-F5344CB8AC3E}">
        <p14:creationId xmlns:p14="http://schemas.microsoft.com/office/powerpoint/2010/main" val="320687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a:t>
            </a:r>
            <a:r>
              <a:rPr lang="en-US" dirty="0" smtClean="0"/>
              <a:t>well known for serving a broad set of use cases across payments industry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whole product depends on a multitude of distributed teams working on individual components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Your customers will log in just once per device and then instantly complete purchases across other apps or sites. They’ll see fewer screens, which could mean better conversion for you.</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5</a:t>
            </a:fld>
            <a:endParaRPr lang="en-US"/>
          </a:p>
        </p:txBody>
      </p:sp>
    </p:spTree>
    <p:extLst>
      <p:ext uri="{BB962C8B-B14F-4D97-AF65-F5344CB8AC3E}">
        <p14:creationId xmlns:p14="http://schemas.microsoft.com/office/powerpoint/2010/main" val="98357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Video, an user chooses to pay with PayPal in a merchant application, at which point it switches to browser, where user grants consent and it comes right back to the app. If you are selling on mobile, this is huge since there is no entering credentials, typing in credit card numbers. Less friction, more sales</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6</a:t>
            </a:fld>
            <a:endParaRPr lang="en-US"/>
          </a:p>
        </p:txBody>
      </p:sp>
    </p:spTree>
    <p:extLst>
      <p:ext uri="{BB962C8B-B14F-4D97-AF65-F5344CB8AC3E}">
        <p14:creationId xmlns:p14="http://schemas.microsoft.com/office/powerpoint/2010/main" val="114982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just some of our awesome partners who using this in production</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7</a:t>
            </a:fld>
            <a:endParaRPr lang="en-US"/>
          </a:p>
        </p:txBody>
      </p:sp>
    </p:spTree>
    <p:extLst>
      <p:ext uri="{BB962C8B-B14F-4D97-AF65-F5344CB8AC3E}">
        <p14:creationId xmlns:p14="http://schemas.microsoft.com/office/powerpoint/2010/main" val="182315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this</a:t>
            </a:r>
            <a:r>
              <a:rPr lang="en-US" baseline="0" dirty="0" smtClean="0"/>
              <a:t> work</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8</a:t>
            </a:fld>
            <a:endParaRPr lang="en-US"/>
          </a:p>
        </p:txBody>
      </p:sp>
    </p:spTree>
    <p:extLst>
      <p:ext uri="{BB962C8B-B14F-4D97-AF65-F5344CB8AC3E}">
        <p14:creationId xmlns:p14="http://schemas.microsoft.com/office/powerpoint/2010/main" val="174008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our requirements</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11</a:t>
            </a:fld>
            <a:endParaRPr lang="en-US"/>
          </a:p>
        </p:txBody>
      </p:sp>
    </p:spTree>
    <p:extLst>
      <p:ext uri="{BB962C8B-B14F-4D97-AF65-F5344CB8AC3E}">
        <p14:creationId xmlns:p14="http://schemas.microsoft.com/office/powerpoint/2010/main" val="279019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gripe</a:t>
            </a:r>
            <a:r>
              <a:rPr lang="en-US" baseline="0" dirty="0" smtClean="0"/>
              <a:t> on the language, but just the ecosystem is focused most on web pages than anything else</a:t>
            </a:r>
          </a:p>
          <a:p>
            <a:r>
              <a:rPr lang="en-US" baseline="0" dirty="0" smtClean="0"/>
              <a:t>Might be good language </a:t>
            </a: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13</a:t>
            </a:fld>
            <a:endParaRPr lang="en-US"/>
          </a:p>
        </p:txBody>
      </p:sp>
    </p:spTree>
    <p:extLst>
      <p:ext uri="{BB962C8B-B14F-4D97-AF65-F5344CB8AC3E}">
        <p14:creationId xmlns:p14="http://schemas.microsoft.com/office/powerpoint/2010/main" val="326227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Who</a:t>
            </a:r>
            <a:r>
              <a:rPr lang="en-US" baseline="0" dirty="0" smtClean="0"/>
              <a:t> here have used </a:t>
            </a:r>
            <a:r>
              <a:rPr lang="en-US" baseline="0" dirty="0" err="1" smtClean="0"/>
              <a:t>Appium</a:t>
            </a:r>
            <a:r>
              <a:rPr lang="en-US" baseline="0" dirty="0" smtClean="0"/>
              <a: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context under which you test will inform you of the specific choice of testing methodology and test tools to choose. The more options you are aware of, the better your context specific choice is going to be.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1E7F4-8693-6241-8519-6B90510A5A4A}" type="slidenum">
              <a:rPr lang="en-US" smtClean="0"/>
              <a:t>14</a:t>
            </a:fld>
            <a:endParaRPr lang="en-US"/>
          </a:p>
        </p:txBody>
      </p:sp>
    </p:spTree>
    <p:extLst>
      <p:ext uri="{BB962C8B-B14F-4D97-AF65-F5344CB8AC3E}">
        <p14:creationId xmlns:p14="http://schemas.microsoft.com/office/powerpoint/2010/main" val="1126221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16012" y="1904999"/>
            <a:ext cx="6938963" cy="1582271"/>
          </a:xfrm>
        </p:spPr>
        <p:txBody>
          <a:bodyPr anchor="b" anchorCtr="0"/>
          <a:lstStyle>
            <a:lvl1pPr>
              <a:lnSpc>
                <a:spcPct val="95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16013" y="3487271"/>
            <a:ext cx="6938961" cy="1143000"/>
          </a:xfrm>
        </p:spPr>
        <p:txBody>
          <a:bodyPr/>
          <a:lstStyle>
            <a:lvl1pPr marL="0" indent="0" algn="ctr">
              <a:spcBef>
                <a:spcPts val="300"/>
              </a:spcBef>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5715000"/>
            <a:ext cx="2133600" cy="275478"/>
          </a:xfrm>
        </p:spPr>
        <p:txBody>
          <a:bodyPr/>
          <a:lstStyle>
            <a:lvl1pPr>
              <a:defRPr>
                <a:solidFill>
                  <a:schemeClr val="bg2">
                    <a:lumMod val="60000"/>
                    <a:lumOff val="40000"/>
                  </a:schemeClr>
                </a:solidFill>
              </a:defRPr>
            </a:lvl1p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a:xfrm>
            <a:off x="1102659" y="5715000"/>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5715000"/>
            <a:ext cx="457200" cy="275478"/>
          </a:xfrm>
        </p:spPr>
        <p:txBody>
          <a:bodyPr/>
          <a:lstStyle>
            <a:lvl1pPr>
              <a:defRPr>
                <a:solidFill>
                  <a:schemeClr val="bg2">
                    <a:lumMod val="60000"/>
                    <a:lumOff val="40000"/>
                  </a:schemeClr>
                </a:solidFill>
              </a:defRPr>
            </a:lvl1pPr>
          </a:lstStyle>
          <a:p>
            <a:fld id="{2D57B0AA-AC8E-4463-ADAC-E87D09B82E4F}"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4686766"/>
            <a:ext cx="7315200" cy="400705"/>
          </a:xfrm>
          <a:prstGeom prst="rect">
            <a:avLst/>
          </a:prstGeom>
        </p:spPr>
      </p:pic>
      <p:pic>
        <p:nvPicPr>
          <p:cNvPr id="10" name="Picture 9" descr="coverAccentTop.png"/>
          <p:cNvPicPr>
            <a:picLocks noChangeAspect="1"/>
          </p:cNvPicPr>
          <p:nvPr/>
        </p:nvPicPr>
        <p:blipFill>
          <a:blip r:embed="rId4"/>
          <a:stretch>
            <a:fillRect/>
          </a:stretch>
        </p:blipFill>
        <p:spPr>
          <a:xfrm>
            <a:off x="914400" y="1619136"/>
            <a:ext cx="7315200" cy="39138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4754083" y="673398"/>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4754083" y="5636584"/>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7774169" y="5636584"/>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7774169" y="673398"/>
            <a:ext cx="742950" cy="361950"/>
          </a:xfrm>
          <a:prstGeom prst="rect">
            <a:avLst/>
          </a:prstGeom>
          <a:noFill/>
        </p:spPr>
      </p:pic>
      <p:sp>
        <p:nvSpPr>
          <p:cNvPr id="2" name="Title 1"/>
          <p:cNvSpPr>
            <a:spLocks noGrp="1"/>
          </p:cNvSpPr>
          <p:nvPr>
            <p:ph type="title"/>
          </p:nvPr>
        </p:nvSpPr>
        <p:spPr>
          <a:xfrm>
            <a:off x="838200" y="914400"/>
            <a:ext cx="3429000" cy="1371600"/>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081121" y="914400"/>
            <a:ext cx="3108960" cy="4815841"/>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2667001"/>
            <a:ext cx="3429000" cy="2895600"/>
          </a:xfrm>
        </p:spPr>
        <p:txBody>
          <a:bodyPr vert="horz" lIns="91440" tIns="45720" rIns="91440" bIns="45720" rtlCol="0">
            <a:normAutofit/>
          </a:bodyPr>
          <a:lstStyle>
            <a:lvl1pPr marL="0" indent="0" algn="ctr">
              <a:spcBef>
                <a:spcPts val="500"/>
              </a:spcBef>
              <a:buNone/>
              <a:defRPr lang="en-US" sz="18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8" name="Picture 2" descr="captionAccent.png"/>
          <p:cNvPicPr>
            <a:picLocks noChangeAspect="1" noChangeArrowheads="1"/>
          </p:cNvPicPr>
          <p:nvPr/>
        </p:nvPicPr>
        <p:blipFill>
          <a:blip r:embed="rId4"/>
          <a:srcRect/>
          <a:stretch>
            <a:fillRect/>
          </a:stretch>
        </p:blipFill>
        <p:spPr bwMode="auto">
          <a:xfrm>
            <a:off x="838200" y="2326341"/>
            <a:ext cx="3429000" cy="24030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1752600" y="565897"/>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1752600" y="4128247"/>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6648450" y="4128247"/>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6648450"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0" y="780826"/>
            <a:ext cx="45720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pic>
        <p:nvPicPr>
          <p:cNvPr id="15" name="Picture 3" descr="scrollwork-Bottom.png"/>
          <p:cNvPicPr>
            <a:picLocks noChangeAspect="1" noChangeArrowheads="1"/>
          </p:cNvPicPr>
          <p:nvPr/>
        </p:nvPicPr>
        <p:blipFill>
          <a:blip r:embed="rId2"/>
          <a:srcRect/>
          <a:stretch>
            <a:fillRect/>
          </a:stretch>
        </p:blipFill>
        <p:spPr bwMode="auto">
          <a:xfrm flipH="1">
            <a:off x="993402" y="4128247"/>
            <a:ext cx="742950" cy="361950"/>
          </a:xfrm>
          <a:prstGeom prst="rect">
            <a:avLst/>
          </a:prstGeom>
          <a:noFill/>
        </p:spPr>
      </p:pic>
      <p:pic>
        <p:nvPicPr>
          <p:cNvPr id="4099" name="Picture 3" descr="scrollwork-Bottom.png"/>
          <p:cNvPicPr>
            <a:picLocks noChangeAspect="1" noChangeArrowheads="1"/>
          </p:cNvPicPr>
          <p:nvPr/>
        </p:nvPicPr>
        <p:blipFill>
          <a:blip r:embed="rId2"/>
          <a:srcRect/>
          <a:stretch>
            <a:fillRect/>
          </a:stretch>
        </p:blipFill>
        <p:spPr bwMode="auto">
          <a:xfrm>
            <a:off x="7407649" y="4128247"/>
            <a:ext cx="742950" cy="361950"/>
          </a:xfrm>
          <a:prstGeom prst="rect">
            <a:avLst/>
          </a:prstGeom>
          <a:noFill/>
        </p:spPr>
      </p:pic>
      <p:pic>
        <p:nvPicPr>
          <p:cNvPr id="12" name="Picture 2" descr="scrollwork-Top.png"/>
          <p:cNvPicPr>
            <a:picLocks noChangeAspect="1" noChangeArrowheads="1"/>
          </p:cNvPicPr>
          <p:nvPr/>
        </p:nvPicPr>
        <p:blipFill>
          <a:blip r:embed="rId3"/>
          <a:srcRect/>
          <a:stretch>
            <a:fillRect/>
          </a:stretch>
        </p:blipFill>
        <p:spPr bwMode="auto">
          <a:xfrm flipH="1">
            <a:off x="993402" y="565897"/>
            <a:ext cx="742950" cy="361950"/>
          </a:xfrm>
          <a:prstGeom prst="rect">
            <a:avLst/>
          </a:prstGeom>
          <a:noFill/>
        </p:spPr>
      </p:pic>
      <p:pic>
        <p:nvPicPr>
          <p:cNvPr id="4098" name="Picture 2" descr="scrollwork-Top.png"/>
          <p:cNvPicPr>
            <a:picLocks noChangeAspect="1" noChangeArrowheads="1"/>
          </p:cNvPicPr>
          <p:nvPr/>
        </p:nvPicPr>
        <p:blipFill>
          <a:blip r:embed="rId3"/>
          <a:srcRect/>
          <a:stretch>
            <a:fillRect/>
          </a:stretch>
        </p:blipFill>
        <p:spPr bwMode="auto">
          <a:xfrm>
            <a:off x="7407649"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
        <p:nvSpPr>
          <p:cNvPr id="14" name="Picture Placeholder 2"/>
          <p:cNvSpPr>
            <a:spLocks noGrp="1"/>
          </p:cNvSpPr>
          <p:nvPr>
            <p:ph type="pic" idx="13"/>
          </p:nvPr>
        </p:nvSpPr>
        <p:spPr>
          <a:xfrm>
            <a:off x="4912659"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2084294"/>
            <a:ext cx="7543800" cy="3639670"/>
          </a:xfrm>
        </p:spPr>
        <p:txBody>
          <a:bodyPr vert="eaVert"/>
          <a:lstStyle>
            <a:lvl5pPr>
              <a:defRPr/>
            </a:lvl5pPr>
            <a:lvl6pPr marL="2286000">
              <a:defRPr/>
            </a:lvl6pPr>
            <a:lvl7pPr marL="2286000">
              <a:defRPr/>
            </a:lvl7pPr>
            <a:lvl8pPr marL="2286000">
              <a:defRPr/>
            </a:lvl8pPr>
            <a:lvl9pPr marL="22860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922048"/>
            <a:ext cx="1676400" cy="4814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922048"/>
            <a:ext cx="5638800" cy="481488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5122" name="Picture 2" descr="verticalAccent.png"/>
          <p:cNvPicPr>
            <a:picLocks noChangeAspect="1" noChangeArrowheads="1"/>
          </p:cNvPicPr>
          <p:nvPr/>
        </p:nvPicPr>
        <p:blipFill>
          <a:blip r:embed="rId2"/>
          <a:srcRect/>
          <a:stretch>
            <a:fillRect/>
          </a:stretch>
        </p:blipFill>
        <p:spPr bwMode="auto">
          <a:xfrm>
            <a:off x="6626225" y="860612"/>
            <a:ext cx="247364" cy="493776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02519" y="4038600"/>
            <a:ext cx="6938963" cy="1174376"/>
          </a:xfrm>
        </p:spPr>
        <p:txBody>
          <a:bodyPr anchor="b" anchorCtr="0">
            <a:noAutofit/>
          </a:bodyPr>
          <a:lstStyle>
            <a:lvl1pPr>
              <a:lnSpc>
                <a:spcPct val="95000"/>
              </a:lnSpc>
              <a:defRPr sz="5200"/>
            </a:lvl1pPr>
          </a:lstStyle>
          <a:p>
            <a:r>
              <a:rPr lang="en-US" smtClean="0"/>
              <a:t>Click to edit Master title style</a:t>
            </a:r>
            <a:endParaRPr lang="en-US" dirty="0"/>
          </a:p>
        </p:txBody>
      </p:sp>
      <p:sp>
        <p:nvSpPr>
          <p:cNvPr id="3" name="Subtitle 2"/>
          <p:cNvSpPr>
            <a:spLocks noGrp="1"/>
          </p:cNvSpPr>
          <p:nvPr>
            <p:ph type="subTitle" idx="1"/>
          </p:nvPr>
        </p:nvSpPr>
        <p:spPr>
          <a:xfrm>
            <a:off x="1102520" y="5212977"/>
            <a:ext cx="6938961" cy="775447"/>
          </a:xfrm>
        </p:spPr>
        <p:txBody>
          <a:bodyPr>
            <a:normAutofit/>
          </a:bodyPr>
          <a:lstStyle>
            <a:lvl1pPr marL="0" indent="0" algn="ctr">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6214969"/>
            <a:ext cx="2133600" cy="275478"/>
          </a:xfrm>
        </p:spPr>
        <p:txBody>
          <a:bodyPr/>
          <a:lstStyle>
            <a:lvl1pPr>
              <a:defRPr>
                <a:solidFill>
                  <a:schemeClr val="bg2">
                    <a:lumMod val="60000"/>
                    <a:lumOff val="40000"/>
                  </a:schemeClr>
                </a:solidFill>
              </a:defRPr>
            </a:lvl1p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a:xfrm>
            <a:off x="1102659" y="6214969"/>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6214969"/>
            <a:ext cx="457200" cy="275478"/>
          </a:xfrm>
        </p:spPr>
        <p:txBody>
          <a:bodyPr/>
          <a:lstStyle>
            <a:lvl1pPr>
              <a:defRPr>
                <a:solidFill>
                  <a:schemeClr val="bg2">
                    <a:lumMod val="60000"/>
                    <a:lumOff val="40000"/>
                  </a:schemeClr>
                </a:solidFill>
              </a:defRPr>
            </a:lvl1pPr>
          </a:lstStyle>
          <a:p>
            <a:fld id="{2D57B0AA-AC8E-4463-ADAC-E87D09B82E4F}"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3915801"/>
            <a:ext cx="7315200" cy="400705"/>
          </a:xfrm>
          <a:prstGeom prst="rect">
            <a:avLst/>
          </a:prstGeom>
        </p:spPr>
      </p:pic>
      <p:sp>
        <p:nvSpPr>
          <p:cNvPr id="11" name="Picture Placeholder 2"/>
          <p:cNvSpPr>
            <a:spLocks noGrp="1"/>
          </p:cNvSpPr>
          <p:nvPr>
            <p:ph type="pic" idx="13"/>
          </p:nvPr>
        </p:nvSpPr>
        <p:spPr>
          <a:xfrm>
            <a:off x="1188720" y="1004455"/>
            <a:ext cx="6766560" cy="2729345"/>
          </a:xfrm>
          <a:solidFill>
            <a:schemeClr val="bg2"/>
          </a:solidFill>
          <a:ln w="127000">
            <a:solidFill>
              <a:schemeClr val="tx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6012" y="1904998"/>
            <a:ext cx="6938964" cy="1582271"/>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600" kern="1200">
                <a:solidFill>
                  <a:schemeClr val="tx1"/>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16012" y="3487271"/>
            <a:ext cx="6938960" cy="1143000"/>
          </a:xfrm>
        </p:spPr>
        <p:txBody>
          <a:bodyPr vert="horz" lIns="91440" tIns="45720" rIns="91440" bIns="45720" rtlCol="0">
            <a:normAutofit/>
          </a:bodyPr>
          <a:lstStyle>
            <a:lvl1pPr marL="0" indent="0" algn="ctr" defTabSz="914400" rtl="0" eaLnBrk="1" latinLnBrk="0" hangingPunct="1">
              <a:spcBef>
                <a:spcPts val="300"/>
              </a:spcBef>
              <a:buSzPct val="100000"/>
              <a:buFont typeface="Wingdings" pitchFamily="2" charset="2"/>
              <a:buNone/>
              <a:defRPr lang="en-US" sz="18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EAFA9-7502-42D3-9B79-C38E938C236F}"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1026" name="Picture 2" descr="SectionAccentTop.png"/>
          <p:cNvPicPr>
            <a:picLocks noChangeAspect="1" noChangeArrowheads="1"/>
          </p:cNvPicPr>
          <p:nvPr/>
        </p:nvPicPr>
        <p:blipFill>
          <a:blip r:embed="rId2"/>
          <a:srcRect/>
          <a:stretch>
            <a:fillRect/>
          </a:stretch>
        </p:blipFill>
        <p:spPr bwMode="auto">
          <a:xfrm>
            <a:off x="914400" y="1618488"/>
            <a:ext cx="7315200" cy="356382"/>
          </a:xfrm>
          <a:prstGeom prst="rect">
            <a:avLst/>
          </a:prstGeom>
          <a:noFill/>
        </p:spPr>
      </p:pic>
      <p:pic>
        <p:nvPicPr>
          <p:cNvPr id="1027" name="Picture 3" descr="SectionAccentBottom.png"/>
          <p:cNvPicPr>
            <a:picLocks noChangeAspect="1" noChangeArrowheads="1"/>
          </p:cNvPicPr>
          <p:nvPr/>
        </p:nvPicPr>
        <p:blipFill>
          <a:blip r:embed="rId3"/>
          <a:srcRect/>
          <a:stretch>
            <a:fillRect/>
          </a:stretch>
        </p:blipFill>
        <p:spPr bwMode="auto">
          <a:xfrm>
            <a:off x="914400" y="4690872"/>
            <a:ext cx="7315200" cy="356382"/>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926106"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5013" indent="-282575">
              <a:defRPr sz="1800"/>
            </a:lvl7pPr>
            <a:lvl8pPr marL="2287588" indent="-282575">
              <a:defRPr sz="1800"/>
            </a:lvl8pPr>
            <a:lvl9pPr marL="2568575" indent="-2809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8EAFA9-7502-42D3-9B79-C38E938C236F}"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81100"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4163">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5269006"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6106"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8EAFA9-7502-42D3-9B79-C38E938C236F}"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7B0AA-AC8E-4463-ADAC-E87D09B82E4F}" type="slidenum">
              <a:rPr lang="en-US" smtClean="0"/>
              <a:t>‹#›</a:t>
            </a:fld>
            <a:endParaRPr lang="en-US"/>
          </a:p>
        </p:txBody>
      </p:sp>
      <p:pic>
        <p:nvPicPr>
          <p:cNvPr id="2050" name="Picture 2" descr="comparisonRule.png"/>
          <p:cNvPicPr>
            <a:picLocks noChangeAspect="1" noChangeArrowheads="1"/>
          </p:cNvPicPr>
          <p:nvPr/>
        </p:nvPicPr>
        <p:blipFill>
          <a:blip r:embed="rId3"/>
          <a:srcRect/>
          <a:stretch>
            <a:fillRect/>
          </a:stretch>
        </p:blipFill>
        <p:spPr bwMode="auto">
          <a:xfrm>
            <a:off x="1247775" y="2686050"/>
            <a:ext cx="2609850" cy="133350"/>
          </a:xfrm>
          <a:prstGeom prst="rect">
            <a:avLst/>
          </a:prstGeom>
          <a:noFill/>
        </p:spPr>
      </p:pic>
      <p:pic>
        <p:nvPicPr>
          <p:cNvPr id="12" name="Picture 2" descr="comparisonRule.png"/>
          <p:cNvPicPr>
            <a:picLocks noChangeAspect="1" noChangeArrowheads="1"/>
          </p:cNvPicPr>
          <p:nvPr/>
        </p:nvPicPr>
        <p:blipFill>
          <a:blip r:embed="rId3"/>
          <a:srcRect/>
          <a:stretch>
            <a:fillRect/>
          </a:stretch>
        </p:blipFill>
        <p:spPr bwMode="auto">
          <a:xfrm>
            <a:off x="5335681" y="2686050"/>
            <a:ext cx="2609850" cy="13335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8EAFA9-7502-42D3-9B79-C38E938C236F}"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AFA9-7502-42D3-9B79-C38E938C236F}"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3429000" cy="1371600"/>
          </a:xfrm>
        </p:spPr>
        <p:txBody>
          <a:bodyPr anchor="b">
            <a:no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4926106" y="914400"/>
            <a:ext cx="3429000" cy="4815841"/>
          </a:xfrm>
        </p:spPr>
        <p:txBody>
          <a:bodyPr>
            <a:normAutofit/>
          </a:bodyPr>
          <a:lstStyle>
            <a:lvl1pPr marL="341313" indent="-341313">
              <a:defRPr sz="2200"/>
            </a:lvl1pPr>
            <a:lvl2pPr marL="631825" indent="-284163">
              <a:defRPr sz="2000"/>
            </a:lvl2pPr>
            <a:lvl3pPr marL="914400" indent="-284163">
              <a:defRPr sz="1800"/>
            </a:lvl3pPr>
            <a:lvl4pPr marL="1196975" indent="-284163">
              <a:defRPr sz="1800"/>
            </a:lvl4pPr>
            <a:lvl5pPr marL="1487488" indent="-284163">
              <a:defRPr sz="1800"/>
            </a:lvl5pPr>
            <a:lvl6pPr marL="1770063" indent="-284163">
              <a:defRPr sz="1800"/>
            </a:lvl6pPr>
            <a:lvl7pPr marL="2060575" indent="-284163">
              <a:defRPr sz="1800"/>
            </a:lvl7pPr>
            <a:lvl8pPr marL="2344738" indent="-284163">
              <a:defRPr sz="1800"/>
            </a:lvl8pPr>
            <a:lvl9pPr marL="2627313" indent="-2841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8200" y="2667001"/>
            <a:ext cx="3429000" cy="2895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3074" name="Picture 2" descr="captionAccent.png"/>
          <p:cNvPicPr>
            <a:picLocks noChangeAspect="1" noChangeArrowheads="1"/>
          </p:cNvPicPr>
          <p:nvPr/>
        </p:nvPicPr>
        <p:blipFill>
          <a:blip r:embed="rId2"/>
          <a:srcRect/>
          <a:stretch>
            <a:fillRect/>
          </a:stretch>
        </p:blipFill>
        <p:spPr bwMode="auto">
          <a:xfrm>
            <a:off x="838200" y="2326341"/>
            <a:ext cx="3429000" cy="24030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interiorEdging.png"/>
          <p:cNvPicPr>
            <a:picLocks noChangeAspect="1"/>
          </p:cNvPicPr>
          <p:nvPr/>
        </p:nvPicPr>
        <p:blipFill>
          <a:blip r:embed="rId16"/>
          <a:stretch>
            <a:fillRect/>
          </a:stretch>
        </p:blipFill>
        <p:spPr>
          <a:xfrm>
            <a:off x="0" y="0"/>
            <a:ext cx="9144000" cy="6858000"/>
          </a:xfrm>
          <a:prstGeom prst="rect">
            <a:avLst/>
          </a:prstGeom>
        </p:spPr>
      </p:pic>
      <p:sp>
        <p:nvSpPr>
          <p:cNvPr id="2" name="Title Placeholder 1"/>
          <p:cNvSpPr>
            <a:spLocks noGrp="1"/>
          </p:cNvSpPr>
          <p:nvPr>
            <p:ph type="title"/>
          </p:nvPr>
        </p:nvSpPr>
        <p:spPr>
          <a:xfrm>
            <a:off x="800100" y="381000"/>
            <a:ext cx="75438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084294"/>
            <a:ext cx="6949440" cy="36396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3200" y="6118412"/>
            <a:ext cx="2133600" cy="275478"/>
          </a:xfrm>
          <a:prstGeom prst="rect">
            <a:avLst/>
          </a:prstGeom>
        </p:spPr>
        <p:txBody>
          <a:bodyPr vert="horz" lIns="91440" tIns="45720" rIns="91440" bIns="45720" rtlCol="0" anchor="ctr"/>
          <a:lstStyle>
            <a:lvl1pPr algn="r">
              <a:defRPr sz="1200">
                <a:solidFill>
                  <a:schemeClr val="tx1"/>
                </a:solidFill>
              </a:defRPr>
            </a:lvl1pPr>
          </a:lstStyle>
          <a:p>
            <a:fld id="{628EAFA9-7502-42D3-9B79-C38E938C236F}" type="datetimeFigureOut">
              <a:rPr lang="en-US" smtClean="0"/>
              <a:t>11/8/15</a:t>
            </a:fld>
            <a:endParaRPr lang="en-US"/>
          </a:p>
        </p:txBody>
      </p:sp>
      <p:sp>
        <p:nvSpPr>
          <p:cNvPr id="5" name="Footer Placeholder 4"/>
          <p:cNvSpPr>
            <a:spLocks noGrp="1"/>
          </p:cNvSpPr>
          <p:nvPr>
            <p:ph type="ftr" sz="quarter" idx="3"/>
          </p:nvPr>
        </p:nvSpPr>
        <p:spPr>
          <a:xfrm>
            <a:off x="457200" y="6118412"/>
            <a:ext cx="2895600" cy="275478"/>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4343400" y="6118412"/>
            <a:ext cx="457200" cy="275478"/>
          </a:xfrm>
          <a:prstGeom prst="rect">
            <a:avLst/>
          </a:prstGeom>
        </p:spPr>
        <p:txBody>
          <a:bodyPr vert="horz" lIns="91440" tIns="45720" rIns="91440" bIns="45720" rtlCol="0" anchor="ctr"/>
          <a:lstStyle>
            <a:lvl1pPr algn="ctr">
              <a:defRPr sz="1200">
                <a:solidFill>
                  <a:schemeClr val="tx1"/>
                </a:solidFill>
              </a:defRPr>
            </a:lvl1pPr>
          </a:lstStyle>
          <a:p>
            <a:fld id="{2D57B0AA-AC8E-4463-ADAC-E87D09B82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5600" kern="1200">
          <a:solidFill>
            <a:schemeClr val="tx1"/>
          </a:solidFill>
          <a:latin typeface="+mj-lt"/>
          <a:ea typeface="+mj-ea"/>
          <a:cs typeface="+mj-cs"/>
        </a:defRPr>
      </a:lvl1pPr>
    </p:titleStyle>
    <p:bodyStyle>
      <a:lvl1pPr marL="457200" indent="-457200" algn="l" defTabSz="914400" rtl="0" eaLnBrk="1" latinLnBrk="0" hangingPunct="1">
        <a:spcBef>
          <a:spcPts val="2000"/>
        </a:spcBef>
        <a:buSzPct val="10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500"/>
        </a:spcBef>
        <a:buClr>
          <a:schemeClr val="tx1">
            <a:lumMod val="60000"/>
            <a:lumOff val="40000"/>
          </a:schemeClr>
        </a:buClr>
        <a:buSzPct val="10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500"/>
        </a:spcBef>
        <a:buClr>
          <a:schemeClr val="tx1">
            <a:lumMod val="60000"/>
            <a:lumOff val="40000"/>
          </a:schemeClr>
        </a:buClr>
        <a:buSzPct val="100000"/>
        <a:buFont typeface="Wingdings" pitchFamily="2" charset="2"/>
        <a:buChar char=""/>
        <a:defRPr sz="1800" kern="1200">
          <a:solidFill>
            <a:schemeClr val="tx1"/>
          </a:solidFill>
          <a:latin typeface="+mn-lt"/>
          <a:ea typeface="+mn-ea"/>
          <a:cs typeface="+mn-cs"/>
        </a:defRPr>
      </a:lvl4pPr>
      <a:lvl5pPr marL="22860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5pPr>
      <a:lvl6pPr marL="27432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a:solidFill>
            <a:schemeClr val="tx1"/>
          </a:solidFill>
          <a:latin typeface="+mn-lt"/>
          <a:ea typeface="+mn-ea"/>
          <a:cs typeface="+mn-cs"/>
        </a:defRPr>
      </a:lvl6pPr>
      <a:lvl7pPr marL="32004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7pPr>
      <a:lvl8pPr marL="36576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baseline="0">
          <a:solidFill>
            <a:schemeClr val="tx1"/>
          </a:solidFill>
          <a:latin typeface="+mn-lt"/>
          <a:ea typeface="+mn-ea"/>
          <a:cs typeface="+mn-cs"/>
        </a:defRPr>
      </a:lvl8pPr>
      <a:lvl9pPr marL="41148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24.png"/><Relationship Id="rId1" Type="http://schemas.microsoft.com/office/2007/relationships/media" Target="../media/media1.mov"/><Relationship Id="rId2" Type="http://schemas.openxmlformats.org/officeDocument/2006/relationships/video" Target="../media/media1.mo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546" y="4744"/>
            <a:ext cx="7499697" cy="4218151"/>
          </a:xfrm>
        </p:spPr>
        <p:txBody>
          <a:bodyPr>
            <a:normAutofit/>
          </a:bodyPr>
          <a:lstStyle/>
          <a:p>
            <a:r>
              <a:rPr lang="en-US" sz="4000" dirty="0"/>
              <a:t>Python for reliable delivery of </a:t>
            </a:r>
            <a:r>
              <a:rPr lang="en-US" sz="4000" dirty="0" smtClean="0"/>
              <a:t>cross-platform </a:t>
            </a:r>
            <a:r>
              <a:rPr lang="en-US" sz="4000" dirty="0"/>
              <a:t>developer </a:t>
            </a:r>
            <a:r>
              <a:rPr lang="en-US" sz="4000" dirty="0" smtClean="0"/>
              <a:t>products</a:t>
            </a:r>
            <a:br>
              <a:rPr lang="en-US" sz="4000" dirty="0" smtClean="0"/>
            </a:br>
            <a:endParaRPr lang="en-US" sz="4000" dirty="0"/>
          </a:p>
        </p:txBody>
      </p:sp>
      <p:sp>
        <p:nvSpPr>
          <p:cNvPr id="3" name="Subtitle 2"/>
          <p:cNvSpPr>
            <a:spLocks noGrp="1"/>
          </p:cNvSpPr>
          <p:nvPr>
            <p:ph type="subTitle" idx="1"/>
          </p:nvPr>
        </p:nvSpPr>
        <p:spPr>
          <a:xfrm>
            <a:off x="1257937" y="3858094"/>
            <a:ext cx="6365745" cy="832086"/>
          </a:xfrm>
        </p:spPr>
        <p:txBody>
          <a:bodyPr>
            <a:normAutofit/>
          </a:bodyPr>
          <a:lstStyle/>
          <a:p>
            <a:endParaRPr lang="en-US" dirty="0"/>
          </a:p>
          <a:p>
            <a:r>
              <a:rPr lang="en-US" dirty="0" smtClean="0"/>
              <a:t>@</a:t>
            </a:r>
            <a:r>
              <a:rPr lang="en-US" dirty="0" err="1" smtClean="0"/>
              <a:t>avidas</a:t>
            </a:r>
            <a:endParaRPr lang="en-US" dirty="0"/>
          </a:p>
        </p:txBody>
      </p:sp>
    </p:spTree>
    <p:extLst>
      <p:ext uri="{BB962C8B-B14F-4D97-AF65-F5344CB8AC3E}">
        <p14:creationId xmlns:p14="http://schemas.microsoft.com/office/powerpoint/2010/main" val="3841370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n.jpg"/>
          <p:cNvPicPr>
            <a:picLocks noGrp="1" noChangeAspect="1"/>
          </p:cNvPicPr>
          <p:nvPr>
            <p:ph idx="1"/>
          </p:nvPr>
        </p:nvPicPr>
        <p:blipFill>
          <a:blip r:embed="rId2">
            <a:extLst>
              <a:ext uri="{28A0092B-C50C-407E-A947-70E740481C1C}">
                <a14:useLocalDpi xmlns:a14="http://schemas.microsoft.com/office/drawing/2010/main" val="0"/>
              </a:ext>
            </a:extLst>
          </a:blip>
          <a:srcRect l="-21598" r="-21598"/>
          <a:stretch>
            <a:fillRect/>
          </a:stretch>
        </p:blipFill>
        <p:spPr>
          <a:xfrm>
            <a:off x="-1951359" y="0"/>
            <a:ext cx="13093900" cy="6857999"/>
          </a:xfrm>
        </p:spPr>
      </p:pic>
    </p:spTree>
    <p:extLst>
      <p:ext uri="{BB962C8B-B14F-4D97-AF65-F5344CB8AC3E}">
        <p14:creationId xmlns:p14="http://schemas.microsoft.com/office/powerpoint/2010/main" val="30886013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requirements.txt</a:t>
            </a:r>
            <a:endParaRPr lang="en-US" dirty="0"/>
          </a:p>
        </p:txBody>
      </p:sp>
      <p:sp>
        <p:nvSpPr>
          <p:cNvPr id="3" name="Content Placeholder 2"/>
          <p:cNvSpPr>
            <a:spLocks noGrp="1"/>
          </p:cNvSpPr>
          <p:nvPr>
            <p:ph idx="1"/>
          </p:nvPr>
        </p:nvSpPr>
        <p:spPr/>
        <p:txBody>
          <a:bodyPr/>
          <a:lstStyle/>
          <a:p>
            <a:r>
              <a:rPr lang="en-US" dirty="0"/>
              <a:t>mobile/web automation</a:t>
            </a:r>
          </a:p>
          <a:p>
            <a:r>
              <a:rPr lang="en-US" dirty="0"/>
              <a:t>enable product/marketing to write tests describing expected behavior</a:t>
            </a:r>
          </a:p>
          <a:p>
            <a:r>
              <a:rPr lang="en-US" dirty="0"/>
              <a:t>communicate current health of the platform via dashboards/</a:t>
            </a:r>
            <a:r>
              <a:rPr lang="en-US" dirty="0" smtClean="0"/>
              <a:t>charts</a:t>
            </a:r>
            <a:endParaRPr lang="en-US" dirty="0"/>
          </a:p>
        </p:txBody>
      </p:sp>
    </p:spTree>
    <p:extLst>
      <p:ext uri="{BB962C8B-B14F-4D97-AF65-F5344CB8AC3E}">
        <p14:creationId xmlns:p14="http://schemas.microsoft.com/office/powerpoint/2010/main" val="1399778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Blank UML - New Page (1).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095" b="58293"/>
          <a:stretch/>
        </p:blipFill>
        <p:spPr>
          <a:xfrm>
            <a:off x="-4850" y="1752600"/>
            <a:ext cx="9148850" cy="5095474"/>
          </a:xfrm>
        </p:spPr>
      </p:pic>
    </p:spTree>
    <p:extLst>
      <p:ext uri="{BB962C8B-B14F-4D97-AF65-F5344CB8AC3E}">
        <p14:creationId xmlns:p14="http://schemas.microsoft.com/office/powerpoint/2010/main" val="12323416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a:t>
            </a:r>
            <a:endParaRPr lang="en-US" dirty="0"/>
          </a:p>
        </p:txBody>
      </p:sp>
      <p:sp>
        <p:nvSpPr>
          <p:cNvPr id="3" name="Content Placeholder 2"/>
          <p:cNvSpPr>
            <a:spLocks noGrp="1"/>
          </p:cNvSpPr>
          <p:nvPr>
            <p:ph idx="1"/>
          </p:nvPr>
        </p:nvSpPr>
        <p:spPr/>
        <p:txBody>
          <a:bodyPr/>
          <a:lstStyle/>
          <a:p>
            <a:r>
              <a:rPr lang="en-US" dirty="0"/>
              <a:t>PHP</a:t>
            </a:r>
          </a:p>
          <a:p>
            <a:r>
              <a:rPr lang="en-US" dirty="0"/>
              <a:t>Became obvious that PHP was not general </a:t>
            </a:r>
            <a:r>
              <a:rPr lang="en-US" dirty="0" smtClean="0"/>
              <a:t>purpose enough </a:t>
            </a:r>
            <a:r>
              <a:rPr lang="en-US" dirty="0"/>
              <a:t>for our requirements</a:t>
            </a:r>
          </a:p>
          <a:p>
            <a:r>
              <a:rPr lang="en-US" dirty="0"/>
              <a:t>Switch to Python and have worked very well for us</a:t>
            </a:r>
          </a:p>
        </p:txBody>
      </p:sp>
    </p:spTree>
    <p:extLst>
      <p:ext uri="{BB962C8B-B14F-4D97-AF65-F5344CB8AC3E}">
        <p14:creationId xmlns:p14="http://schemas.microsoft.com/office/powerpoint/2010/main" val="41347285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t>
            </a:r>
            <a:endParaRPr lang="en-US" dirty="0"/>
          </a:p>
        </p:txBody>
      </p:sp>
      <p:sp>
        <p:nvSpPr>
          <p:cNvPr id="3" name="Content Placeholder 2"/>
          <p:cNvSpPr>
            <a:spLocks noGrp="1"/>
          </p:cNvSpPr>
          <p:nvPr>
            <p:ph idx="1"/>
          </p:nvPr>
        </p:nvSpPr>
        <p:spPr/>
        <p:txBody>
          <a:bodyPr/>
          <a:lstStyle/>
          <a:p>
            <a:r>
              <a:rPr lang="en-US" dirty="0" err="1" smtClean="0"/>
              <a:t>Appium</a:t>
            </a:r>
            <a:r>
              <a:rPr lang="en-US" dirty="0" smtClean="0"/>
              <a:t> for </a:t>
            </a:r>
            <a:r>
              <a:rPr lang="en-US" dirty="0" err="1" smtClean="0"/>
              <a:t>iOS</a:t>
            </a:r>
            <a:r>
              <a:rPr lang="en-US" dirty="0" smtClean="0"/>
              <a:t>/Android automation</a:t>
            </a:r>
          </a:p>
          <a:p>
            <a:r>
              <a:rPr lang="en-US" dirty="0" smtClean="0"/>
              <a:t>Follows the </a:t>
            </a:r>
            <a:r>
              <a:rPr lang="en-US" dirty="0" err="1" smtClean="0"/>
              <a:t>WebDriver</a:t>
            </a:r>
            <a:r>
              <a:rPr lang="en-US" dirty="0" smtClean="0"/>
              <a:t> API similar to Selenium</a:t>
            </a:r>
          </a:p>
          <a:p>
            <a:r>
              <a:rPr lang="en-US" dirty="0" smtClean="0"/>
              <a:t>Can automate mobile native, mobile web and mobile hybrid apps</a:t>
            </a:r>
          </a:p>
        </p:txBody>
      </p:sp>
      <p:pic>
        <p:nvPicPr>
          <p:cNvPr id="4" name="Picture 3" descr="app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9" y="4452948"/>
            <a:ext cx="3450336" cy="847344"/>
          </a:xfrm>
          <a:prstGeom prst="rect">
            <a:avLst/>
          </a:prstGeom>
        </p:spPr>
      </p:pic>
    </p:spTree>
    <p:extLst>
      <p:ext uri="{BB962C8B-B14F-4D97-AF65-F5344CB8AC3E}">
        <p14:creationId xmlns:p14="http://schemas.microsoft.com/office/powerpoint/2010/main" val="38800793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r>
              <a:rPr lang="en-US" sz="3200" dirty="0"/>
              <a:t>http://</a:t>
            </a:r>
            <a:r>
              <a:rPr lang="en-US" sz="3200" dirty="0" err="1"/>
              <a:t>bit.ly</a:t>
            </a:r>
            <a:r>
              <a:rPr lang="en-US" sz="3200" dirty="0"/>
              <a:t>/1Hls0Hg</a:t>
            </a:r>
            <a:endParaRPr lang="en-US" sz="3200" dirty="0" smtClean="0"/>
          </a:p>
          <a:p>
            <a:r>
              <a:rPr lang="en-US" sz="3200" dirty="0" smtClean="0"/>
              <a:t>Check out v0.1.0 tag of repo</a:t>
            </a:r>
          </a:p>
          <a:p>
            <a:r>
              <a:rPr lang="en-US" sz="3200" dirty="0"/>
              <a:t>Tests an </a:t>
            </a:r>
            <a:r>
              <a:rPr lang="en-US" sz="3200" dirty="0" err="1"/>
              <a:t>iOS</a:t>
            </a:r>
            <a:r>
              <a:rPr lang="en-US" sz="3200" dirty="0"/>
              <a:t> app (needs </a:t>
            </a:r>
            <a:r>
              <a:rPr lang="en-US" sz="3200" dirty="0" err="1"/>
              <a:t>Xcode</a:t>
            </a:r>
            <a:r>
              <a:rPr lang="en-US" sz="3200" dirty="0"/>
              <a:t>)</a:t>
            </a:r>
          </a:p>
          <a:p>
            <a:r>
              <a:rPr lang="en-US" sz="3200" dirty="0"/>
              <a:t>Needs </a:t>
            </a:r>
            <a:r>
              <a:rPr lang="en-US" sz="3200" dirty="0" err="1"/>
              <a:t>Appium</a:t>
            </a:r>
            <a:r>
              <a:rPr lang="en-US" sz="3200" dirty="0"/>
              <a:t> running (needs </a:t>
            </a:r>
            <a:r>
              <a:rPr lang="en-US" sz="3200" dirty="0" err="1"/>
              <a:t>Node.js</a:t>
            </a:r>
            <a:r>
              <a:rPr lang="en-US" sz="3200" dirty="0"/>
              <a:t>)</a:t>
            </a:r>
          </a:p>
          <a:p>
            <a:endParaRPr lang="en-US" dirty="0" smtClean="0"/>
          </a:p>
        </p:txBody>
      </p:sp>
    </p:spTree>
    <p:extLst>
      <p:ext uri="{BB962C8B-B14F-4D97-AF65-F5344CB8AC3E}">
        <p14:creationId xmlns:p14="http://schemas.microsoft.com/office/powerpoint/2010/main" val="3555666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ppium_cod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8928"/>
            <a:ext cx="9180159" cy="1805516"/>
          </a:xfrm>
          <a:prstGeom prst="rect">
            <a:avLst/>
          </a:prstGeom>
        </p:spPr>
      </p:pic>
    </p:spTree>
    <p:extLst>
      <p:ext uri="{BB962C8B-B14F-4D97-AF65-F5344CB8AC3E}">
        <p14:creationId xmlns:p14="http://schemas.microsoft.com/office/powerpoint/2010/main" val="9904712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Testing</a:t>
            </a:r>
            <a:endParaRPr lang="en-US" dirty="0"/>
          </a:p>
        </p:txBody>
      </p:sp>
      <p:sp>
        <p:nvSpPr>
          <p:cNvPr id="3" name="Content Placeholder 2"/>
          <p:cNvSpPr>
            <a:spLocks noGrp="1"/>
          </p:cNvSpPr>
          <p:nvPr>
            <p:ph idx="1"/>
          </p:nvPr>
        </p:nvSpPr>
        <p:spPr>
          <a:xfrm>
            <a:off x="1097280" y="2084293"/>
            <a:ext cx="5214620" cy="4092139"/>
          </a:xfrm>
        </p:spPr>
        <p:txBody>
          <a:bodyPr/>
          <a:lstStyle/>
          <a:p>
            <a:r>
              <a:rPr lang="en-US" dirty="0" smtClean="0"/>
              <a:t>Behave, a Python BDD framework</a:t>
            </a:r>
          </a:p>
          <a:p>
            <a:r>
              <a:rPr lang="en-US" dirty="0" smtClean="0"/>
              <a:t>Terminology: Features, Scenarios and Steps, context</a:t>
            </a:r>
          </a:p>
          <a:p>
            <a:r>
              <a:rPr lang="en-US" dirty="0" smtClean="0"/>
              <a:t>Custom formatters for output</a:t>
            </a:r>
          </a:p>
        </p:txBody>
      </p:sp>
      <p:pic>
        <p:nvPicPr>
          <p:cNvPr id="4" name="Picture 3" descr="beha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900" y="2290233"/>
            <a:ext cx="2032000" cy="1943100"/>
          </a:xfrm>
          <a:prstGeom prst="rect">
            <a:avLst/>
          </a:prstGeom>
        </p:spPr>
      </p:pic>
    </p:spTree>
    <p:extLst>
      <p:ext uri="{BB962C8B-B14F-4D97-AF65-F5344CB8AC3E}">
        <p14:creationId xmlns:p14="http://schemas.microsoft.com/office/powerpoint/2010/main" val="17429955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ehav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7229"/>
            <a:ext cx="9138662" cy="5430762"/>
          </a:xfrm>
          <a:prstGeom prst="rect">
            <a:avLst/>
          </a:prstGeom>
        </p:spPr>
      </p:pic>
      <p:sp>
        <p:nvSpPr>
          <p:cNvPr id="5" name="Title 1"/>
          <p:cNvSpPr>
            <a:spLocks noGrp="1"/>
          </p:cNvSpPr>
          <p:nvPr>
            <p:ph type="title"/>
          </p:nvPr>
        </p:nvSpPr>
        <p:spPr>
          <a:xfrm>
            <a:off x="800100" y="381000"/>
            <a:ext cx="7543800" cy="1371600"/>
          </a:xfrm>
        </p:spPr>
        <p:txBody>
          <a:bodyPr/>
          <a:lstStyle/>
          <a:p>
            <a:r>
              <a:rPr lang="en-US" dirty="0" smtClean="0"/>
              <a:t>Example Behave Spec	</a:t>
            </a:r>
            <a:endParaRPr lang="en-US" dirty="0"/>
          </a:p>
        </p:txBody>
      </p:sp>
    </p:spTree>
    <p:extLst>
      <p:ext uri="{BB962C8B-B14F-4D97-AF65-F5344CB8AC3E}">
        <p14:creationId xmlns:p14="http://schemas.microsoft.com/office/powerpoint/2010/main" val="16097874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r>
              <a:rPr lang="en-US" dirty="0" smtClean="0"/>
              <a:t>Describe the previous </a:t>
            </a:r>
            <a:r>
              <a:rPr lang="en-US" dirty="0" err="1"/>
              <a:t>A</a:t>
            </a:r>
            <a:r>
              <a:rPr lang="en-US" dirty="0" err="1" smtClean="0"/>
              <a:t>ppium</a:t>
            </a:r>
            <a:r>
              <a:rPr lang="en-US" dirty="0" smtClean="0"/>
              <a:t> use case as a behave test</a:t>
            </a:r>
          </a:p>
          <a:p>
            <a:r>
              <a:rPr lang="en-US" dirty="0" smtClean="0"/>
              <a:t>Check out v0.2.0 tag</a:t>
            </a:r>
            <a:endParaRPr lang="en-US" dirty="0"/>
          </a:p>
        </p:txBody>
      </p:sp>
    </p:spTree>
    <p:extLst>
      <p:ext uri="{BB962C8B-B14F-4D97-AF65-F5344CB8AC3E}">
        <p14:creationId xmlns:p14="http://schemas.microsoft.com/office/powerpoint/2010/main" val="3054168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a:t>
            </a:r>
            <a:endParaRPr lang="en-US" dirty="0"/>
          </a:p>
        </p:txBody>
      </p:sp>
      <p:sp>
        <p:nvSpPr>
          <p:cNvPr id="3" name="Content Placeholder 2"/>
          <p:cNvSpPr>
            <a:spLocks noGrp="1"/>
          </p:cNvSpPr>
          <p:nvPr>
            <p:ph idx="1"/>
          </p:nvPr>
        </p:nvSpPr>
        <p:spPr>
          <a:xfrm>
            <a:off x="1097281" y="2084294"/>
            <a:ext cx="3961552" cy="3639670"/>
          </a:xfrm>
        </p:spPr>
        <p:txBody>
          <a:bodyPr/>
          <a:lstStyle/>
          <a:p>
            <a:r>
              <a:rPr lang="en-US" dirty="0" err="1" smtClean="0"/>
              <a:t>Ananya</a:t>
            </a:r>
            <a:r>
              <a:rPr lang="en-US" dirty="0" smtClean="0"/>
              <a:t> (Avi) Das</a:t>
            </a:r>
          </a:p>
          <a:p>
            <a:r>
              <a:rPr lang="en-US" dirty="0" smtClean="0"/>
              <a:t>Engineer at Braintree, a PayPal company</a:t>
            </a:r>
          </a:p>
          <a:p>
            <a:r>
              <a:rPr lang="en-US" dirty="0"/>
              <a:t>D</a:t>
            </a:r>
            <a:r>
              <a:rPr lang="en-US" dirty="0" smtClean="0"/>
              <a:t>eveloper experience, SDKs and platform infrastructure</a:t>
            </a:r>
          </a:p>
          <a:p>
            <a:r>
              <a:rPr lang="en-US" dirty="0" smtClean="0"/>
              <a:t>Austin, Texas</a:t>
            </a:r>
          </a:p>
        </p:txBody>
      </p:sp>
      <p:pic>
        <p:nvPicPr>
          <p:cNvPr id="4" name="Picture 3" descr="pc-my-ph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541" y="2434166"/>
            <a:ext cx="2651192" cy="2573866"/>
          </a:xfrm>
          <a:prstGeom prst="rect">
            <a:avLst/>
          </a:prstGeom>
        </p:spPr>
      </p:pic>
    </p:spTree>
    <p:extLst>
      <p:ext uri="{BB962C8B-B14F-4D97-AF65-F5344CB8AC3E}">
        <p14:creationId xmlns:p14="http://schemas.microsoft.com/office/powerpoint/2010/main" val="14810921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Visualization	</a:t>
            </a:r>
            <a:endParaRPr lang="en-US" dirty="0"/>
          </a:p>
        </p:txBody>
      </p:sp>
      <p:sp>
        <p:nvSpPr>
          <p:cNvPr id="3" name="Content Placeholder 2"/>
          <p:cNvSpPr>
            <a:spLocks noGrp="1"/>
          </p:cNvSpPr>
          <p:nvPr>
            <p:ph idx="1"/>
          </p:nvPr>
        </p:nvSpPr>
        <p:spPr/>
        <p:txBody>
          <a:bodyPr/>
          <a:lstStyle/>
          <a:p>
            <a:r>
              <a:rPr lang="en-US" dirty="0" err="1" smtClean="0"/>
              <a:t>ElasticSearch</a:t>
            </a:r>
            <a:r>
              <a:rPr lang="en-US" dirty="0" smtClean="0"/>
              <a:t> and </a:t>
            </a:r>
            <a:r>
              <a:rPr lang="en-US" dirty="0" err="1" smtClean="0"/>
              <a:t>Kibana</a:t>
            </a:r>
            <a:endParaRPr lang="en-US" dirty="0" smtClean="0"/>
          </a:p>
          <a:p>
            <a:r>
              <a:rPr lang="en-US" dirty="0" smtClean="0"/>
              <a:t>JSON over HTTP interface</a:t>
            </a:r>
          </a:p>
          <a:p>
            <a:r>
              <a:rPr lang="en-US" dirty="0" smtClean="0"/>
              <a:t>Index, </a:t>
            </a:r>
            <a:r>
              <a:rPr lang="en-US" dirty="0" smtClean="0"/>
              <a:t>Mapping type</a:t>
            </a:r>
            <a:endParaRPr lang="en-US" dirty="0" smtClean="0"/>
          </a:p>
        </p:txBody>
      </p:sp>
    </p:spTree>
    <p:extLst>
      <p:ext uri="{BB962C8B-B14F-4D97-AF65-F5344CB8AC3E}">
        <p14:creationId xmlns:p14="http://schemas.microsoft.com/office/powerpoint/2010/main" val="17163203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a:t>
            </a:r>
            <a:r>
              <a:rPr lang="en-US" dirty="0" err="1" smtClean="0"/>
              <a:t>ElasticSearch</a:t>
            </a:r>
            <a:r>
              <a:rPr lang="en-US" dirty="0" smtClean="0"/>
              <a:t> (OSX)</a:t>
            </a:r>
            <a:endParaRPr lang="en-US" dirty="0"/>
          </a:p>
        </p:txBody>
      </p:sp>
      <p:sp>
        <p:nvSpPr>
          <p:cNvPr id="3" name="Content Placeholder 2"/>
          <p:cNvSpPr>
            <a:spLocks noGrp="1"/>
          </p:cNvSpPr>
          <p:nvPr>
            <p:ph idx="1"/>
          </p:nvPr>
        </p:nvSpPr>
        <p:spPr/>
        <p:txBody>
          <a:bodyPr/>
          <a:lstStyle/>
          <a:p>
            <a:r>
              <a:rPr lang="en-US" dirty="0" smtClean="0"/>
              <a:t>brew </a:t>
            </a:r>
            <a:r>
              <a:rPr lang="en-US" dirty="0"/>
              <a:t>install </a:t>
            </a:r>
            <a:r>
              <a:rPr lang="en-US" dirty="0" err="1"/>
              <a:t>elasticsearch</a:t>
            </a:r>
            <a:r>
              <a:rPr lang="en-US" dirty="0"/>
              <a:t> &amp;&amp; brew info </a:t>
            </a:r>
            <a:r>
              <a:rPr lang="en-US" dirty="0" err="1"/>
              <a:t>elasticsearch</a:t>
            </a:r>
            <a:endParaRPr lang="en-US" dirty="0"/>
          </a:p>
          <a:p>
            <a:r>
              <a:rPr lang="en-US" dirty="0" err="1" smtClean="0"/>
              <a:t>launchctl</a:t>
            </a:r>
            <a:r>
              <a:rPr lang="en-US" dirty="0" smtClean="0"/>
              <a:t> </a:t>
            </a:r>
            <a:r>
              <a:rPr lang="en-US" dirty="0"/>
              <a:t>load ~/Library/</a:t>
            </a:r>
            <a:r>
              <a:rPr lang="en-US" dirty="0" err="1"/>
              <a:t>LaunchAgents</a:t>
            </a:r>
            <a:r>
              <a:rPr lang="en-US" dirty="0"/>
              <a:t>/</a:t>
            </a:r>
            <a:r>
              <a:rPr lang="en-US" dirty="0" err="1" smtClean="0"/>
              <a:t>homebrew.mxcl.elasticsearch.plist</a:t>
            </a:r>
            <a:endParaRPr lang="en-US" dirty="0" smtClean="0"/>
          </a:p>
          <a:p>
            <a:endParaRPr lang="en-US" dirty="0"/>
          </a:p>
        </p:txBody>
      </p:sp>
    </p:spTree>
    <p:extLst>
      <p:ext uri="{BB962C8B-B14F-4D97-AF65-F5344CB8AC3E}">
        <p14:creationId xmlns:p14="http://schemas.microsoft.com/office/powerpoint/2010/main" val="38158022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elasticsearch</a:t>
            </a:r>
            <a:r>
              <a:rPr lang="en-US" dirty="0" smtClean="0"/>
              <a:t> index</a:t>
            </a:r>
            <a:endParaRPr lang="en-US" dirty="0"/>
          </a:p>
        </p:txBody>
      </p:sp>
      <p:pic>
        <p:nvPicPr>
          <p:cNvPr id="4" name="Picture 3" descr="es_index.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2422961"/>
            <a:ext cx="7394899" cy="2132106"/>
          </a:xfrm>
          <a:prstGeom prst="rect">
            <a:avLst/>
          </a:prstGeom>
        </p:spPr>
      </p:pic>
    </p:spTree>
    <p:extLst>
      <p:ext uri="{BB962C8B-B14F-4D97-AF65-F5344CB8AC3E}">
        <p14:creationId xmlns:p14="http://schemas.microsoft.com/office/powerpoint/2010/main" val="2682060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t>
            </a:r>
            <a:r>
              <a:rPr lang="en-US" dirty="0" err="1"/>
              <a:t>E</a:t>
            </a:r>
            <a:r>
              <a:rPr lang="en-US" dirty="0" err="1" smtClean="0"/>
              <a:t>lasticsearch</a:t>
            </a:r>
            <a:r>
              <a:rPr lang="en-US" dirty="0" smtClean="0"/>
              <a:t> Mapping</a:t>
            </a:r>
            <a:endParaRPr lang="en-US" dirty="0"/>
          </a:p>
        </p:txBody>
      </p:sp>
      <p:sp>
        <p:nvSpPr>
          <p:cNvPr id="3" name="Content Placeholder 2"/>
          <p:cNvSpPr>
            <a:spLocks noGrp="1"/>
          </p:cNvSpPr>
          <p:nvPr>
            <p:ph idx="1"/>
          </p:nvPr>
        </p:nvSpPr>
        <p:spPr/>
        <p:txBody>
          <a:bodyPr/>
          <a:lstStyle/>
          <a:p>
            <a:r>
              <a:rPr lang="en-US" dirty="0" err="1"/>
              <a:t>es.indices.put_mapping</a:t>
            </a:r>
            <a:r>
              <a:rPr lang="en-US" dirty="0"/>
              <a:t>(</a:t>
            </a:r>
            <a:r>
              <a:rPr lang="en-US" dirty="0" err="1"/>
              <a:t>doc_type</a:t>
            </a:r>
            <a:r>
              <a:rPr lang="en-US" dirty="0"/>
              <a:t>='behave', body=</a:t>
            </a:r>
            <a:r>
              <a:rPr lang="en-US" dirty="0" err="1"/>
              <a:t>mappingJson</a:t>
            </a:r>
            <a:r>
              <a:rPr lang="en-US" dirty="0"/>
              <a:t>, index=['reliability'])</a:t>
            </a:r>
          </a:p>
        </p:txBody>
      </p:sp>
    </p:spTree>
    <p:extLst>
      <p:ext uri="{BB962C8B-B14F-4D97-AF65-F5344CB8AC3E}">
        <p14:creationId xmlns:p14="http://schemas.microsoft.com/office/powerpoint/2010/main" val="25919511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s_mapp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0"/>
            <a:ext cx="3854585" cy="6858000"/>
          </a:xfrm>
          <a:prstGeom prst="rect">
            <a:avLst/>
          </a:prstGeom>
        </p:spPr>
      </p:pic>
    </p:spTree>
    <p:extLst>
      <p:ext uri="{BB962C8B-B14F-4D97-AF65-F5344CB8AC3E}">
        <p14:creationId xmlns:p14="http://schemas.microsoft.com/office/powerpoint/2010/main" val="40933058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to </a:t>
            </a:r>
            <a:r>
              <a:rPr lang="en-US" dirty="0" err="1" smtClean="0"/>
              <a:t>ElasticSearch</a:t>
            </a:r>
            <a:endParaRPr lang="en-US" dirty="0"/>
          </a:p>
        </p:txBody>
      </p:sp>
      <p:pic>
        <p:nvPicPr>
          <p:cNvPr id="4" name="Picture 3" descr="es_submi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9" y="2133615"/>
            <a:ext cx="7836407" cy="219964"/>
          </a:xfrm>
          <a:prstGeom prst="rect">
            <a:avLst/>
          </a:prstGeom>
        </p:spPr>
      </p:pic>
    </p:spTree>
    <p:extLst>
      <p:ext uri="{BB962C8B-B14F-4D97-AF65-F5344CB8AC3E}">
        <p14:creationId xmlns:p14="http://schemas.microsoft.com/office/powerpoint/2010/main" val="363819756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38666"/>
            <a:ext cx="7543800" cy="1371600"/>
          </a:xfrm>
        </p:spPr>
        <p:txBody>
          <a:bodyPr>
            <a:normAutofit/>
          </a:bodyPr>
          <a:lstStyle/>
          <a:p>
            <a:r>
              <a:rPr lang="en-US" dirty="0" smtClean="0"/>
              <a:t>Code Example</a:t>
            </a:r>
            <a:endParaRPr lang="en-US" dirty="0"/>
          </a:p>
        </p:txBody>
      </p:sp>
      <p:sp>
        <p:nvSpPr>
          <p:cNvPr id="3" name="Content Placeholder 2"/>
          <p:cNvSpPr>
            <a:spLocks noGrp="1"/>
          </p:cNvSpPr>
          <p:nvPr>
            <p:ph idx="1"/>
          </p:nvPr>
        </p:nvSpPr>
        <p:spPr>
          <a:xfrm>
            <a:off x="1097280" y="2041960"/>
            <a:ext cx="6949440" cy="3639670"/>
          </a:xfrm>
        </p:spPr>
        <p:txBody>
          <a:bodyPr/>
          <a:lstStyle/>
          <a:p>
            <a:r>
              <a:rPr lang="en-US" dirty="0" smtClean="0"/>
              <a:t>Getting the behavior driven test data into </a:t>
            </a:r>
            <a:r>
              <a:rPr lang="en-US" dirty="0" err="1" smtClean="0"/>
              <a:t>ElasticSearch</a:t>
            </a:r>
            <a:r>
              <a:rPr lang="en-US" dirty="0" smtClean="0"/>
              <a:t> and display on </a:t>
            </a:r>
            <a:r>
              <a:rPr lang="en-US" dirty="0" err="1"/>
              <a:t>K</a:t>
            </a:r>
            <a:r>
              <a:rPr lang="en-US" dirty="0" err="1" smtClean="0"/>
              <a:t>ibana</a:t>
            </a:r>
            <a:endParaRPr lang="en-US" dirty="0" smtClean="0"/>
          </a:p>
          <a:p>
            <a:r>
              <a:rPr lang="en-US" dirty="0" smtClean="0"/>
              <a:t>Check out v0.3.0 tag</a:t>
            </a:r>
          </a:p>
        </p:txBody>
      </p:sp>
    </p:spTree>
    <p:extLst>
      <p:ext uri="{BB962C8B-B14F-4D97-AF65-F5344CB8AC3E}">
        <p14:creationId xmlns:p14="http://schemas.microsoft.com/office/powerpoint/2010/main" val="35880760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idx="1"/>
          </p:nvPr>
        </p:nvSpPr>
        <p:spPr/>
        <p:txBody>
          <a:bodyPr/>
          <a:lstStyle/>
          <a:p>
            <a:r>
              <a:rPr lang="en-US" dirty="0" smtClean="0"/>
              <a:t>Open source data visualization platform</a:t>
            </a:r>
          </a:p>
          <a:p>
            <a:r>
              <a:rPr lang="en-US" dirty="0" smtClean="0"/>
              <a:t>Wide variety of graphs and charts out of the box</a:t>
            </a:r>
          </a:p>
          <a:p>
            <a:r>
              <a:rPr lang="en-US" dirty="0" smtClean="0"/>
              <a:t>Benefits from </a:t>
            </a:r>
            <a:r>
              <a:rPr lang="en-US" dirty="0" err="1" smtClean="0"/>
              <a:t>ElasticSearch’s</a:t>
            </a:r>
            <a:r>
              <a:rPr lang="en-US" dirty="0" smtClean="0"/>
              <a:t> extensive search and analytics abilities</a:t>
            </a:r>
            <a:endParaRPr lang="en-US" dirty="0"/>
          </a:p>
          <a:p>
            <a:r>
              <a:rPr lang="en-US" dirty="0"/>
              <a:t>Negatives: Sacrifices some configurability in the latest major 4.0 e.g. Modifying labels/colors is not possible yet</a:t>
            </a:r>
          </a:p>
          <a:p>
            <a:endParaRPr lang="en-US" dirty="0"/>
          </a:p>
        </p:txBody>
      </p:sp>
    </p:spTree>
    <p:extLst>
      <p:ext uri="{BB962C8B-B14F-4D97-AF65-F5344CB8AC3E}">
        <p14:creationId xmlns:p14="http://schemas.microsoft.com/office/powerpoint/2010/main" val="8700290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Kibana</a:t>
            </a:r>
            <a:endParaRPr lang="en-US" dirty="0"/>
          </a:p>
        </p:txBody>
      </p:sp>
      <p:sp>
        <p:nvSpPr>
          <p:cNvPr id="3" name="Content Placeholder 2"/>
          <p:cNvSpPr>
            <a:spLocks noGrp="1"/>
          </p:cNvSpPr>
          <p:nvPr>
            <p:ph idx="1"/>
          </p:nvPr>
        </p:nvSpPr>
        <p:spPr/>
        <p:txBody>
          <a:bodyPr/>
          <a:lstStyle/>
          <a:p>
            <a:r>
              <a:rPr lang="en-US" dirty="0"/>
              <a:t>brew install </a:t>
            </a:r>
            <a:r>
              <a:rPr lang="en-US" dirty="0" err="1"/>
              <a:t>kibana</a:t>
            </a:r>
            <a:r>
              <a:rPr lang="en-US" dirty="0"/>
              <a:t> &amp;&amp; brew info </a:t>
            </a:r>
            <a:r>
              <a:rPr lang="en-US" dirty="0" err="1" smtClean="0"/>
              <a:t>kibana</a:t>
            </a:r>
            <a:endParaRPr lang="en-US" dirty="0" smtClean="0"/>
          </a:p>
          <a:p>
            <a:r>
              <a:rPr lang="en-US" dirty="0" err="1"/>
              <a:t>launchctl</a:t>
            </a:r>
            <a:r>
              <a:rPr lang="en-US" dirty="0"/>
              <a:t> load ~/Library/</a:t>
            </a:r>
            <a:r>
              <a:rPr lang="en-US" dirty="0" err="1"/>
              <a:t>LaunchAgents</a:t>
            </a:r>
            <a:r>
              <a:rPr lang="en-US" dirty="0"/>
              <a:t>/</a:t>
            </a:r>
            <a:r>
              <a:rPr lang="en-US" dirty="0" err="1"/>
              <a:t>homebrew.mxcl.kibana.plist</a:t>
            </a:r>
            <a:endParaRPr lang="en-US" dirty="0"/>
          </a:p>
          <a:p>
            <a:endParaRPr lang="en-US" dirty="0"/>
          </a:p>
          <a:p>
            <a:endParaRPr lang="en-US" dirty="0"/>
          </a:p>
        </p:txBody>
      </p:sp>
    </p:spTree>
    <p:extLst>
      <p:ext uri="{BB962C8B-B14F-4D97-AF65-F5344CB8AC3E}">
        <p14:creationId xmlns:p14="http://schemas.microsoft.com/office/powerpoint/2010/main" val="30252813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ibana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822"/>
            <a:ext cx="9144000" cy="5740400"/>
          </a:xfrm>
          <a:prstGeom prst="rect">
            <a:avLst/>
          </a:prstGeom>
        </p:spPr>
      </p:pic>
    </p:spTree>
    <p:extLst>
      <p:ext uri="{BB962C8B-B14F-4D97-AF65-F5344CB8AC3E}">
        <p14:creationId xmlns:p14="http://schemas.microsoft.com/office/powerpoint/2010/main" val="17800696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Cross platform: One use </a:t>
            </a:r>
            <a:r>
              <a:rPr lang="en-US" dirty="0"/>
              <a:t>case can </a:t>
            </a:r>
            <a:r>
              <a:rPr lang="en-US" dirty="0" smtClean="0"/>
              <a:t>involve multiple </a:t>
            </a:r>
            <a:r>
              <a:rPr lang="en-US" dirty="0"/>
              <a:t>devices, mobile/client-side web/server side</a:t>
            </a:r>
          </a:p>
          <a:p>
            <a:pPr lvl="1"/>
            <a:r>
              <a:rPr lang="en-US" dirty="0"/>
              <a:t>Does it work?</a:t>
            </a:r>
          </a:p>
          <a:p>
            <a:pPr lvl="1"/>
            <a:r>
              <a:rPr lang="en-US" dirty="0"/>
              <a:t>Where are the pain points?</a:t>
            </a:r>
          </a:p>
          <a:p>
            <a:r>
              <a:rPr lang="en-US" dirty="0"/>
              <a:t>H</a:t>
            </a:r>
            <a:r>
              <a:rPr lang="en-US" dirty="0" smtClean="0"/>
              <a:t>ealth of APIs and SDKs</a:t>
            </a:r>
          </a:p>
          <a:p>
            <a:r>
              <a:rPr lang="en-US" dirty="0" smtClean="0"/>
              <a:t>Live, Sandbox and Stage environments</a:t>
            </a:r>
            <a:endParaRPr lang="en-US" dirty="0"/>
          </a:p>
        </p:txBody>
      </p:sp>
    </p:spTree>
    <p:extLst>
      <p:ext uri="{BB962C8B-B14F-4D97-AF65-F5344CB8AC3E}">
        <p14:creationId xmlns:p14="http://schemas.microsoft.com/office/powerpoint/2010/main" val="389681135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kibana2.jpg"/>
          <p:cNvPicPr>
            <a:picLocks noGrp="1" noChangeAspect="1"/>
          </p:cNvPicPr>
          <p:nvPr>
            <p:ph idx="1"/>
          </p:nvPr>
        </p:nvPicPr>
        <p:blipFill rotWithShape="1">
          <a:blip r:embed="rId2">
            <a:extLst>
              <a:ext uri="{28A0092B-C50C-407E-A947-70E740481C1C}">
                <a14:useLocalDpi xmlns:a14="http://schemas.microsoft.com/office/drawing/2010/main" val="0"/>
              </a:ext>
            </a:extLst>
          </a:blip>
          <a:srcRect t="386" b="-1242"/>
          <a:stretch/>
        </p:blipFill>
        <p:spPr>
          <a:xfrm>
            <a:off x="0" y="98779"/>
            <a:ext cx="9144000" cy="6882376"/>
          </a:xfrm>
        </p:spPr>
      </p:pic>
    </p:spTree>
    <p:extLst>
      <p:ext uri="{BB962C8B-B14F-4D97-AF65-F5344CB8AC3E}">
        <p14:creationId xmlns:p14="http://schemas.microsoft.com/office/powerpoint/2010/main" val="24771770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Integration(CI)	</a:t>
            </a:r>
            <a:endParaRPr lang="en-US" dirty="0"/>
          </a:p>
        </p:txBody>
      </p:sp>
      <p:sp>
        <p:nvSpPr>
          <p:cNvPr id="3" name="Content Placeholder 2"/>
          <p:cNvSpPr>
            <a:spLocks noGrp="1"/>
          </p:cNvSpPr>
          <p:nvPr>
            <p:ph idx="1"/>
          </p:nvPr>
        </p:nvSpPr>
        <p:spPr/>
        <p:txBody>
          <a:bodyPr/>
          <a:lstStyle/>
          <a:p>
            <a:r>
              <a:rPr lang="en-US" dirty="0" smtClean="0"/>
              <a:t>Jenkins gets latest copy of the code and runs the end to end test cases</a:t>
            </a:r>
          </a:p>
          <a:p>
            <a:r>
              <a:rPr lang="en-US" dirty="0" smtClean="0"/>
              <a:t>Admin interface for configuring to run jobs at set cadence and monitor run history</a:t>
            </a:r>
          </a:p>
        </p:txBody>
      </p:sp>
    </p:spTree>
    <p:extLst>
      <p:ext uri="{BB962C8B-B14F-4D97-AF65-F5344CB8AC3E}">
        <p14:creationId xmlns:p14="http://schemas.microsoft.com/office/powerpoint/2010/main" val="28794429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normAutofit/>
          </a:bodyPr>
          <a:lstStyle/>
          <a:p>
            <a:r>
              <a:rPr lang="en-US" dirty="0" smtClean="0"/>
              <a:t>Python’s ease of learning ensured team members adept in other technologies/platforms</a:t>
            </a:r>
            <a:r>
              <a:rPr lang="en-US" dirty="0"/>
              <a:t> </a:t>
            </a:r>
            <a:r>
              <a:rPr lang="en-US" dirty="0" smtClean="0"/>
              <a:t>could contribute</a:t>
            </a:r>
          </a:p>
          <a:p>
            <a:r>
              <a:rPr lang="en-US" dirty="0" err="1" smtClean="0"/>
              <a:t>Appium</a:t>
            </a:r>
            <a:r>
              <a:rPr lang="en-US" dirty="0" smtClean="0"/>
              <a:t> is a Node app, </a:t>
            </a:r>
            <a:r>
              <a:rPr lang="en-US" dirty="0" err="1" smtClean="0"/>
              <a:t>ElasticSearch</a:t>
            </a:r>
            <a:r>
              <a:rPr lang="en-US" dirty="0" smtClean="0"/>
              <a:t> written in Java, Behave in Python, </a:t>
            </a:r>
            <a:r>
              <a:rPr lang="en-US" dirty="0" err="1" smtClean="0"/>
              <a:t>Kibana</a:t>
            </a:r>
            <a:r>
              <a:rPr lang="en-US" dirty="0" smtClean="0"/>
              <a:t> in Node. All have officially supported Python bindings.</a:t>
            </a:r>
          </a:p>
          <a:p>
            <a:r>
              <a:rPr lang="en-US" dirty="0" smtClean="0"/>
              <a:t>Get to production fast and iterate</a:t>
            </a:r>
            <a:endParaRPr lang="en-US" dirty="0"/>
          </a:p>
        </p:txBody>
      </p:sp>
    </p:spTree>
    <p:extLst>
      <p:ext uri="{BB962C8B-B14F-4D97-AF65-F5344CB8AC3E}">
        <p14:creationId xmlns:p14="http://schemas.microsoft.com/office/powerpoint/2010/main" val="219768679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00100" y="381000"/>
            <a:ext cx="7543800" cy="1371600"/>
          </a:xfrm>
        </p:spPr>
        <p:txBody>
          <a:bodyPr/>
          <a:lstStyle/>
          <a:p>
            <a:r>
              <a:rPr lang="en-US" dirty="0" smtClean="0"/>
              <a:t>Future work</a:t>
            </a:r>
            <a:endParaRPr lang="en-US" dirty="0"/>
          </a:p>
        </p:txBody>
      </p:sp>
      <p:sp>
        <p:nvSpPr>
          <p:cNvPr id="5" name="Content Placeholder 2"/>
          <p:cNvSpPr>
            <a:spLocks noGrp="1"/>
          </p:cNvSpPr>
          <p:nvPr>
            <p:ph idx="1"/>
          </p:nvPr>
        </p:nvSpPr>
        <p:spPr>
          <a:xfrm>
            <a:off x="1097280" y="2084294"/>
            <a:ext cx="6949440" cy="3639670"/>
          </a:xfrm>
        </p:spPr>
        <p:txBody>
          <a:bodyPr/>
          <a:lstStyle/>
          <a:p>
            <a:r>
              <a:rPr lang="en-US" dirty="0" smtClean="0"/>
              <a:t>Improve alerting e.g. send meaningful alerts via email/Slack</a:t>
            </a:r>
          </a:p>
          <a:p>
            <a:r>
              <a:rPr lang="en-US" dirty="0" smtClean="0"/>
              <a:t>Release components to Open source community</a:t>
            </a:r>
          </a:p>
          <a:p>
            <a:r>
              <a:rPr lang="en-US" dirty="0"/>
              <a:t>Expand usage to other products</a:t>
            </a:r>
          </a:p>
          <a:p>
            <a:endParaRPr lang="en-US" dirty="0"/>
          </a:p>
        </p:txBody>
      </p:sp>
    </p:spTree>
    <p:extLst>
      <p:ext uri="{BB962C8B-B14F-4D97-AF65-F5344CB8AC3E}">
        <p14:creationId xmlns:p14="http://schemas.microsoft.com/office/powerpoint/2010/main" val="3006115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Contributors</a:t>
            </a:r>
            <a:endParaRPr lang="en-US" dirty="0"/>
          </a:p>
        </p:txBody>
      </p:sp>
      <p:sp>
        <p:nvSpPr>
          <p:cNvPr id="3" name="Content Placeholder 2"/>
          <p:cNvSpPr>
            <a:spLocks noGrp="1"/>
          </p:cNvSpPr>
          <p:nvPr>
            <p:ph idx="1"/>
          </p:nvPr>
        </p:nvSpPr>
        <p:spPr/>
        <p:txBody>
          <a:bodyPr>
            <a:normAutofit/>
          </a:bodyPr>
          <a:lstStyle/>
          <a:p>
            <a:r>
              <a:rPr lang="en-US" sz="2400" dirty="0" smtClean="0"/>
              <a:t>Jason </a:t>
            </a:r>
            <a:r>
              <a:rPr lang="en-US" sz="2400" dirty="0" err="1" smtClean="0"/>
              <a:t>Ziaja</a:t>
            </a:r>
            <a:r>
              <a:rPr lang="en-US" sz="2400" dirty="0" smtClean="0"/>
              <a:t> (@</a:t>
            </a:r>
            <a:r>
              <a:rPr lang="en-US" sz="2400" dirty="0" err="1" smtClean="0"/>
              <a:t>jziaja</a:t>
            </a:r>
            <a:r>
              <a:rPr lang="en-US" sz="2400" dirty="0" smtClean="0"/>
              <a:t>)</a:t>
            </a:r>
          </a:p>
          <a:p>
            <a:r>
              <a:rPr lang="en-US" sz="2400" dirty="0"/>
              <a:t>Jay Patel (@jaypatel512)</a:t>
            </a:r>
          </a:p>
          <a:p>
            <a:r>
              <a:rPr lang="en-US" sz="2400" dirty="0" err="1" smtClean="0"/>
              <a:t>Juwon</a:t>
            </a:r>
            <a:r>
              <a:rPr lang="en-US" sz="2400" dirty="0" smtClean="0"/>
              <a:t> Lee (@</a:t>
            </a:r>
            <a:r>
              <a:rPr lang="en-US" sz="2400" dirty="0" err="1" smtClean="0"/>
              <a:t>juwlee</a:t>
            </a:r>
            <a:r>
              <a:rPr lang="en-US" sz="2400" dirty="0" smtClean="0"/>
              <a:t>)</a:t>
            </a:r>
          </a:p>
          <a:p>
            <a:r>
              <a:rPr lang="en-US" sz="2400" dirty="0" smtClean="0"/>
              <a:t>Matt </a:t>
            </a:r>
            <a:r>
              <a:rPr lang="en-US" sz="2400" dirty="0" err="1" smtClean="0"/>
              <a:t>Jacunski</a:t>
            </a:r>
            <a:r>
              <a:rPr lang="en-US" sz="2400" dirty="0"/>
              <a:t> (@</a:t>
            </a:r>
            <a:r>
              <a:rPr lang="en-US" sz="2400" dirty="0" err="1"/>
              <a:t>mattjacunski</a:t>
            </a:r>
            <a:r>
              <a:rPr lang="en-US" sz="2400" dirty="0"/>
              <a:t>)</a:t>
            </a:r>
            <a:endParaRPr lang="en-US" sz="2400" dirty="0" smtClean="0"/>
          </a:p>
          <a:p>
            <a:r>
              <a:rPr lang="en-US" sz="2400" dirty="0" smtClean="0"/>
              <a:t>Avi Das (@</a:t>
            </a:r>
            <a:r>
              <a:rPr lang="en-US" sz="2400" dirty="0" err="1" smtClean="0"/>
              <a:t>avidas</a:t>
            </a:r>
            <a:r>
              <a:rPr lang="en-US" sz="2400" dirty="0" smtClean="0"/>
              <a:t>)</a:t>
            </a:r>
            <a:endParaRPr lang="en-US" sz="2400" dirty="0"/>
          </a:p>
        </p:txBody>
      </p:sp>
    </p:spTree>
    <p:extLst>
      <p:ext uri="{BB962C8B-B14F-4D97-AF65-F5344CB8AC3E}">
        <p14:creationId xmlns:p14="http://schemas.microsoft.com/office/powerpoint/2010/main" val="169415150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https://</a:t>
            </a:r>
            <a:r>
              <a:rPr lang="en-US" dirty="0" err="1"/>
              <a:t>www.braintreepayments.com</a:t>
            </a:r>
            <a:r>
              <a:rPr lang="en-US" dirty="0"/>
              <a:t>/features/one-touch</a:t>
            </a:r>
          </a:p>
          <a:p>
            <a:r>
              <a:rPr lang="en-US" dirty="0" err="1" smtClean="0"/>
              <a:t>www.braintreepayments.com</a:t>
            </a:r>
            <a:endParaRPr lang="en-US" dirty="0" smtClean="0"/>
          </a:p>
          <a:p>
            <a:r>
              <a:rPr lang="en-US" dirty="0" smtClean="0"/>
              <a:t>Avi Das (@</a:t>
            </a:r>
            <a:r>
              <a:rPr lang="en-US" dirty="0" err="1" smtClean="0"/>
              <a:t>avidas</a:t>
            </a:r>
            <a:r>
              <a:rPr lang="en-US" dirty="0" smtClean="0"/>
              <a:t>)</a:t>
            </a:r>
          </a:p>
          <a:p>
            <a:r>
              <a:rPr lang="en-US" dirty="0"/>
              <a:t>Questions?</a:t>
            </a:r>
          </a:p>
          <a:p>
            <a:endParaRPr lang="en-US" dirty="0"/>
          </a:p>
        </p:txBody>
      </p:sp>
    </p:spTree>
    <p:extLst>
      <p:ext uri="{BB962C8B-B14F-4D97-AF65-F5344CB8AC3E}">
        <p14:creationId xmlns:p14="http://schemas.microsoft.com/office/powerpoint/2010/main" val="30494025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normAutofit/>
          </a:bodyPr>
          <a:lstStyle/>
          <a:p>
            <a:r>
              <a:rPr lang="en-US" dirty="0" smtClean="0"/>
              <a:t>Build a minimum viable testing pipeline</a:t>
            </a:r>
          </a:p>
          <a:p>
            <a:endParaRPr lang="en-US" dirty="0" smtClean="0"/>
          </a:p>
          <a:p>
            <a:pPr marL="0" indent="0">
              <a:buNone/>
            </a:pPr>
            <a:endParaRPr lang="en-US" dirty="0"/>
          </a:p>
        </p:txBody>
      </p:sp>
      <p:pic>
        <p:nvPicPr>
          <p:cNvPr id="4" name="Picture 3" descr="app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793661"/>
            <a:ext cx="3450336" cy="847344"/>
          </a:xfrm>
          <a:prstGeom prst="rect">
            <a:avLst/>
          </a:prstGeom>
        </p:spPr>
      </p:pic>
      <p:pic>
        <p:nvPicPr>
          <p:cNvPr id="5" name="Picture 4" descr="behav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334" y="2669455"/>
            <a:ext cx="2032000" cy="1943100"/>
          </a:xfrm>
          <a:prstGeom prst="rect">
            <a:avLst/>
          </a:prstGeom>
        </p:spPr>
      </p:pic>
      <p:pic>
        <p:nvPicPr>
          <p:cNvPr id="6" name="Picture 5" descr="kiban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5227770"/>
            <a:ext cx="3044416" cy="738384"/>
          </a:xfrm>
          <a:prstGeom prst="rect">
            <a:avLst/>
          </a:prstGeom>
        </p:spPr>
      </p:pic>
      <p:pic>
        <p:nvPicPr>
          <p:cNvPr id="7" name="Picture 6" descr="elastic.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7726" y="5070687"/>
            <a:ext cx="3218994" cy="985012"/>
          </a:xfrm>
          <a:prstGeom prst="rect">
            <a:avLst/>
          </a:prstGeom>
        </p:spPr>
      </p:pic>
      <p:pic>
        <p:nvPicPr>
          <p:cNvPr id="8" name="Picture 7" descr="jenki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040208"/>
            <a:ext cx="2312654" cy="741684"/>
          </a:xfrm>
          <a:prstGeom prst="rect">
            <a:avLst/>
          </a:prstGeom>
        </p:spPr>
      </p:pic>
    </p:spTree>
    <p:extLst>
      <p:ext uri="{BB962C8B-B14F-4D97-AF65-F5344CB8AC3E}">
        <p14:creationId xmlns:p14="http://schemas.microsoft.com/office/powerpoint/2010/main" val="16081286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sp>
        <p:nvSpPr>
          <p:cNvPr id="3" name="Content Placeholder 2"/>
          <p:cNvSpPr>
            <a:spLocks noGrp="1"/>
          </p:cNvSpPr>
          <p:nvPr>
            <p:ph idx="1"/>
          </p:nvPr>
        </p:nvSpPr>
        <p:spPr/>
        <p:txBody>
          <a:bodyPr/>
          <a:lstStyle/>
          <a:p>
            <a:r>
              <a:rPr lang="en-US" dirty="0" smtClean="0"/>
              <a:t>One Touch</a:t>
            </a:r>
            <a:r>
              <a:rPr lang="en-US" baseline="30000" dirty="0" smtClean="0"/>
              <a:t> </a:t>
            </a:r>
            <a:r>
              <a:rPr lang="en-US" dirty="0" smtClean="0"/>
              <a:t> reduces friction in payments by preserving identity across apps or sites</a:t>
            </a:r>
          </a:p>
          <a:p>
            <a:r>
              <a:rPr lang="en-US" dirty="0" smtClean="0"/>
              <a:t>Fewer Screens, better conversion</a:t>
            </a:r>
          </a:p>
        </p:txBody>
      </p:sp>
    </p:spTree>
    <p:extLst>
      <p:ext uri="{BB962C8B-B14F-4D97-AF65-F5344CB8AC3E}">
        <p14:creationId xmlns:p14="http://schemas.microsoft.com/office/powerpoint/2010/main" val="1726041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e_touch_demo.mo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810933" y="49185"/>
            <a:ext cx="3303723" cy="6837037"/>
          </a:xfrm>
        </p:spPr>
      </p:pic>
    </p:spTree>
    <p:extLst>
      <p:ext uri="{BB962C8B-B14F-4D97-AF65-F5344CB8AC3E}">
        <p14:creationId xmlns:p14="http://schemas.microsoft.com/office/powerpoint/2010/main" val="3975924928"/>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rtn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476"/>
            <a:ext cx="9144000" cy="1159858"/>
          </a:xfrm>
          <a:prstGeom prst="rect">
            <a:avLst/>
          </a:prstGeom>
        </p:spPr>
      </p:pic>
    </p:spTree>
    <p:extLst>
      <p:ext uri="{BB962C8B-B14F-4D97-AF65-F5344CB8AC3E}">
        <p14:creationId xmlns:p14="http://schemas.microsoft.com/office/powerpoint/2010/main" val="36298747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037167"/>
          </a:xfrm>
        </p:spPr>
        <p:txBody>
          <a:bodyPr/>
          <a:lstStyle/>
          <a:p>
            <a:r>
              <a:rPr lang="en-US" dirty="0" smtClean="0"/>
              <a:t>Client Side</a:t>
            </a:r>
            <a:endParaRPr lang="en-US" dirty="0"/>
          </a:p>
        </p:txBody>
      </p:sp>
      <p:pic>
        <p:nvPicPr>
          <p:cNvPr id="4" name="Content Placeholder 3" descr="One Touch Client - New Page.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542" r="8283" b="59528"/>
          <a:stretch/>
        </p:blipFill>
        <p:spPr>
          <a:xfrm>
            <a:off x="-813867" y="1634513"/>
            <a:ext cx="9998965" cy="5223487"/>
          </a:xfrm>
        </p:spPr>
      </p:pic>
    </p:spTree>
    <p:extLst>
      <p:ext uri="{BB962C8B-B14F-4D97-AF65-F5344CB8AC3E}">
        <p14:creationId xmlns:p14="http://schemas.microsoft.com/office/powerpoint/2010/main" val="39549579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a:t>
            </a:r>
            <a:endParaRPr lang="en-US" dirty="0"/>
          </a:p>
        </p:txBody>
      </p:sp>
      <p:pic>
        <p:nvPicPr>
          <p:cNvPr id="4" name="Content Placeholder 3" descr="-Blank UML - New Page.png"/>
          <p:cNvPicPr>
            <a:picLocks noGrp="1" noChangeAspect="1"/>
          </p:cNvPicPr>
          <p:nvPr>
            <p:ph idx="1"/>
          </p:nvPr>
        </p:nvPicPr>
        <p:blipFill rotWithShape="1">
          <a:blip r:embed="rId2">
            <a:extLst>
              <a:ext uri="{28A0092B-C50C-407E-A947-70E740481C1C}">
                <a14:useLocalDpi xmlns:a14="http://schemas.microsoft.com/office/drawing/2010/main" val="0"/>
              </a:ext>
            </a:extLst>
          </a:blip>
          <a:srcRect b="59528"/>
          <a:stretch/>
        </p:blipFill>
        <p:spPr>
          <a:xfrm>
            <a:off x="0" y="1752601"/>
            <a:ext cx="9133742" cy="5105400"/>
          </a:xfrm>
        </p:spPr>
      </p:pic>
    </p:spTree>
    <p:extLst>
      <p:ext uri="{BB962C8B-B14F-4D97-AF65-F5344CB8AC3E}">
        <p14:creationId xmlns:p14="http://schemas.microsoft.com/office/powerpoint/2010/main" val="364895508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rmal">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Formal">
      <a:fillStyleLst>
        <a:solidFill>
          <a:schemeClr val="phClr"/>
        </a:solidFill>
        <a:blipFill rotWithShape="1">
          <a:blip xmlns:r="http://schemas.openxmlformats.org/officeDocument/2006/relationships" r:embed="rId1">
            <a:duotone>
              <a:schemeClr val="phClr">
                <a:tint val="60000"/>
                <a:satMod val="200000"/>
              </a:schemeClr>
              <a:schemeClr val="phClr">
                <a:shade val="90000"/>
                <a:satMod val="150000"/>
              </a:schemeClr>
            </a:duotone>
          </a:blip>
          <a:tile tx="0" ty="0" sx="50000" sy="50000" flip="none" algn="tl"/>
        </a:blipFill>
        <a:blipFill rotWithShape="1">
          <a:blip xmlns:r="http://schemas.openxmlformats.org/officeDocument/2006/relationships" r:embed="rId2">
            <a:duotone>
              <a:schemeClr val="phClr">
                <a:tint val="80000"/>
                <a:satMod val="135000"/>
              </a:schemeClr>
              <a:schemeClr val="phClr">
                <a:shade val="80000"/>
                <a:satMod val="150000"/>
              </a:schemeClr>
            </a:duotone>
          </a:blip>
          <a:tile tx="0" ty="0" sx="65000" sy="65000" flip="none" algn="tl"/>
        </a:blipFill>
      </a:fillStyleLst>
      <a:lnStyleLst>
        <a:ln w="12700" cap="flat" cmpd="sng" algn="ctr">
          <a:solidFill>
            <a:schemeClr val="phClr">
              <a:shade val="95000"/>
              <a:satMod val="105000"/>
            </a:schemeClr>
          </a:solidFill>
          <a:prstDash val="solid"/>
          <a:miter/>
        </a:ln>
        <a:ln w="25400" cap="flat" cmpd="sng" algn="ctr">
          <a:solidFill>
            <a:schemeClr val="phClr">
              <a:shade val="90000"/>
              <a:alpha val="90000"/>
            </a:schemeClr>
          </a:solidFill>
          <a:prstDash val="solid"/>
          <a:miter/>
        </a:ln>
        <a:ln w="38100" cap="flat" cmpd="sng" algn="ctr">
          <a:solidFill>
            <a:schemeClr val="phClr">
              <a:shade val="85000"/>
              <a:alpha val="90000"/>
              <a:satMod val="125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outerShdw blurRad="88900" dist="38100" dir="5400000" sx="101000" sy="101000" rotWithShape="0">
              <a:srgbClr val="000000">
                <a:alpha val="50000"/>
              </a:srgbClr>
            </a:outerShdw>
          </a:effectLst>
          <a:scene3d>
            <a:camera prst="orthographicFront">
              <a:rot lat="0" lon="0" rev="0"/>
            </a:camera>
            <a:lightRig rig="morning" dir="t">
              <a:rot lat="0" lon="0" rev="6000000"/>
            </a:lightRig>
          </a:scene3d>
          <a:sp3d prstMaterial="metal">
            <a:bevelT w="25400" h="12700" prst="artDeco"/>
          </a:sp3d>
        </a:effectStyle>
      </a:effectStyleLst>
      <a:bgFillStyleLst>
        <a:solidFill>
          <a:schemeClr val="phClr"/>
        </a:solidFill>
        <a:blipFill rotWithShape="1">
          <a:blip xmlns:r="http://schemas.openxmlformats.org/officeDocument/2006/relationships" r:embed="rId3">
            <a:duotone>
              <a:schemeClr val="phClr">
                <a:tint val="50000"/>
                <a:satMod val="250000"/>
              </a:schemeClr>
              <a:schemeClr val="phClr">
                <a:shade val="80000"/>
                <a:satMod val="175000"/>
              </a:schemeClr>
            </a:duotone>
          </a:blip>
          <a:stretch/>
        </a:blipFill>
        <a:blipFill rotWithShape="1">
          <a:blip xmlns:r="http://schemas.openxmlformats.org/officeDocument/2006/relationships" r:embed="rId4">
            <a:duotone>
              <a:schemeClr val="phClr">
                <a:tint val="10000"/>
                <a:satMod val="260000"/>
                <a:lumMod val="115000"/>
              </a:schemeClr>
              <a:schemeClr val="phClr">
                <a:shade val="75000"/>
                <a:satMod val="175000"/>
                <a:lumMod val="105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6823</TotalTime>
  <Words>1140</Words>
  <Application>Microsoft Macintosh PowerPoint</Application>
  <PresentationFormat>On-screen Show (4:3)</PresentationFormat>
  <Paragraphs>155</Paragraphs>
  <Slides>35</Slides>
  <Notes>17</Notes>
  <HiddenSlides>0</HiddenSlides>
  <MMClips>1</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Formal</vt:lpstr>
      <vt:lpstr>Python for reliable delivery of cross-platform developer products </vt:lpstr>
      <vt:lpstr>Speaker </vt:lpstr>
      <vt:lpstr>Introduction</vt:lpstr>
      <vt:lpstr>Overview</vt:lpstr>
      <vt:lpstr>Product</vt:lpstr>
      <vt:lpstr>PowerPoint Presentation</vt:lpstr>
      <vt:lpstr>PowerPoint Presentation</vt:lpstr>
      <vt:lpstr>Client Side</vt:lpstr>
      <vt:lpstr>Server Side</vt:lpstr>
      <vt:lpstr>PowerPoint Presentation</vt:lpstr>
      <vt:lpstr>requirements.txt</vt:lpstr>
      <vt:lpstr>Architecture</vt:lpstr>
      <vt:lpstr>Start</vt:lpstr>
      <vt:lpstr>Automation </vt:lpstr>
      <vt:lpstr>Code Example</vt:lpstr>
      <vt:lpstr>PowerPoint Presentation</vt:lpstr>
      <vt:lpstr>Behavior Driven Testing</vt:lpstr>
      <vt:lpstr>Example Behave Spec </vt:lpstr>
      <vt:lpstr>Code Example</vt:lpstr>
      <vt:lpstr>Storage and Visualization </vt:lpstr>
      <vt:lpstr>Install ElasticSearch (OSX)</vt:lpstr>
      <vt:lpstr>Create elasticsearch index</vt:lpstr>
      <vt:lpstr>Create Elasticsearch Mapping</vt:lpstr>
      <vt:lpstr>PowerPoint Presentation</vt:lpstr>
      <vt:lpstr>Submit to ElasticSearch</vt:lpstr>
      <vt:lpstr>Code Example</vt:lpstr>
      <vt:lpstr>Kibana</vt:lpstr>
      <vt:lpstr>Install Kibana</vt:lpstr>
      <vt:lpstr>PowerPoint Presentation</vt:lpstr>
      <vt:lpstr>PowerPoint Presentation</vt:lpstr>
      <vt:lpstr>Continuous Integration(CI) </vt:lpstr>
      <vt:lpstr>Takeaways</vt:lpstr>
      <vt:lpstr>Future work</vt:lpstr>
      <vt:lpstr>Contributors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Pockethealth</dc:title>
  <dc:creator>Das, Avi</dc:creator>
  <cp:lastModifiedBy>Das, Avi</cp:lastModifiedBy>
  <cp:revision>283</cp:revision>
  <dcterms:created xsi:type="dcterms:W3CDTF">2015-07-26T16:41:06Z</dcterms:created>
  <dcterms:modified xsi:type="dcterms:W3CDTF">2015-11-08T18:10:51Z</dcterms:modified>
</cp:coreProperties>
</file>