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1" r:id="rId9"/>
    <p:sldId id="265" r:id="rId10"/>
    <p:sldId id="266" r:id="rId11"/>
  </p:sldIdLst>
  <p:sldSz cx="9144000" cy="5143500" type="screen16x9"/>
  <p:notesSz cx="6858000" cy="9144000"/>
  <p:embeddedFontLs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Oswald" pitchFamily="2" charset="77"/>
      <p:regular r:id="rId17"/>
      <p:bold r:id="rId18"/>
    </p:embeddedFont>
    <p:embeddedFont>
      <p:font typeface="Playfair Display" pitchFamily="2" charset="77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/>
    <p:restoredTop sz="86420" autoAdjust="0"/>
  </p:normalViewPr>
  <p:slideViewPr>
    <p:cSldViewPr snapToGrid="0">
      <p:cViewPr varScale="1">
        <p:scale>
          <a:sx n="121" d="100"/>
          <a:sy n="121" d="100"/>
        </p:scale>
        <p:origin x="176" y="4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cd.who.int/browse10/2016/en#!/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Inhalation of combination of chemical compounds causes chronic diseases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evaluate the long-term association of the major air pollutants (PM</a:t>
            </a:r>
            <a:r>
              <a:rPr lang="en-US" sz="1100" b="0" i="0" u="none" strike="noStrike" cap="none" baseline="-25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SO</a:t>
            </a:r>
            <a:r>
              <a:rPr lang="en-US" sz="1100" b="0" i="0" u="none" strike="noStrike" cap="none" baseline="-25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NO, O</a:t>
            </a:r>
            <a:r>
              <a:rPr lang="en-US" sz="1100" b="0" i="0" u="none" strike="noStrike" cap="none" baseline="-25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NO</a:t>
            </a:r>
            <a:r>
              <a:rPr lang="en-US" sz="1100" b="0" i="0" u="none" strike="noStrike" cap="none" baseline="-25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with respect to mortality in Greece. 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Concentration of PM</a:t>
            </a:r>
            <a:r>
              <a:rPr lang="en-US" sz="1100" b="0" i="0" u="none" strike="noStrike" cap="none" baseline="-25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SO</a:t>
            </a:r>
            <a:r>
              <a:rPr lang="en-US" sz="1100" b="0" i="0" u="none" strike="noStrike" cap="none" baseline="-25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NO</a:t>
            </a:r>
            <a:r>
              <a:rPr lang="en-US" sz="1100" b="0" i="0" u="none" strike="noStrike" cap="none" baseline="-25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NO and O</a:t>
            </a:r>
            <a:r>
              <a:rPr lang="en-US" sz="1100" b="0" i="0" u="none" strike="noStrike" cap="none" baseline="-25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Greece, on a daily basis, from the year 2013 till the 2018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Mortality: Mortality has been classified from 1 to 16 based on codes provided by 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ICD 2016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 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Residential Area: The areas have been coded from 1 to 6. Each number classifies area under air quality investigation.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Age: This feature provides information about age at which people died in a particular year.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a0f91341_3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a0f91341_3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Average concentration per year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777777"/>
                </a:solidFill>
                <a:highlight>
                  <a:srgbClr val="FFFFFF"/>
                </a:highlight>
              </a:rPr>
              <a:t>Any index greater than 30 “…indicates strong collinearity.” The IBM knowledge center calles values over 30 a “serious problem”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cost and the kernel corresponding to the lowest error above is the one chosen by our cross-validation model, </a:t>
            </a:r>
            <a:r>
              <a:rPr lang="en-US" dirty="0" err="1"/>
              <a:t>i.e</a:t>
            </a:r>
            <a:r>
              <a:rPr lang="en-US" dirty="0"/>
              <a:t>, cost of 10 with kernel "radial". Now that we know the best tuning parameters,  we applied that to training and testing data to get the classification accuracy rate.*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cc82b35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variable selection for QDA due to rank deficiency because of multicollinearity in the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sp>
        <p:nvSpPr>
          <p:cNvPr id="133" name="Google Shape;133;g83cc82b35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imbalance: More precise classification in terms of mortality cause since codes from ICD 16 were overlapping!!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place/Aspropyrgos+193+00,+Greece/@38.0617105,23.5857782,15z/data=!3m1!4b1!4m5!3m4!1s0x14a1a575ec552353:0xf0e7a0c9306bc6b!8m2!3d38.0609063!4d23.59106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732050"/>
            <a:ext cx="7915800" cy="167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-US" sz="4800" b="0">
                <a:latin typeface="Arial"/>
                <a:ea typeface="Arial"/>
                <a:cs typeface="Arial"/>
                <a:sym typeface="Arial"/>
              </a:rPr>
              <a:t>Air Pollution and its effect on Mortality</a:t>
            </a:r>
            <a:endParaRPr sz="48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5824200" cy="84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SANA NAZ &amp; AKUL S. MALHOTRA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STAT 627 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21"/>
    </mc:Choice>
    <mc:Fallback xmlns="">
      <p:transition spd="slow" advTm="1452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21F3-129D-4AE2-AD20-4359EC0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454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1"/>
    </mc:Choice>
    <mc:Fallback xmlns="">
      <p:transition spd="slow" advTm="115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3053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Air Pollution 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refers to the release of pollutants into the air that are detrimental to human health and the planet as a whole. (NRDC).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Excessive Quantities of harmful substances are introduced in Earth’s Atmosphere.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Pollutants: SO</a:t>
            </a:r>
            <a:r>
              <a:rPr lang="en-US" sz="15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CO, NO</a:t>
            </a:r>
            <a:r>
              <a:rPr lang="en-US" sz="15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PM</a:t>
            </a:r>
            <a:r>
              <a:rPr lang="en-US" sz="15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PM</a:t>
            </a:r>
            <a:r>
              <a:rPr lang="en-US" sz="15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5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risks include Respiratory Infections, Heart Disease, Lung Cancer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Geographical Location: </a:t>
            </a:r>
            <a:r>
              <a:rPr lang="en-US" sz="1500" u="sng" dirty="0" err="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Aspropirgos</a:t>
            </a:r>
            <a:r>
              <a:rPr lang="en-US" sz="15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, Greece</a:t>
            </a:r>
            <a:endParaRPr sz="1500" dirty="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000" y="1537491"/>
            <a:ext cx="4305300" cy="272795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64"/>
    </mc:Choice>
    <mc:Fallback xmlns="">
      <p:transition spd="slow" advTm="543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HYPOTHESIS &amp; GOAL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33025" y="1315350"/>
            <a:ext cx="4549800" cy="3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As people age, their bodies are less able to compensate for effects of presence of pollutants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Mortality cause depends on the residential area type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High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Multicollinearity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amongst pollutants 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cxnSp>
        <p:nvCxnSpPr>
          <p:cNvPr id="73" name="Google Shape;73;p15"/>
          <p:cNvCxnSpPr>
            <a:stCxn id="74" idx="2"/>
            <a:endCxn id="75" idx="1"/>
          </p:cNvCxnSpPr>
          <p:nvPr/>
        </p:nvCxnSpPr>
        <p:spPr>
          <a:xfrm>
            <a:off x="5444425" y="2571750"/>
            <a:ext cx="406500" cy="9456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5"/>
          <p:cNvCxnSpPr>
            <a:stCxn id="74" idx="2"/>
            <a:endCxn id="77" idx="1"/>
          </p:cNvCxnSpPr>
          <p:nvPr/>
        </p:nvCxnSpPr>
        <p:spPr>
          <a:xfrm rot="10800000" flipH="1">
            <a:off x="5444425" y="1413150"/>
            <a:ext cx="406500" cy="115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5"/>
          <p:cNvSpPr/>
          <p:nvPr/>
        </p:nvSpPr>
        <p:spPr>
          <a:xfrm rot="-5400000">
            <a:off x="4408675" y="2299050"/>
            <a:ext cx="1526100" cy="545400"/>
          </a:xfrm>
          <a:prstGeom prst="roundRect">
            <a:avLst>
              <a:gd name="adj" fmla="val 16667"/>
            </a:avLst>
          </a:prstGeom>
          <a:solidFill>
            <a:srgbClr val="840D35"/>
          </a:solidFill>
          <a:ln w="9525" cap="flat" cmpd="sng">
            <a:solidFill>
              <a:srgbClr val="840D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850925" y="1150525"/>
            <a:ext cx="1163700" cy="525300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 ACCURACY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851022" y="3254675"/>
            <a:ext cx="1163700" cy="525300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INTERPRETATION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519325" y="1203325"/>
            <a:ext cx="1543800" cy="419700"/>
          </a:xfrm>
          <a:prstGeom prst="roundRect">
            <a:avLst>
              <a:gd name="adj" fmla="val 16667"/>
            </a:avLst>
          </a:prstGeom>
          <a:solidFill>
            <a:srgbClr val="E1165A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Accurate Predictions based on models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565675" y="3275075"/>
            <a:ext cx="1451100" cy="484500"/>
          </a:xfrm>
          <a:prstGeom prst="roundRect">
            <a:avLst>
              <a:gd name="adj" fmla="val 16667"/>
            </a:avLst>
          </a:prstGeom>
          <a:solidFill>
            <a:srgbClr val="E1165A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Practical Application and Generalization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5"/>
          <p:cNvCxnSpPr>
            <a:stCxn id="77" idx="3"/>
            <a:endCxn id="78" idx="1"/>
          </p:cNvCxnSpPr>
          <p:nvPr/>
        </p:nvCxnSpPr>
        <p:spPr>
          <a:xfrm>
            <a:off x="7014625" y="1413175"/>
            <a:ext cx="504600" cy="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15"/>
          <p:cNvCxnSpPr>
            <a:stCxn id="79" idx="1"/>
            <a:endCxn id="75" idx="3"/>
          </p:cNvCxnSpPr>
          <p:nvPr/>
        </p:nvCxnSpPr>
        <p:spPr>
          <a:xfrm flipH="1">
            <a:off x="7014575" y="3517325"/>
            <a:ext cx="5511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5"/>
          <p:cNvSpPr/>
          <p:nvPr/>
        </p:nvSpPr>
        <p:spPr>
          <a:xfrm>
            <a:off x="5888125" y="1017725"/>
            <a:ext cx="1089300" cy="868200"/>
          </a:xfrm>
          <a:prstGeom prst="ellipse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63"/>
    </mc:Choice>
    <mc:Fallback xmlns="">
      <p:transition spd="slow" advTm="1004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TIMELINE &amp; PROCESS - DATA EXPLORATION &amp; MODELING</a:t>
            </a:r>
            <a:endParaRPr dirty="0"/>
          </a:p>
        </p:txBody>
      </p:sp>
      <p:sp>
        <p:nvSpPr>
          <p:cNvPr id="96" name="Google Shape;96;p17"/>
          <p:cNvSpPr/>
          <p:nvPr/>
        </p:nvSpPr>
        <p:spPr>
          <a:xfrm>
            <a:off x="152400" y="1323975"/>
            <a:ext cx="8991600" cy="249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89452" y="1372761"/>
            <a:ext cx="2851036" cy="1198959"/>
            <a:chOff x="117608" y="2313176"/>
            <a:chExt cx="3935195" cy="1538872"/>
          </a:xfrm>
        </p:grpSpPr>
        <p:sp>
          <p:nvSpPr>
            <p:cNvPr id="98" name="Google Shape;98;p17"/>
            <p:cNvSpPr/>
            <p:nvPr/>
          </p:nvSpPr>
          <p:spPr>
            <a:xfrm>
              <a:off x="117609" y="2313176"/>
              <a:ext cx="1182756" cy="1003852"/>
            </a:xfrm>
            <a:prstGeom prst="rect">
              <a:avLst/>
            </a:prstGeom>
            <a:solidFill>
              <a:srgbClr val="0A3777"/>
            </a:solidFill>
            <a:ln w="25400" cap="flat" cmpd="sng">
              <a:solidFill>
                <a:srgbClr val="4A4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br>
                <a:rPr lang="en-US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Acquisition</a:t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422949" y="2313176"/>
              <a:ext cx="1182756" cy="1003852"/>
            </a:xfrm>
            <a:prstGeom prst="rect">
              <a:avLst/>
            </a:prstGeom>
            <a:solidFill>
              <a:srgbClr val="0A3777"/>
            </a:solidFill>
            <a:ln w="25400" cap="flat" cmpd="sng">
              <a:solidFill>
                <a:srgbClr val="4A4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br>
                <a:rPr lang="en-US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Exploration</a:t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728303" y="2313176"/>
              <a:ext cx="1324500" cy="1003800"/>
            </a:xfrm>
            <a:prstGeom prst="rect">
              <a:avLst/>
            </a:prstGeom>
            <a:solidFill>
              <a:srgbClr val="0A3777"/>
            </a:solidFill>
            <a:ln w="25400" cap="flat" cmpd="sng">
              <a:solidFill>
                <a:srgbClr val="4A4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br>
                <a:rPr lang="en-US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Preparation</a:t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17608" y="3514117"/>
              <a:ext cx="3793438" cy="337931"/>
            </a:xfrm>
            <a:prstGeom prst="roundRect">
              <a:avLst>
                <a:gd name="adj" fmla="val 16667"/>
              </a:avLst>
            </a:prstGeom>
            <a:solidFill>
              <a:srgbClr val="002D71"/>
            </a:solidFill>
            <a:ln w="25400" cap="flat" cmpd="sng">
              <a:solidFill>
                <a:srgbClr val="0A3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DataOps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2990221" y="1372719"/>
            <a:ext cx="3961993" cy="1198935"/>
            <a:chOff x="4033627" y="2313176"/>
            <a:chExt cx="5418480" cy="1538872"/>
          </a:xfrm>
        </p:grpSpPr>
        <p:sp>
          <p:nvSpPr>
            <p:cNvPr id="103" name="Google Shape;103;p17"/>
            <p:cNvSpPr/>
            <p:nvPr/>
          </p:nvSpPr>
          <p:spPr>
            <a:xfrm>
              <a:off x="4060913" y="2313176"/>
              <a:ext cx="1182900" cy="1003800"/>
            </a:xfrm>
            <a:prstGeom prst="rect">
              <a:avLst/>
            </a:prstGeom>
            <a:solidFill>
              <a:srgbClr val="00839C"/>
            </a:solidFill>
            <a:ln w="25400" cap="flat" cmpd="sng">
              <a:solidFill>
                <a:srgbClr val="4A4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Feature Engineering</a:t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5338969" y="2313176"/>
              <a:ext cx="1182756" cy="1003852"/>
            </a:xfrm>
            <a:prstGeom prst="rect">
              <a:avLst/>
            </a:prstGeom>
            <a:solidFill>
              <a:srgbClr val="00839C"/>
            </a:solidFill>
            <a:ln w="25400" cap="flat" cmpd="sng">
              <a:solidFill>
                <a:srgbClr val="4A4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b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Selection</a:t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644309" y="2313176"/>
              <a:ext cx="1182756" cy="1003852"/>
            </a:xfrm>
            <a:prstGeom prst="rect">
              <a:avLst/>
            </a:prstGeom>
            <a:solidFill>
              <a:srgbClr val="00839C"/>
            </a:solidFill>
            <a:ln w="25400" cap="flat" cmpd="sng">
              <a:solidFill>
                <a:srgbClr val="4A4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Training</a:t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7977808" y="2313176"/>
              <a:ext cx="1474299" cy="1003852"/>
            </a:xfrm>
            <a:prstGeom prst="rect">
              <a:avLst/>
            </a:prstGeom>
            <a:solidFill>
              <a:srgbClr val="00839C"/>
            </a:solidFill>
            <a:ln w="25400" cap="flat" cmpd="sng">
              <a:solidFill>
                <a:srgbClr val="4A4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Hyperparameter</a:t>
              </a:r>
              <a:b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Tuning</a:t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033627" y="3514117"/>
              <a:ext cx="5418480" cy="337931"/>
            </a:xfrm>
            <a:prstGeom prst="roundRect">
              <a:avLst>
                <a:gd name="adj" fmla="val 16667"/>
              </a:avLst>
            </a:prstGeom>
            <a:solidFill>
              <a:srgbClr val="00839C"/>
            </a:solidFill>
            <a:ln w="25400" cap="flat" cmpd="sng">
              <a:solidFill>
                <a:srgbClr val="4A4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MLOps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7203384" y="1372018"/>
            <a:ext cx="1788216" cy="1199732"/>
            <a:chOff x="9602850" y="2312184"/>
            <a:chExt cx="2468219" cy="1539864"/>
          </a:xfrm>
        </p:grpSpPr>
        <p:sp>
          <p:nvSpPr>
            <p:cNvPr id="109" name="Google Shape;109;p17"/>
            <p:cNvSpPr/>
            <p:nvPr/>
          </p:nvSpPr>
          <p:spPr>
            <a:xfrm>
              <a:off x="10888313" y="2312184"/>
              <a:ext cx="1182756" cy="1003852"/>
            </a:xfrm>
            <a:prstGeom prst="rect">
              <a:avLst/>
            </a:prstGeom>
            <a:solidFill>
              <a:srgbClr val="36244B"/>
            </a:solidFill>
            <a:ln w="25400" cap="flat" cmpd="sng">
              <a:solidFill>
                <a:srgbClr val="4A4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 &amp;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Manage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9602850" y="2313176"/>
              <a:ext cx="1182756" cy="1003852"/>
            </a:xfrm>
            <a:prstGeom prst="rect">
              <a:avLst/>
            </a:prstGeom>
            <a:solidFill>
              <a:srgbClr val="36244B"/>
            </a:solidFill>
            <a:ln w="25400" cap="flat" cmpd="sng">
              <a:solidFill>
                <a:srgbClr val="4A4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Predict &amp; </a:t>
              </a:r>
              <a:r>
                <a:rPr lang="en-US">
                  <a:solidFill>
                    <a:schemeClr val="lt1"/>
                  </a:solidFill>
                </a:rPr>
                <a:t>Infer</a:t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9602851" y="3514117"/>
              <a:ext cx="2468218" cy="337931"/>
            </a:xfrm>
            <a:prstGeom prst="roundRect">
              <a:avLst>
                <a:gd name="adj" fmla="val 16667"/>
              </a:avLst>
            </a:prstGeom>
            <a:solidFill>
              <a:srgbClr val="36244B"/>
            </a:solidFill>
            <a:ln w="25400" cap="flat" cmpd="sng">
              <a:solidFill>
                <a:srgbClr val="4A4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AIOps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7"/>
          <p:cNvSpPr txBox="1"/>
          <p:nvPr/>
        </p:nvSpPr>
        <p:spPr>
          <a:xfrm>
            <a:off x="5350720" y="3125152"/>
            <a:ext cx="30368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…Monitor, Refine. and Iterate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1213577" y="2627442"/>
            <a:ext cx="576536" cy="263287"/>
          </a:xfrm>
          <a:prstGeom prst="roundRect">
            <a:avLst>
              <a:gd name="adj" fmla="val 16667"/>
            </a:avLst>
          </a:prstGeom>
          <a:solidFill>
            <a:srgbClr val="002D71"/>
          </a:solidFill>
          <a:ln w="25400" cap="flat" cmpd="sng">
            <a:solidFill>
              <a:srgbClr val="0A3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686063" y="2627441"/>
            <a:ext cx="576536" cy="263287"/>
          </a:xfrm>
          <a:prstGeom prst="roundRect">
            <a:avLst>
              <a:gd name="adj" fmla="val 16667"/>
            </a:avLst>
          </a:prstGeom>
          <a:solidFill>
            <a:srgbClr val="00839C"/>
          </a:solidFill>
          <a:ln w="25400" cap="flat" cmpd="sng">
            <a:solidFill>
              <a:srgbClr val="4A4A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7778084" y="2627441"/>
            <a:ext cx="623889" cy="263287"/>
          </a:xfrm>
          <a:prstGeom prst="roundRect">
            <a:avLst>
              <a:gd name="adj" fmla="val 16667"/>
            </a:avLst>
          </a:prstGeom>
          <a:solidFill>
            <a:srgbClr val="36244B"/>
          </a:solidFill>
          <a:ln w="25400" cap="flat" cmpd="sng">
            <a:solidFill>
              <a:srgbClr val="4A4A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4BDC3-FD24-4A3C-8B5A-FD2544929760}"/>
              </a:ext>
            </a:extLst>
          </p:cNvPr>
          <p:cNvSpPr txBox="1"/>
          <p:nvPr/>
        </p:nvSpPr>
        <p:spPr>
          <a:xfrm>
            <a:off x="311700" y="2988664"/>
            <a:ext cx="5562506" cy="206210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Dependent Variable: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Cause: Neoplasm, Circulatory, Liver, Respiratory, Other</a:t>
            </a:r>
          </a:p>
          <a:p>
            <a:endParaRPr lang="en-US" sz="1600" dirty="0"/>
          </a:p>
          <a:p>
            <a:r>
              <a:rPr lang="en-US" sz="1600" b="1" dirty="0"/>
              <a:t>Predictors: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Pollutants: NO, NO2, 03, PM10, SO2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26"/>
    </mc:Choice>
    <mc:Fallback xmlns="">
      <p:transition spd="slow" advTm="879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/>
              <a:t>IMPEDIMENTS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572600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No information on relationship between Area and Pollutant Concentration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No information about mortality dates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Inability to join/merge datasets*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High Multicollinearity amongst pollutants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Condition Index: 19,688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775" y="1035888"/>
            <a:ext cx="4267200" cy="373117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6300075" y="2661075"/>
            <a:ext cx="2078100" cy="1993500"/>
          </a:xfrm>
          <a:prstGeom prst="ellipse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59"/>
    </mc:Choice>
    <mc:Fallback xmlns="">
      <p:transition spd="slow" advTm="710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209810" y="1260333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Support Vector Machines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85000" y="3335777"/>
            <a:ext cx="42948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Optimal tuning parameters using Cross Validation: cost=10 &amp; Kernel=”radial”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Lowest Classification error on test-set</a:t>
            </a:r>
            <a:r>
              <a:rPr lang="en-US"/>
              <a:t>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38.49%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Classification Accuracy(SVM) : ~ 62 %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0050" y="2499264"/>
            <a:ext cx="3324150" cy="8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3" name="Google Shape;163;p21"/>
          <p:cNvSpPr txBox="1"/>
          <p:nvPr/>
        </p:nvSpPr>
        <p:spPr>
          <a:xfrm>
            <a:off x="5307300" y="94000"/>
            <a:ext cx="2980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RESULTS: </a:t>
            </a:r>
            <a:endParaRPr sz="18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SVM</a:t>
            </a:r>
            <a:endParaRPr sz="18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050" y="820588"/>
            <a:ext cx="2780611" cy="155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038" y="3460875"/>
            <a:ext cx="2513875" cy="155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87"/>
    </mc:Choice>
    <mc:Fallback xmlns="">
      <p:transition spd="slow" advTm="7198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265500" y="1124250"/>
            <a:ext cx="40452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LDA &amp; QDA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379950" y="2820930"/>
            <a:ext cx="41025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</a:t>
            </a:r>
            <a:r>
              <a:rPr lang="en-US" dirty="0"/>
              <a:t>Accuracy (LDA)  : 89.14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2"/>
                </a:solidFill>
              </a:rPr>
              <a:t>Classification Accuracy (QDA)*: Rank Deficiency issue</a:t>
            </a:r>
            <a:endParaRPr u="sng" dirty="0">
              <a:solidFill>
                <a:schemeClr val="dk2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2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>
            <a:off x="4588725" y="2820925"/>
            <a:ext cx="45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9"/>
          <p:cNvSpPr txBox="1"/>
          <p:nvPr/>
        </p:nvSpPr>
        <p:spPr>
          <a:xfrm>
            <a:off x="7747750" y="1697600"/>
            <a:ext cx="13962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RESULTS: LDA</a:t>
            </a:r>
            <a:endParaRPr sz="18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820500" y="4216475"/>
            <a:ext cx="12507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RESULTS: QDA</a:t>
            </a:r>
            <a:endParaRPr sz="18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4126085-E520-AC47-B485-0EADA19E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170" y="2986564"/>
            <a:ext cx="2854950" cy="1561111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02C3299-10A9-FA40-89EE-F347C9287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728" y="244126"/>
            <a:ext cx="3049833" cy="2219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69"/>
    </mc:Choice>
    <mc:Fallback xmlns="">
      <p:transition spd="slow" advTm="626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265500" y="771050"/>
            <a:ext cx="4045200" cy="20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Shrinkage Methods:</a:t>
            </a:r>
            <a:br>
              <a:rPr lang="en-US"/>
            </a:br>
            <a:r>
              <a:rPr lang="en-US"/>
              <a:t> LASSO &amp; Ridge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61150" y="3258030"/>
            <a:ext cx="410240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4572000" y="2819650"/>
            <a:ext cx="46074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 txBox="1"/>
          <p:nvPr/>
        </p:nvSpPr>
        <p:spPr>
          <a:xfrm>
            <a:off x="150450" y="3554375"/>
            <a:ext cx="42879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Reducing the problem of Multicollinearity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Classification Accuracy (Ridge): 84.5%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Classification Accuracy (LASSO): </a:t>
            </a:r>
            <a:r>
              <a:rPr lang="en-US" dirty="0">
                <a:solidFill>
                  <a:schemeClr val="dk2"/>
                </a:solidFill>
              </a:rPr>
              <a:t>90.13</a:t>
            </a:r>
            <a:r>
              <a:rPr lang="en-US" dirty="0"/>
              <a:t>%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767375" y="281225"/>
            <a:ext cx="14574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RESULTS: RIDGE</a:t>
            </a:r>
            <a:endParaRPr sz="18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832800" y="742850"/>
            <a:ext cx="11661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762000" y="2952875"/>
            <a:ext cx="12963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RESULTS:</a:t>
            </a:r>
            <a:endParaRPr sz="18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LASSO</a:t>
            </a:r>
            <a:endParaRPr sz="18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F15398A-9944-094E-95DD-DDF68A63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750" y="164851"/>
            <a:ext cx="2640700" cy="1631576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B091FAB-7534-F242-959C-18A73A7AA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474" y="1953715"/>
            <a:ext cx="3943801" cy="811174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BD22ECDD-50F8-0F48-A90E-260B7754B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474" y="4233615"/>
            <a:ext cx="3943801" cy="76347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A4B587F-DE4A-2D4E-8DD5-22634F98F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03" y="2867959"/>
            <a:ext cx="2483223" cy="1305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35"/>
    </mc:Choice>
    <mc:Fallback xmlns="">
      <p:transition spd="slow" advTm="766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DISCUSSION &amp; NEXT STEPS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Improve Classification Accuracy by: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Oversampling to improve the imbalanced proportion of data in classes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other methods like PCA, Deep Learning and Neural Networks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Solve multicollinearity issue by building separate models for each pollutant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Improve Interpretability by: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Well separating the feature “AREA”. Aspropirgos is very small.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Additional variables with environmental data from Aspropirgos to establish relation between climate change factors and pollutants on mortality causes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52"/>
    </mc:Choice>
    <mc:Fallback xmlns="">
      <p:transition spd="slow" advTm="110452"/>
    </mc:Fallback>
  </mc:AlternateContent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653</Words>
  <Application>Microsoft Macintosh PowerPoint</Application>
  <PresentationFormat>On-screen Show (16:9)</PresentationFormat>
  <Paragraphs>105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Playfair Display</vt:lpstr>
      <vt:lpstr>Arial</vt:lpstr>
      <vt:lpstr>Roboto</vt:lpstr>
      <vt:lpstr>Oswald</vt:lpstr>
      <vt:lpstr>Pop</vt:lpstr>
      <vt:lpstr>Air Pollution and its effect on Mortality</vt:lpstr>
      <vt:lpstr>BACKGROUND</vt:lpstr>
      <vt:lpstr>HYPOTHESIS &amp; GOAL</vt:lpstr>
      <vt:lpstr>TIMELINE &amp; PROCESS - DATA EXPLORATION &amp; MODELING</vt:lpstr>
      <vt:lpstr>IMPEDIMENTS </vt:lpstr>
      <vt:lpstr>Support Vector Machines</vt:lpstr>
      <vt:lpstr>LDA &amp; QDA</vt:lpstr>
      <vt:lpstr>Shrinkage Methods:  LASSO &amp; Ridge</vt:lpstr>
      <vt:lpstr>DISCUSSION &amp;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and its effect on Mortality</dc:title>
  <dc:creator>Naz, Sana</dc:creator>
  <cp:lastModifiedBy>Akul Suhail Malhotra</cp:lastModifiedBy>
  <cp:revision>12</cp:revision>
  <dcterms:modified xsi:type="dcterms:W3CDTF">2020-12-27T20:01:49Z</dcterms:modified>
</cp:coreProperties>
</file>