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46BEB5-1CEF-4D6D-A9A3-A52BD0C0A2EF}">
  <a:tblStyle styleId="{A246BEB5-1CEF-4D6D-A9A3-A52BD0C0A2E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1800000" y="198000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latin typeface="Arial"/>
                <a:ea typeface="Arial"/>
                <a:cs typeface="Arial"/>
                <a:sym typeface="Arial"/>
              </a:rPr>
              <a:t>Marché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420000" y="198000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latin typeface="Arial"/>
                <a:ea typeface="Arial"/>
                <a:cs typeface="Arial"/>
                <a:sym typeface="Arial"/>
              </a:rPr>
              <a:t>Catégorie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7200000" y="1980000"/>
            <a:ext cx="1079640" cy="539640"/>
          </a:xfrm>
          <a:custGeom>
            <a:rect b="b" l="l" r="r" t="t"/>
            <a:pathLst>
              <a:path extrusionOk="0" h="1501" w="3001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0"/>
                  <a:pt x="250" y="1500"/>
                </a:cubicBezTo>
                <a:lnTo>
                  <a:pt x="2750" y="1500"/>
                </a:lnTo>
                <a:cubicBezTo>
                  <a:pt x="2875" y="1500"/>
                  <a:pt x="3000" y="1375"/>
                  <a:pt x="3000" y="1250"/>
                </a:cubicBezTo>
                <a:lnTo>
                  <a:pt x="3000" y="250"/>
                </a:lnTo>
                <a:cubicBezTo>
                  <a:pt x="3000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latin typeface="Arial"/>
                <a:ea typeface="Arial"/>
                <a:cs typeface="Arial"/>
                <a:sym typeface="Arial"/>
              </a:rPr>
              <a:t>Produit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580360" y="1980000"/>
            <a:ext cx="1079640" cy="539640"/>
          </a:xfrm>
          <a:custGeom>
            <a:rect b="b" l="l" r="r" t="t"/>
            <a:pathLst>
              <a:path extrusionOk="0" h="1501" w="3001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0"/>
                  <a:pt x="250" y="1500"/>
                </a:cubicBezTo>
                <a:lnTo>
                  <a:pt x="2750" y="1500"/>
                </a:lnTo>
                <a:cubicBezTo>
                  <a:pt x="2875" y="1500"/>
                  <a:pt x="3000" y="1375"/>
                  <a:pt x="3000" y="1250"/>
                </a:cubicBezTo>
                <a:lnTo>
                  <a:pt x="3000" y="250"/>
                </a:lnTo>
                <a:cubicBezTo>
                  <a:pt x="3000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latin typeface="Arial"/>
                <a:ea typeface="Arial"/>
                <a:cs typeface="Arial"/>
                <a:sym typeface="Arial"/>
              </a:rPr>
              <a:t>Ingrédient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420360" y="4032000"/>
            <a:ext cx="1079640" cy="539640"/>
          </a:xfrm>
          <a:custGeom>
            <a:rect b="b" l="l" r="r" t="t"/>
            <a:pathLst>
              <a:path extrusionOk="0" h="1501" w="3001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0"/>
                  <a:pt x="250" y="1500"/>
                </a:cubicBezTo>
                <a:lnTo>
                  <a:pt x="2750" y="1500"/>
                </a:lnTo>
                <a:cubicBezTo>
                  <a:pt x="2875" y="1500"/>
                  <a:pt x="3000" y="1375"/>
                  <a:pt x="3000" y="1250"/>
                </a:cubicBezTo>
                <a:lnTo>
                  <a:pt x="3000" y="250"/>
                </a:lnTo>
                <a:cubicBezTo>
                  <a:pt x="3000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latin typeface="Arial"/>
                <a:ea typeface="Arial"/>
                <a:cs typeface="Arial"/>
                <a:sym typeface="Arial"/>
              </a:rPr>
              <a:t>Bocal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760000" y="399600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latin typeface="Arial"/>
                <a:ea typeface="Arial"/>
                <a:cs typeface="Arial"/>
                <a:sym typeface="Arial"/>
              </a:rPr>
              <a:t>Variété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846520" y="553680"/>
            <a:ext cx="46414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latin typeface="Arial"/>
                <a:ea typeface="Arial"/>
                <a:cs typeface="Arial"/>
                <a:sym typeface="Arial"/>
              </a:rPr>
              <a:t>Accueil de la gestion de la base de données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914560" y="3312000"/>
            <a:ext cx="450144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Tables dépendantes de celles précédentes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/>
        </p:nvSpPr>
        <p:spPr>
          <a:xfrm>
            <a:off x="3888000" y="540000"/>
            <a:ext cx="23724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Modifier un ingrédient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3024000" y="2029680"/>
            <a:ext cx="68976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Nom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3713760" y="2088000"/>
            <a:ext cx="312624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6840720" y="475272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1945080" y="478908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/>
          <p:nvPr/>
        </p:nvSpPr>
        <p:spPr>
          <a:xfrm>
            <a:off x="1260000" y="1080000"/>
            <a:ext cx="7200000" cy="3240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1224000" y="4500360"/>
            <a:ext cx="1800000" cy="719640"/>
          </a:xfrm>
          <a:custGeom>
            <a:rect b="b" l="l" r="r" t="t"/>
            <a:pathLst>
              <a:path extrusionOk="0" h="2001" w="5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6"/>
                </a:lnTo>
                <a:cubicBezTo>
                  <a:pt x="0" y="1833"/>
                  <a:pt x="166" y="2000"/>
                  <a:pt x="333" y="2000"/>
                </a:cubicBezTo>
                <a:lnTo>
                  <a:pt x="4667" y="2000"/>
                </a:lnTo>
                <a:cubicBezTo>
                  <a:pt x="4834" y="2000"/>
                  <a:pt x="5001" y="1833"/>
                  <a:pt x="5001" y="1666"/>
                </a:cubicBezTo>
                <a:lnTo>
                  <a:pt x="5001" y="333"/>
                </a:lnTo>
                <a:cubicBezTo>
                  <a:pt x="5001" y="166"/>
                  <a:pt x="4834" y="0"/>
                  <a:pt x="46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Retour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6660000" y="4500000"/>
            <a:ext cx="1800000" cy="720000"/>
          </a:xfrm>
          <a:custGeom>
            <a:rect b="b" l="l" r="r" t="t"/>
            <a:pathLst>
              <a:path extrusionOk="0" h="2002" w="5001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4667" y="2001"/>
                </a:lnTo>
                <a:cubicBezTo>
                  <a:pt x="4833" y="2001"/>
                  <a:pt x="5000" y="1834"/>
                  <a:pt x="5000" y="1667"/>
                </a:cubicBezTo>
                <a:lnTo>
                  <a:pt x="5000" y="333"/>
                </a:lnTo>
                <a:cubicBezTo>
                  <a:pt x="5000" y="166"/>
                  <a:pt x="4833" y="0"/>
                  <a:pt x="46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Ajouter un produit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1" name="Google Shape;231;p24"/>
          <p:cNvGraphicFramePr/>
          <p:nvPr/>
        </p:nvGraphicFramePr>
        <p:xfrm>
          <a:off x="1255320" y="10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{A246BEB5-1CEF-4D6D-A9A3-A52BD0C0A2EF}</a:tableStyleId>
              </a:tblPr>
              <a:tblGrid>
                <a:gridCol w="2908450"/>
                <a:gridCol w="2763350"/>
                <a:gridCol w="785150"/>
                <a:gridCol w="747725"/>
              </a:tblGrid>
              <a:tr h="323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Données de la table produit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Définir les périodes de récoltes du produit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2" name="Google Shape;2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0000" y="234000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6000" y="234000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/>
        </p:nvSpPr>
        <p:spPr>
          <a:xfrm>
            <a:off x="4032000" y="373680"/>
            <a:ext cx="19807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Ajouter un produit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3024000" y="1008000"/>
            <a:ext cx="74304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Nom :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3672000" y="1080000"/>
            <a:ext cx="2952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1728000" y="2124000"/>
            <a:ext cx="2520000" cy="93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Type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	            Légume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	            Fruit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		    Autre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2426040" y="1512000"/>
            <a:ext cx="124596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Description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3636000" y="1584360"/>
            <a:ext cx="424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2484000" y="237600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2484000" y="280836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 txBox="1"/>
          <p:nvPr/>
        </p:nvSpPr>
        <p:spPr>
          <a:xfrm>
            <a:off x="2535480" y="3600000"/>
            <a:ext cx="293652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Vente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	          Au Kilo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                  A la pièce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4176000" y="2484000"/>
            <a:ext cx="13208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Disponibilité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5472000" y="3837960"/>
            <a:ext cx="61668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Prix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3276000" y="385200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3276000" y="406800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6012000" y="3924000"/>
            <a:ext cx="900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5472000" y="255600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2484000" y="259200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 txBox="1"/>
          <p:nvPr/>
        </p:nvSpPr>
        <p:spPr>
          <a:xfrm>
            <a:off x="6120000" y="2484000"/>
            <a:ext cx="13208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Acheté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6948000" y="255636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1945080" y="478908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6840720" y="475272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/>
        </p:nvSpPr>
        <p:spPr>
          <a:xfrm>
            <a:off x="4032000" y="373680"/>
            <a:ext cx="20689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Modifier un produit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3024000" y="1008000"/>
            <a:ext cx="74304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Nom :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3672000" y="1080000"/>
            <a:ext cx="2952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 txBox="1"/>
          <p:nvPr/>
        </p:nvSpPr>
        <p:spPr>
          <a:xfrm>
            <a:off x="1728000" y="2124000"/>
            <a:ext cx="2520000" cy="93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Type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	            Légume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	            Fruit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		    Autre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2426040" y="1512000"/>
            <a:ext cx="124596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Description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3636000" y="1584360"/>
            <a:ext cx="424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2484000" y="237600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2484000" y="280836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 txBox="1"/>
          <p:nvPr/>
        </p:nvSpPr>
        <p:spPr>
          <a:xfrm>
            <a:off x="2535480" y="3600000"/>
            <a:ext cx="293652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Vente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	          Au Kilo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                  A la pièce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4176000" y="2484000"/>
            <a:ext cx="13208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Disponibilité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5472000" y="3837960"/>
            <a:ext cx="61668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Prix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6"/>
          <p:cNvSpPr/>
          <p:nvPr/>
        </p:nvSpPr>
        <p:spPr>
          <a:xfrm>
            <a:off x="3276000" y="385200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/>
          <p:nvPr/>
        </p:nvSpPr>
        <p:spPr>
          <a:xfrm>
            <a:off x="3276000" y="406800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/>
          <p:nvPr/>
        </p:nvSpPr>
        <p:spPr>
          <a:xfrm>
            <a:off x="6012000" y="3924000"/>
            <a:ext cx="900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5472000" y="255600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2484000" y="259200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"/>
          <p:cNvSpPr txBox="1"/>
          <p:nvPr/>
        </p:nvSpPr>
        <p:spPr>
          <a:xfrm>
            <a:off x="6120000" y="2484000"/>
            <a:ext cx="13208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Acheté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6948000" y="2556360"/>
            <a:ext cx="28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1945080" y="478908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6840720" y="475272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/>
        </p:nvSpPr>
        <p:spPr>
          <a:xfrm>
            <a:off x="2916000" y="373680"/>
            <a:ext cx="42742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Définir les périodes de récolte du produit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3024000" y="1008000"/>
            <a:ext cx="74304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Nom :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3672000" y="1080000"/>
            <a:ext cx="2952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7"/>
          <p:cNvSpPr txBox="1"/>
          <p:nvPr/>
        </p:nvSpPr>
        <p:spPr>
          <a:xfrm>
            <a:off x="2426040" y="1512000"/>
            <a:ext cx="124596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Description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3636000" y="1584360"/>
            <a:ext cx="424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7"/>
          <p:cNvSpPr txBox="1"/>
          <p:nvPr/>
        </p:nvSpPr>
        <p:spPr>
          <a:xfrm>
            <a:off x="1476000" y="2844000"/>
            <a:ext cx="204444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Période de début 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3484440" y="2952000"/>
            <a:ext cx="137556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Type_date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5076000" y="2880000"/>
            <a:ext cx="17154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Période de fin 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6724440" y="2952000"/>
            <a:ext cx="137556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Type_date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1945080" y="478908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6840720" y="475272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/>
          <p:nvPr/>
        </p:nvSpPr>
        <p:spPr>
          <a:xfrm>
            <a:off x="1260000" y="1080000"/>
            <a:ext cx="7200000" cy="3240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1224000" y="4500360"/>
            <a:ext cx="1800000" cy="719640"/>
          </a:xfrm>
          <a:custGeom>
            <a:rect b="b" l="l" r="r" t="t"/>
            <a:pathLst>
              <a:path extrusionOk="0" h="2001" w="5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6"/>
                </a:lnTo>
                <a:cubicBezTo>
                  <a:pt x="0" y="1833"/>
                  <a:pt x="166" y="2000"/>
                  <a:pt x="333" y="2000"/>
                </a:cubicBezTo>
                <a:lnTo>
                  <a:pt x="4667" y="2000"/>
                </a:lnTo>
                <a:cubicBezTo>
                  <a:pt x="4834" y="2000"/>
                  <a:pt x="5001" y="1833"/>
                  <a:pt x="5001" y="1666"/>
                </a:cubicBezTo>
                <a:lnTo>
                  <a:pt x="5001" y="333"/>
                </a:lnTo>
                <a:cubicBezTo>
                  <a:pt x="5001" y="166"/>
                  <a:pt x="4834" y="0"/>
                  <a:pt x="46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Retour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6732000" y="4500000"/>
            <a:ext cx="1800000" cy="720000"/>
          </a:xfrm>
          <a:custGeom>
            <a:rect b="b" l="l" r="r" t="t"/>
            <a:pathLst>
              <a:path extrusionOk="0" h="2002" w="5001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4667" y="2001"/>
                </a:lnTo>
                <a:cubicBezTo>
                  <a:pt x="4833" y="2001"/>
                  <a:pt x="5000" y="1834"/>
                  <a:pt x="5000" y="1667"/>
                </a:cubicBezTo>
                <a:lnTo>
                  <a:pt x="5000" y="333"/>
                </a:lnTo>
                <a:cubicBezTo>
                  <a:pt x="5000" y="166"/>
                  <a:pt x="4833" y="0"/>
                  <a:pt x="46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Ajouter un bocal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4" name="Google Shape;304;p28"/>
          <p:cNvGraphicFramePr/>
          <p:nvPr/>
        </p:nvGraphicFramePr>
        <p:xfrm>
          <a:off x="1260000" y="10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{A246BEB5-1CEF-4D6D-A9A3-A52BD0C0A2EF}</a:tableStyleId>
              </a:tblPr>
              <a:tblGrid>
                <a:gridCol w="2103475"/>
                <a:gridCol w="2039750"/>
                <a:gridCol w="1801075"/>
                <a:gridCol w="623525"/>
                <a:gridCol w="632150"/>
              </a:tblGrid>
              <a:tr h="324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Données de la table Bocal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Ajouter un ingrédient à un bocal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Ajouter un produit à un bocal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5" name="Google Shape;3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000" y="25560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9600" y="2520000"/>
            <a:ext cx="428400" cy="4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/>
        </p:nvSpPr>
        <p:spPr>
          <a:xfrm>
            <a:off x="4032000" y="373680"/>
            <a:ext cx="19807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Ajouter un bocal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4716000" y="1317960"/>
            <a:ext cx="7430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Nom :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5400000" y="1368360"/>
            <a:ext cx="226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"/>
          <p:cNvSpPr txBox="1"/>
          <p:nvPr/>
        </p:nvSpPr>
        <p:spPr>
          <a:xfrm>
            <a:off x="6023160" y="2109960"/>
            <a:ext cx="13208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Disponibilité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9"/>
          <p:cNvSpPr txBox="1"/>
          <p:nvPr/>
        </p:nvSpPr>
        <p:spPr>
          <a:xfrm>
            <a:off x="4603320" y="2109960"/>
            <a:ext cx="61668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Prix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9"/>
          <p:cNvSpPr txBox="1"/>
          <p:nvPr/>
        </p:nvSpPr>
        <p:spPr>
          <a:xfrm>
            <a:off x="2268000" y="1296360"/>
            <a:ext cx="108612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Type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2916000" y="138240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Salé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9"/>
          <p:cNvSpPr/>
          <p:nvPr/>
        </p:nvSpPr>
        <p:spPr>
          <a:xfrm>
            <a:off x="4176000" y="13824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9"/>
          <p:cNvSpPr txBox="1"/>
          <p:nvPr/>
        </p:nvSpPr>
        <p:spPr>
          <a:xfrm>
            <a:off x="1260000" y="2073960"/>
            <a:ext cx="124596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Poids: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9"/>
          <p:cNvSpPr/>
          <p:nvPr/>
        </p:nvSpPr>
        <p:spPr>
          <a:xfrm>
            <a:off x="1944000" y="2145960"/>
            <a:ext cx="226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5184000" y="2160000"/>
            <a:ext cx="540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7308000" y="2160000"/>
            <a:ext cx="180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3492000" y="3168000"/>
            <a:ext cx="252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Tartinable de légumes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9"/>
          <p:cNvSpPr/>
          <p:nvPr/>
        </p:nvSpPr>
        <p:spPr>
          <a:xfrm>
            <a:off x="5796000" y="31680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9"/>
          <p:cNvSpPr txBox="1"/>
          <p:nvPr/>
        </p:nvSpPr>
        <p:spPr>
          <a:xfrm>
            <a:off x="2231640" y="3073680"/>
            <a:ext cx="12963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Catégorie 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9"/>
          <p:cNvSpPr/>
          <p:nvPr/>
        </p:nvSpPr>
        <p:spPr>
          <a:xfrm>
            <a:off x="1945080" y="478908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6840720" y="475272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/>
          <p:nvPr/>
        </p:nvSpPr>
        <p:spPr>
          <a:xfrm>
            <a:off x="4032000" y="373680"/>
            <a:ext cx="19807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Modifier un bocal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4716000" y="1317960"/>
            <a:ext cx="7430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Nom :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5400000" y="1368360"/>
            <a:ext cx="226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"/>
          <p:cNvSpPr txBox="1"/>
          <p:nvPr/>
        </p:nvSpPr>
        <p:spPr>
          <a:xfrm>
            <a:off x="6023160" y="2109960"/>
            <a:ext cx="13208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Disponibilité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4603320" y="2109960"/>
            <a:ext cx="61668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Prix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2268000" y="1296360"/>
            <a:ext cx="108612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Type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0"/>
          <p:cNvSpPr/>
          <p:nvPr/>
        </p:nvSpPr>
        <p:spPr>
          <a:xfrm>
            <a:off x="2916000" y="138240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Salé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0"/>
          <p:cNvSpPr/>
          <p:nvPr/>
        </p:nvSpPr>
        <p:spPr>
          <a:xfrm>
            <a:off x="4176000" y="13824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30"/>
          <p:cNvSpPr txBox="1"/>
          <p:nvPr/>
        </p:nvSpPr>
        <p:spPr>
          <a:xfrm>
            <a:off x="1260000" y="2073960"/>
            <a:ext cx="124596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Poids: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0"/>
          <p:cNvSpPr/>
          <p:nvPr/>
        </p:nvSpPr>
        <p:spPr>
          <a:xfrm>
            <a:off x="1944000" y="2145960"/>
            <a:ext cx="226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0"/>
          <p:cNvSpPr/>
          <p:nvPr/>
        </p:nvSpPr>
        <p:spPr>
          <a:xfrm>
            <a:off x="5184000" y="2160000"/>
            <a:ext cx="540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"/>
          <p:cNvSpPr/>
          <p:nvPr/>
        </p:nvSpPr>
        <p:spPr>
          <a:xfrm>
            <a:off x="7308000" y="2160000"/>
            <a:ext cx="180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0"/>
          <p:cNvSpPr/>
          <p:nvPr/>
        </p:nvSpPr>
        <p:spPr>
          <a:xfrm>
            <a:off x="3492000" y="3168000"/>
            <a:ext cx="252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Tartinable de légumes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5796000" y="31680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0"/>
          <p:cNvSpPr txBox="1"/>
          <p:nvPr/>
        </p:nvSpPr>
        <p:spPr>
          <a:xfrm>
            <a:off x="2231640" y="3073680"/>
            <a:ext cx="12963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Catégorie 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0"/>
          <p:cNvSpPr/>
          <p:nvPr/>
        </p:nvSpPr>
        <p:spPr>
          <a:xfrm>
            <a:off x="1945080" y="478908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6840720" y="475272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 txBox="1"/>
          <p:nvPr/>
        </p:nvSpPr>
        <p:spPr>
          <a:xfrm>
            <a:off x="3348000" y="540000"/>
            <a:ext cx="33994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Ajouter un ingrédient à un bocal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1"/>
          <p:cNvSpPr txBox="1"/>
          <p:nvPr/>
        </p:nvSpPr>
        <p:spPr>
          <a:xfrm>
            <a:off x="4716000" y="1317960"/>
            <a:ext cx="7430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Nom :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1"/>
          <p:cNvSpPr/>
          <p:nvPr/>
        </p:nvSpPr>
        <p:spPr>
          <a:xfrm>
            <a:off x="5400000" y="1368360"/>
            <a:ext cx="226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Mûre Bio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2268000" y="1296360"/>
            <a:ext cx="108612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Type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1"/>
          <p:cNvSpPr/>
          <p:nvPr/>
        </p:nvSpPr>
        <p:spPr>
          <a:xfrm>
            <a:off x="2916000" y="138240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Salé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1"/>
          <p:cNvSpPr/>
          <p:nvPr/>
        </p:nvSpPr>
        <p:spPr>
          <a:xfrm>
            <a:off x="4176000" y="13824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1"/>
          <p:cNvSpPr/>
          <p:nvPr/>
        </p:nvSpPr>
        <p:spPr>
          <a:xfrm>
            <a:off x="3744000" y="2844000"/>
            <a:ext cx="252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Tartinable de légumes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1"/>
          <p:cNvSpPr/>
          <p:nvPr/>
        </p:nvSpPr>
        <p:spPr>
          <a:xfrm>
            <a:off x="6048000" y="28440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31"/>
          <p:cNvSpPr txBox="1"/>
          <p:nvPr/>
        </p:nvSpPr>
        <p:spPr>
          <a:xfrm>
            <a:off x="2483640" y="2749680"/>
            <a:ext cx="12963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Catégorie 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1"/>
          <p:cNvSpPr txBox="1"/>
          <p:nvPr/>
        </p:nvSpPr>
        <p:spPr>
          <a:xfrm>
            <a:off x="3420000" y="342000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"/>
          <p:cNvSpPr/>
          <p:nvPr/>
        </p:nvSpPr>
        <p:spPr>
          <a:xfrm>
            <a:off x="3780000" y="3528000"/>
            <a:ext cx="252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Sel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1"/>
          <p:cNvSpPr/>
          <p:nvPr/>
        </p:nvSpPr>
        <p:spPr>
          <a:xfrm>
            <a:off x="6084000" y="35280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1"/>
          <p:cNvSpPr txBox="1"/>
          <p:nvPr/>
        </p:nvSpPr>
        <p:spPr>
          <a:xfrm>
            <a:off x="2519640" y="3433680"/>
            <a:ext cx="13222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Ingrédient 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1"/>
          <p:cNvSpPr/>
          <p:nvPr/>
        </p:nvSpPr>
        <p:spPr>
          <a:xfrm>
            <a:off x="1945080" y="478908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1"/>
          <p:cNvSpPr/>
          <p:nvPr/>
        </p:nvSpPr>
        <p:spPr>
          <a:xfrm>
            <a:off x="6840720" y="475272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/>
          <p:nvPr/>
        </p:nvSpPr>
        <p:spPr>
          <a:xfrm>
            <a:off x="3348000" y="540000"/>
            <a:ext cx="33994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Ajouter un ingrédient à un bocal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2"/>
          <p:cNvSpPr txBox="1"/>
          <p:nvPr/>
        </p:nvSpPr>
        <p:spPr>
          <a:xfrm>
            <a:off x="4716000" y="1317960"/>
            <a:ext cx="7430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Nom : 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5400000" y="1368360"/>
            <a:ext cx="2268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Mûre Bio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2"/>
          <p:cNvSpPr txBox="1"/>
          <p:nvPr/>
        </p:nvSpPr>
        <p:spPr>
          <a:xfrm>
            <a:off x="2268000" y="1296360"/>
            <a:ext cx="108612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Type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2"/>
          <p:cNvSpPr/>
          <p:nvPr/>
        </p:nvSpPr>
        <p:spPr>
          <a:xfrm>
            <a:off x="2916000" y="138240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Salé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2"/>
          <p:cNvSpPr/>
          <p:nvPr/>
        </p:nvSpPr>
        <p:spPr>
          <a:xfrm>
            <a:off x="4176000" y="13824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32"/>
          <p:cNvSpPr/>
          <p:nvPr/>
        </p:nvSpPr>
        <p:spPr>
          <a:xfrm>
            <a:off x="3744000" y="2844000"/>
            <a:ext cx="252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Tartinable de légumes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2"/>
          <p:cNvSpPr/>
          <p:nvPr/>
        </p:nvSpPr>
        <p:spPr>
          <a:xfrm>
            <a:off x="6048000" y="28440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32"/>
          <p:cNvSpPr txBox="1"/>
          <p:nvPr/>
        </p:nvSpPr>
        <p:spPr>
          <a:xfrm>
            <a:off x="2483640" y="2749680"/>
            <a:ext cx="12963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Catégorie 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2"/>
          <p:cNvSpPr txBox="1"/>
          <p:nvPr/>
        </p:nvSpPr>
        <p:spPr>
          <a:xfrm>
            <a:off x="2088000" y="342000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"/>
          <p:cNvSpPr/>
          <p:nvPr/>
        </p:nvSpPr>
        <p:spPr>
          <a:xfrm>
            <a:off x="2160000" y="3528000"/>
            <a:ext cx="252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Sel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2"/>
          <p:cNvSpPr/>
          <p:nvPr/>
        </p:nvSpPr>
        <p:spPr>
          <a:xfrm>
            <a:off x="4500000" y="35280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2"/>
          <p:cNvSpPr txBox="1"/>
          <p:nvPr/>
        </p:nvSpPr>
        <p:spPr>
          <a:xfrm>
            <a:off x="1187640" y="3433680"/>
            <a:ext cx="12963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Produit 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2"/>
          <p:cNvSpPr txBox="1"/>
          <p:nvPr/>
        </p:nvSpPr>
        <p:spPr>
          <a:xfrm>
            <a:off x="5184000" y="3477960"/>
            <a:ext cx="11714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Proportion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2"/>
          <p:cNvSpPr/>
          <p:nvPr/>
        </p:nvSpPr>
        <p:spPr>
          <a:xfrm>
            <a:off x="6304680" y="3564000"/>
            <a:ext cx="54000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1945080" y="478908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2"/>
          <p:cNvSpPr/>
          <p:nvPr/>
        </p:nvSpPr>
        <p:spPr>
          <a:xfrm>
            <a:off x="6840720" y="475272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1260000" y="1080000"/>
            <a:ext cx="7200000" cy="3240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224000" y="4500360"/>
            <a:ext cx="1800000" cy="719640"/>
          </a:xfrm>
          <a:custGeom>
            <a:rect b="b" l="l" r="r" t="t"/>
            <a:pathLst>
              <a:path extrusionOk="0" h="2001" w="5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6"/>
                </a:lnTo>
                <a:cubicBezTo>
                  <a:pt x="0" y="1833"/>
                  <a:pt x="166" y="2000"/>
                  <a:pt x="333" y="2000"/>
                </a:cubicBezTo>
                <a:lnTo>
                  <a:pt x="4667" y="2000"/>
                </a:lnTo>
                <a:cubicBezTo>
                  <a:pt x="4834" y="2000"/>
                  <a:pt x="5001" y="1833"/>
                  <a:pt x="5001" y="1666"/>
                </a:cubicBezTo>
                <a:lnTo>
                  <a:pt x="5001" y="333"/>
                </a:lnTo>
                <a:cubicBezTo>
                  <a:pt x="5001" y="166"/>
                  <a:pt x="4834" y="0"/>
                  <a:pt x="46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Retour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696000" y="4500000"/>
            <a:ext cx="1800000" cy="720000"/>
          </a:xfrm>
          <a:custGeom>
            <a:rect b="b" l="l" r="r" t="t"/>
            <a:pathLst>
              <a:path extrusionOk="0" h="2002" w="5001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4667" y="2001"/>
                </a:lnTo>
                <a:cubicBezTo>
                  <a:pt x="4833" y="2001"/>
                  <a:pt x="5000" y="1834"/>
                  <a:pt x="5000" y="1667"/>
                </a:cubicBezTo>
                <a:lnTo>
                  <a:pt x="5000" y="333"/>
                </a:lnTo>
                <a:cubicBezTo>
                  <a:pt x="5000" y="166"/>
                  <a:pt x="4833" y="0"/>
                  <a:pt x="46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Ajouter un marché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600000" y="360000"/>
            <a:ext cx="26161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Accès à la table marché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" name="Google Shape;79;p15"/>
          <p:cNvGraphicFramePr/>
          <p:nvPr/>
        </p:nvGraphicFramePr>
        <p:xfrm>
          <a:off x="1260000" y="10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{A246BEB5-1CEF-4D6D-A9A3-A52BD0C0A2EF}</a:tableStyleId>
              </a:tblPr>
              <a:tblGrid>
                <a:gridCol w="1402925"/>
                <a:gridCol w="1092950"/>
                <a:gridCol w="1054450"/>
                <a:gridCol w="1131475"/>
                <a:gridCol w="1262525"/>
                <a:gridCol w="654125"/>
                <a:gridCol w="601550"/>
              </a:tblGrid>
              <a:tr h="64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Occasion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Latitude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Longitude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Adresse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Ville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Hebdomadaire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48.7489314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-2.9873123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Rue du Dr Laurent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Plouézec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Saisonnier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48.6204123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-2.8811976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 Ville Josse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Plourhan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Saisonnier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48.8419696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-3.2304757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Place de la Mairie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Plougrescant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Saisonnier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48.837921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-3.2853252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Rue de Castel Coz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5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Penvénan</a:t>
                      </a:r>
                      <a:endParaRPr b="0" sz="15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7240" y="1080000"/>
            <a:ext cx="644760" cy="64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6000" y="176400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6000" y="244800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6000" y="309600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6000" y="370800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4440" y="180000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4440" y="241200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4440" y="309600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4440" y="370800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21480" y="540000"/>
            <a:ext cx="20185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 d’un marché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60000" y="1296000"/>
            <a:ext cx="108612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Occasion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1440000" y="138204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Occasionnel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664000" y="138204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6"/>
          <p:cNvSpPr txBox="1"/>
          <p:nvPr/>
        </p:nvSpPr>
        <p:spPr>
          <a:xfrm>
            <a:off x="3096000" y="1317960"/>
            <a:ext cx="99000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Adresse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7666560" y="1389960"/>
            <a:ext cx="169344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7021080" y="1317960"/>
            <a:ext cx="64548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Ville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4086000" y="1404000"/>
            <a:ext cx="293508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2340000" y="2160000"/>
            <a:ext cx="97020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Latitude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809960" y="2160000"/>
            <a:ext cx="11300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Longitude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240000" y="221796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884920" y="2232000"/>
            <a:ext cx="149508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1764000" y="3117960"/>
            <a:ext cx="66096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Jour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976720" y="3117960"/>
            <a:ext cx="133128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Heure de fin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827160" y="3117960"/>
            <a:ext cx="16088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Heure de début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376000" y="320400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Lundi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600360" y="32040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6"/>
          <p:cNvSpPr/>
          <p:nvPr/>
        </p:nvSpPr>
        <p:spPr>
          <a:xfrm>
            <a:off x="5400000" y="3189960"/>
            <a:ext cx="576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7344000" y="3189960"/>
            <a:ext cx="72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5797080" y="318996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6"/>
          <p:cNvSpPr/>
          <p:nvPr/>
        </p:nvSpPr>
        <p:spPr>
          <a:xfrm>
            <a:off x="7884360" y="318996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6"/>
          <p:cNvSpPr txBox="1"/>
          <p:nvPr/>
        </p:nvSpPr>
        <p:spPr>
          <a:xfrm>
            <a:off x="1800000" y="3960000"/>
            <a:ext cx="17474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Période de début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5040000" y="3960000"/>
            <a:ext cx="146988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Période de fin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528000" y="403200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type_date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6473880" y="404604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type_date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6912000" y="482400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1944000" y="478800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3921480" y="540000"/>
            <a:ext cx="2133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Modifier un marché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60000" y="1296000"/>
            <a:ext cx="108612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Occasion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1440000" y="138204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Occasionnel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664000" y="138204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7"/>
          <p:cNvSpPr txBox="1"/>
          <p:nvPr/>
        </p:nvSpPr>
        <p:spPr>
          <a:xfrm>
            <a:off x="3096000" y="1317960"/>
            <a:ext cx="99000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Adresse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7666560" y="1389960"/>
            <a:ext cx="169344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7021080" y="1317960"/>
            <a:ext cx="64548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Ville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086000" y="1404000"/>
            <a:ext cx="293508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2340000" y="2160000"/>
            <a:ext cx="97020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Latitude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809960" y="2160000"/>
            <a:ext cx="11300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Longitude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3240000" y="221796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5884920" y="2232000"/>
            <a:ext cx="149508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1764000" y="3117960"/>
            <a:ext cx="66096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Jour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5976720" y="3117960"/>
            <a:ext cx="133128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Heure de fin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827160" y="3117960"/>
            <a:ext cx="16088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Heure de début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2376000" y="320400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Lundi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3600360" y="320400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7"/>
          <p:cNvSpPr/>
          <p:nvPr/>
        </p:nvSpPr>
        <p:spPr>
          <a:xfrm>
            <a:off x="5400000" y="3189960"/>
            <a:ext cx="576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7344000" y="3189960"/>
            <a:ext cx="72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100" strike="noStrike">
                <a:latin typeface="Arial"/>
                <a:ea typeface="Arial"/>
                <a:cs typeface="Arial"/>
                <a:sym typeface="Arial"/>
              </a:rPr>
              <a:t>0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5797080" y="318996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7"/>
          <p:cNvSpPr/>
          <p:nvPr/>
        </p:nvSpPr>
        <p:spPr>
          <a:xfrm>
            <a:off x="7884360" y="3189960"/>
            <a:ext cx="179640" cy="180000"/>
          </a:xfrm>
          <a:custGeom>
            <a:rect b="b" l="l" r="r" t="t"/>
            <a:pathLst>
              <a:path extrusionOk="0" h="502" w="501">
                <a:moveTo>
                  <a:pt x="125" y="0"/>
                </a:moveTo>
                <a:lnTo>
                  <a:pt x="125" y="375"/>
                </a:lnTo>
                <a:lnTo>
                  <a:pt x="0" y="375"/>
                </a:lnTo>
                <a:lnTo>
                  <a:pt x="250" y="501"/>
                </a:lnTo>
                <a:lnTo>
                  <a:pt x="500" y="375"/>
                </a:lnTo>
                <a:lnTo>
                  <a:pt x="375" y="375"/>
                </a:lnTo>
                <a:lnTo>
                  <a:pt x="375" y="0"/>
                </a:lnTo>
                <a:lnTo>
                  <a:pt x="125" y="0"/>
                </a:lnTo>
              </a:path>
            </a:pathLst>
          </a:custGeom>
          <a:solidFill>
            <a:srgbClr val="00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7"/>
          <p:cNvSpPr txBox="1"/>
          <p:nvPr/>
        </p:nvSpPr>
        <p:spPr>
          <a:xfrm>
            <a:off x="1800000" y="3960000"/>
            <a:ext cx="174744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Période de début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5040000" y="3960000"/>
            <a:ext cx="146988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Période de fin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3528000" y="403200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type_date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6473880" y="4046040"/>
            <a:ext cx="144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type_date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840000" y="475200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1800000" y="475200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>
            <a:off x="1260000" y="1080000"/>
            <a:ext cx="7200000" cy="3240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1260000" y="4500360"/>
            <a:ext cx="1800000" cy="719640"/>
          </a:xfrm>
          <a:custGeom>
            <a:rect b="b" l="l" r="r" t="t"/>
            <a:pathLst>
              <a:path extrusionOk="0" h="2001" w="5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6"/>
                </a:lnTo>
                <a:cubicBezTo>
                  <a:pt x="0" y="1833"/>
                  <a:pt x="166" y="2000"/>
                  <a:pt x="333" y="2000"/>
                </a:cubicBezTo>
                <a:lnTo>
                  <a:pt x="4667" y="2000"/>
                </a:lnTo>
                <a:cubicBezTo>
                  <a:pt x="4834" y="2000"/>
                  <a:pt x="5001" y="1833"/>
                  <a:pt x="5001" y="1666"/>
                </a:cubicBezTo>
                <a:lnTo>
                  <a:pt x="5001" y="333"/>
                </a:lnTo>
                <a:cubicBezTo>
                  <a:pt x="5001" y="166"/>
                  <a:pt x="4834" y="0"/>
                  <a:pt x="46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Retour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6696000" y="4500000"/>
            <a:ext cx="1800000" cy="720000"/>
          </a:xfrm>
          <a:custGeom>
            <a:rect b="b" l="l" r="r" t="t"/>
            <a:pathLst>
              <a:path extrusionOk="0" h="2002" w="5001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4667" y="2001"/>
                </a:lnTo>
                <a:cubicBezTo>
                  <a:pt x="4833" y="2001"/>
                  <a:pt x="5000" y="1834"/>
                  <a:pt x="5000" y="1667"/>
                </a:cubicBezTo>
                <a:lnTo>
                  <a:pt x="5000" y="333"/>
                </a:lnTo>
                <a:cubicBezTo>
                  <a:pt x="5000" y="166"/>
                  <a:pt x="4833" y="0"/>
                  <a:pt x="46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Ajouter une catégorie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p18"/>
          <p:cNvGraphicFramePr/>
          <p:nvPr/>
        </p:nvGraphicFramePr>
        <p:xfrm>
          <a:off x="1260360" y="1080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{A246BEB5-1CEF-4D6D-A9A3-A52BD0C0A2EF}</a:tableStyleId>
              </a:tblPr>
              <a:tblGrid>
                <a:gridCol w="5874850"/>
                <a:gridCol w="669600"/>
                <a:gridCol w="655550"/>
              </a:tblGrid>
              <a:tr h="324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Données de la table catégorie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18"/>
          <p:cNvSpPr txBox="1"/>
          <p:nvPr/>
        </p:nvSpPr>
        <p:spPr>
          <a:xfrm>
            <a:off x="3420000" y="373680"/>
            <a:ext cx="27928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Accès à la table catégorie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0800" y="2620800"/>
            <a:ext cx="331200" cy="3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3600" y="2592000"/>
            <a:ext cx="428400" cy="4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3780000" y="553680"/>
            <a:ext cx="2322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 d’une catégorie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4140000" y="2145960"/>
            <a:ext cx="270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3450240" y="2073960"/>
            <a:ext cx="689760" cy="48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Nom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1944360" y="478836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6840360" y="475236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/>
        </p:nvSpPr>
        <p:spPr>
          <a:xfrm>
            <a:off x="3780000" y="553680"/>
            <a:ext cx="24361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Modifier une catégorie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4140000" y="2145960"/>
            <a:ext cx="2700000" cy="1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3450240" y="2073960"/>
            <a:ext cx="689760" cy="48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Nom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1944720" y="478872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6840720" y="475272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1260000" y="1080000"/>
            <a:ext cx="7200000" cy="3240000"/>
          </a:xfrm>
          <a:prstGeom prst="rect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6660000" y="4500360"/>
            <a:ext cx="1800000" cy="719640"/>
          </a:xfrm>
          <a:custGeom>
            <a:rect b="b" l="l" r="r" t="t"/>
            <a:pathLst>
              <a:path extrusionOk="0" h="2001" w="5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6"/>
                </a:lnTo>
                <a:cubicBezTo>
                  <a:pt x="0" y="1833"/>
                  <a:pt x="166" y="2000"/>
                  <a:pt x="333" y="2000"/>
                </a:cubicBezTo>
                <a:lnTo>
                  <a:pt x="4667" y="2000"/>
                </a:lnTo>
                <a:cubicBezTo>
                  <a:pt x="4834" y="2000"/>
                  <a:pt x="5001" y="1833"/>
                  <a:pt x="5001" y="1666"/>
                </a:cubicBezTo>
                <a:lnTo>
                  <a:pt x="5001" y="333"/>
                </a:lnTo>
                <a:cubicBezTo>
                  <a:pt x="5001" y="166"/>
                  <a:pt x="4834" y="0"/>
                  <a:pt x="46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Retour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1260000" y="4500000"/>
            <a:ext cx="1800000" cy="720000"/>
          </a:xfrm>
          <a:custGeom>
            <a:rect b="b" l="l" r="r" t="t"/>
            <a:pathLst>
              <a:path extrusionOk="0" h="2002" w="5001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4667" y="2001"/>
                </a:lnTo>
                <a:cubicBezTo>
                  <a:pt x="4833" y="2001"/>
                  <a:pt x="5000" y="1834"/>
                  <a:pt x="5000" y="1667"/>
                </a:cubicBezTo>
                <a:lnTo>
                  <a:pt x="5000" y="333"/>
                </a:lnTo>
                <a:cubicBezTo>
                  <a:pt x="5000" y="166"/>
                  <a:pt x="4833" y="0"/>
                  <a:pt x="4667" y="0"/>
                </a:cubicBezTo>
                <a:lnTo>
                  <a:pt x="333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Ajouter un ingrédient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3600000" y="373680"/>
            <a:ext cx="28555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Accès à la table ingrédient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p21"/>
          <p:cNvGraphicFramePr/>
          <p:nvPr/>
        </p:nvGraphicFramePr>
        <p:xfrm>
          <a:off x="1260000" y="108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{A246BEB5-1CEF-4D6D-A9A3-A52BD0C0A2EF}</a:tableStyleId>
              </a:tblPr>
              <a:tblGrid>
                <a:gridCol w="6129000"/>
                <a:gridCol w="546475"/>
                <a:gridCol w="524525"/>
              </a:tblGrid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Nom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2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Eau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Huile d’olive d’origine Grèce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Sel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Ail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Vinaigre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Sucre de canne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É</a:t>
                      </a: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pices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800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Pois chiches</a:t>
                      </a:r>
                      <a:endParaRPr b="0" sz="180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0000" y="1080000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000" y="1836000"/>
            <a:ext cx="333360" cy="33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000" y="1476000"/>
            <a:ext cx="333360" cy="33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000" y="2196000"/>
            <a:ext cx="333360" cy="33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000" y="2556000"/>
            <a:ext cx="333360" cy="33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000" y="2916000"/>
            <a:ext cx="333360" cy="33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000" y="3276000"/>
            <a:ext cx="333360" cy="33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000" y="3636000"/>
            <a:ext cx="333360" cy="33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8000" y="3996000"/>
            <a:ext cx="333360" cy="33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8000" y="1476000"/>
            <a:ext cx="320400" cy="3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8000" y="1836000"/>
            <a:ext cx="320400" cy="3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8000" y="3996000"/>
            <a:ext cx="320400" cy="3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8000" y="2196000"/>
            <a:ext cx="320400" cy="3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8000" y="2556000"/>
            <a:ext cx="320400" cy="3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8000" y="2916000"/>
            <a:ext cx="320400" cy="3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8000" y="3276000"/>
            <a:ext cx="320400" cy="3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8000" y="3636000"/>
            <a:ext cx="320400" cy="3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/>
        </p:nvSpPr>
        <p:spPr>
          <a:xfrm>
            <a:off x="3888000" y="540000"/>
            <a:ext cx="22579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Arial"/>
                <a:ea typeface="Arial"/>
                <a:cs typeface="Arial"/>
                <a:sym typeface="Arial"/>
              </a:rPr>
              <a:t>Ajout d’un ingrédient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3024000" y="2029680"/>
            <a:ext cx="689760" cy="30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Nom 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3713760" y="2088000"/>
            <a:ext cx="3126240" cy="179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6840720" y="475272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Confirmer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1945080" y="4789080"/>
            <a:ext cx="1080000" cy="540000"/>
          </a:xfrm>
          <a:custGeom>
            <a:rect b="b" l="l" r="r" t="t"/>
            <a:pathLst>
              <a:path extrusionOk="0" h="1502" w="3002">
                <a:moveTo>
                  <a:pt x="250" y="0"/>
                </a:moveTo>
                <a:cubicBezTo>
                  <a:pt x="125" y="0"/>
                  <a:pt x="0" y="125"/>
                  <a:pt x="0" y="250"/>
                </a:cubicBezTo>
                <a:lnTo>
                  <a:pt x="0" y="1250"/>
                </a:lnTo>
                <a:cubicBezTo>
                  <a:pt x="0" y="1375"/>
                  <a:pt x="125" y="1501"/>
                  <a:pt x="250" y="1501"/>
                </a:cubicBezTo>
                <a:lnTo>
                  <a:pt x="2750" y="1501"/>
                </a:lnTo>
                <a:cubicBezTo>
                  <a:pt x="2875" y="1501"/>
                  <a:pt x="3001" y="1375"/>
                  <a:pt x="3001" y="1250"/>
                </a:cubicBezTo>
                <a:lnTo>
                  <a:pt x="3001" y="250"/>
                </a:lnTo>
                <a:cubicBezTo>
                  <a:pt x="3001" y="125"/>
                  <a:pt x="2875" y="0"/>
                  <a:pt x="2750" y="0"/>
                </a:cubicBezTo>
                <a:lnTo>
                  <a:pt x="250" y="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Arial"/>
                <a:ea typeface="Arial"/>
                <a:cs typeface="Arial"/>
                <a:sym typeface="Arial"/>
              </a:rPr>
              <a:t>Annuler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