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71" r:id="rId4"/>
    <p:sldId id="272" r:id="rId5"/>
    <p:sldId id="275" r:id="rId6"/>
    <p:sldId id="276" r:id="rId7"/>
    <p:sldId id="277" r:id="rId8"/>
    <p:sldId id="273" r:id="rId9"/>
    <p:sldId id="278" r:id="rId10"/>
    <p:sldId id="280" r:id="rId11"/>
    <p:sldId id="279" r:id="rId12"/>
    <p:sldId id="282" r:id="rId13"/>
    <p:sldId id="281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92" r:id="rId24"/>
    <p:sldId id="293" r:id="rId25"/>
    <p:sldId id="274" r:id="rId26"/>
    <p:sldId id="294" r:id="rId27"/>
    <p:sldId id="265" r:id="rId28"/>
  </p:sldIdLst>
  <p:sldSz cx="9144000" cy="5143500" type="screen16x9"/>
  <p:notesSz cx="6858000" cy="9144000"/>
  <p:custDataLst>
    <p:tags r:id="rId30"/>
  </p:custDataLst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E9E9"/>
    <a:srgbClr val="9C9C9D"/>
    <a:srgbClr val="ECE9E8"/>
    <a:srgbClr val="4E8B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587" autoAdjust="0"/>
    <p:restoredTop sz="86401" autoAdjust="0"/>
  </p:normalViewPr>
  <p:slideViewPr>
    <p:cSldViewPr>
      <p:cViewPr>
        <p:scale>
          <a:sx n="116" d="100"/>
          <a:sy n="116" d="100"/>
        </p:scale>
        <p:origin x="-1640" y="-19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tags" Target="tags/tag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61FB9-E9D3-42F4-AEA0-F07276BCE8D3}" type="datetimeFigureOut">
              <a:rPr lang="pt-BR" smtClean="0"/>
              <a:t>06/11/14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885D5-4CE7-463E-897D-9ED276A0C8D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7372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61FB9-E9D3-42F4-AEA0-F07276BCE8D3}" type="datetimeFigureOut">
              <a:rPr lang="pt-BR" smtClean="0"/>
              <a:t>06/11/14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885D5-4CE7-463E-897D-9ED276A0C8D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670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61FB9-E9D3-42F4-AEA0-F07276BCE8D3}" type="datetimeFigureOut">
              <a:rPr lang="pt-BR" smtClean="0"/>
              <a:t>06/11/14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885D5-4CE7-463E-897D-9ED276A0C8D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8485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61FB9-E9D3-42F4-AEA0-F07276BCE8D3}" type="datetimeFigureOut">
              <a:rPr lang="pt-BR" smtClean="0"/>
              <a:t>06/11/14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885D5-4CE7-463E-897D-9ED276A0C8D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5024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61FB9-E9D3-42F4-AEA0-F07276BCE8D3}" type="datetimeFigureOut">
              <a:rPr lang="pt-BR" smtClean="0"/>
              <a:t>06/11/14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885D5-4CE7-463E-897D-9ED276A0C8D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2086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61FB9-E9D3-42F4-AEA0-F07276BCE8D3}" type="datetimeFigureOut">
              <a:rPr lang="pt-BR" smtClean="0"/>
              <a:t>06/11/14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885D5-4CE7-463E-897D-9ED276A0C8D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7173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61FB9-E9D3-42F4-AEA0-F07276BCE8D3}" type="datetimeFigureOut">
              <a:rPr lang="pt-BR" smtClean="0"/>
              <a:t>06/11/14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885D5-4CE7-463E-897D-9ED276A0C8D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5682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61FB9-E9D3-42F4-AEA0-F07276BCE8D3}" type="datetimeFigureOut">
              <a:rPr lang="pt-BR" smtClean="0"/>
              <a:t>06/11/14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885D5-4CE7-463E-897D-9ED276A0C8D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9477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61FB9-E9D3-42F4-AEA0-F07276BCE8D3}" type="datetimeFigureOut">
              <a:rPr lang="pt-BR" smtClean="0"/>
              <a:t>06/11/14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885D5-4CE7-463E-897D-9ED276A0C8D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4682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61FB9-E9D3-42F4-AEA0-F07276BCE8D3}" type="datetimeFigureOut">
              <a:rPr lang="pt-BR" smtClean="0"/>
              <a:t>06/11/14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885D5-4CE7-463E-897D-9ED276A0C8D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4822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61FB9-E9D3-42F4-AEA0-F07276BCE8D3}" type="datetimeFigureOut">
              <a:rPr lang="pt-BR" smtClean="0"/>
              <a:t>06/11/14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885D5-4CE7-463E-897D-9ED276A0C8D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4626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61FB9-E9D3-42F4-AEA0-F07276BCE8D3}" type="datetimeFigureOut">
              <a:rPr lang="pt-BR" smtClean="0"/>
              <a:t>06/11/14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885D5-4CE7-463E-897D-9ED276A0C8D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6361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Iuri\1 - Hard\1 - UNIFRA\[EAD Unifra]\Identidade visual - Logo EAD\Slides padronizados EAD\Painel EAD - centro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5" r="6855"/>
          <a:stretch/>
        </p:blipFill>
        <p:spPr bwMode="auto">
          <a:xfrm>
            <a:off x="2351315" y="3657"/>
            <a:ext cx="4442442" cy="5148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Iuri\1 - Hard\1 - UNIFRA\[EAD Unifra]\Identidade visual - Logo EAD\Slides padronizados EAD\Painel EAD - esquerda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508"/>
          <a:stretch/>
        </p:blipFill>
        <p:spPr bwMode="auto">
          <a:xfrm>
            <a:off x="535" y="3657"/>
            <a:ext cx="2350780" cy="5148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:\Iuri\1 - Hard\1 - UNIFRA\[EAD Unifra]\Identidade visual - Logo EAD\Slides padronizados EAD\Painel EAD - direita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08"/>
          <a:stretch/>
        </p:blipFill>
        <p:spPr bwMode="auto">
          <a:xfrm>
            <a:off x="6793757" y="3656"/>
            <a:ext cx="2350778" cy="5148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4261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:\Iuri\1 - Hard\1 - UNIFRA\[EAD Unifra]\Identidade visual - Logo EAD\Slides padronizados EAD\fundo-conectado-branco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98" b="8726"/>
          <a:stretch/>
        </p:blipFill>
        <p:spPr bwMode="auto">
          <a:xfrm rot="16200000">
            <a:off x="5931453" y="1932152"/>
            <a:ext cx="3003799" cy="3418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3809" y="237588"/>
            <a:ext cx="9144000" cy="238051"/>
          </a:xfrm>
          <a:prstGeom prst="rect">
            <a:avLst/>
          </a:prstGeom>
          <a:solidFill>
            <a:srgbClr val="EC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323528" y="699542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smtClean="0">
                <a:solidFill>
                  <a:schemeClr val="accent6">
                    <a:lumMod val="50000"/>
                  </a:schemeClr>
                </a:solidFill>
              </a:rPr>
              <a:t>Inserção</a:t>
            </a:r>
            <a:endParaRPr lang="pt-BR" sz="36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3810" y="-1"/>
            <a:ext cx="9138992" cy="237589"/>
          </a:xfrm>
          <a:prstGeom prst="rect">
            <a:avLst/>
          </a:prstGeom>
          <a:solidFill>
            <a:srgbClr val="9C9C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348126" y="1491630"/>
            <a:ext cx="825632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pt-BR" sz="3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Exemplo</a:t>
            </a:r>
          </a:p>
          <a:p>
            <a:pPr marL="914400" lvl="1" indent="-457200">
              <a:spcAft>
                <a:spcPts val="1200"/>
              </a:spcAft>
              <a:buFont typeface="Arial"/>
              <a:buChar char="•"/>
            </a:pPr>
            <a:r>
              <a:rPr lang="pt-BR" sz="3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  </a:t>
            </a:r>
            <a:r>
              <a:rPr lang="pt-BR" sz="3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12  8  2  </a:t>
            </a:r>
            <a:r>
              <a:rPr lang="pt-BR" sz="3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serão inseridos na raiz (obedecendo ordenação)</a:t>
            </a:r>
          </a:p>
          <a:p>
            <a:pPr marL="914400" lvl="1" indent="-457200">
              <a:spcAft>
                <a:spcPts val="1200"/>
              </a:spcAft>
              <a:buFont typeface="Arial"/>
              <a:buChar char="•"/>
            </a:pPr>
            <a:endParaRPr lang="pt-BR" sz="3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588146" y="3579862"/>
            <a:ext cx="1703934" cy="433214"/>
            <a:chOff x="3291432" y="3795886"/>
            <a:chExt cx="1703934" cy="433214"/>
          </a:xfrm>
        </p:grpSpPr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3291432" y="3797300"/>
              <a:ext cx="423366" cy="431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pt-BR" dirty="0" smtClean="0"/>
                <a:t>1</a:t>
              </a:r>
              <a:endParaRPr lang="pt-BR" dirty="0"/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3718852" y="3795886"/>
              <a:ext cx="423366" cy="431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pt-BR" dirty="0" smtClean="0"/>
                <a:t>2</a:t>
              </a:r>
              <a:endParaRPr lang="pt-BR" dirty="0"/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4148635" y="3797300"/>
              <a:ext cx="423366" cy="431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pt-BR" dirty="0" smtClean="0"/>
                <a:t>8</a:t>
              </a:r>
              <a:endParaRPr lang="pt-BR" dirty="0"/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4572000" y="3795886"/>
              <a:ext cx="423366" cy="431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pt-BR" dirty="0" smtClean="0"/>
                <a:t>12</a:t>
              </a:r>
              <a:endParaRPr lang="pt-BR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5496" y="4723278"/>
            <a:ext cx="705678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pt-BR" sz="2000" dirty="0">
                <a:solidFill>
                  <a:srgbClr val="FF0000"/>
                </a:solidFill>
              </a:rPr>
              <a:t>1  12  8  2  </a:t>
            </a: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25  6  14  28  17  7  52  16  48  68  3  26  29  53  55  45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80338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:\Iuri\1 - Hard\1 - UNIFRA\[EAD Unifra]\Identidade visual - Logo EAD\Slides padronizados EAD\fundo-conectado-branco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98" b="8726"/>
          <a:stretch/>
        </p:blipFill>
        <p:spPr bwMode="auto">
          <a:xfrm rot="16200000">
            <a:off x="5931453" y="1932152"/>
            <a:ext cx="3003799" cy="3418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3809" y="237588"/>
            <a:ext cx="9144000" cy="238051"/>
          </a:xfrm>
          <a:prstGeom prst="rect">
            <a:avLst/>
          </a:prstGeom>
          <a:solidFill>
            <a:srgbClr val="EC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323528" y="699542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smtClean="0">
                <a:solidFill>
                  <a:schemeClr val="accent6">
                    <a:lumMod val="50000"/>
                  </a:schemeClr>
                </a:solidFill>
              </a:rPr>
              <a:t>Inserção</a:t>
            </a:r>
            <a:endParaRPr lang="pt-BR" sz="36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3810" y="-1"/>
            <a:ext cx="9138992" cy="237589"/>
          </a:xfrm>
          <a:prstGeom prst="rect">
            <a:avLst/>
          </a:prstGeom>
          <a:solidFill>
            <a:srgbClr val="9C9C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348126" y="1491630"/>
            <a:ext cx="825632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pt-BR" sz="3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Exemplo</a:t>
            </a:r>
          </a:p>
          <a:p>
            <a:pPr marL="914400" lvl="1" indent="-457200">
              <a:spcAft>
                <a:spcPts val="1200"/>
              </a:spcAft>
              <a:buFont typeface="Arial"/>
              <a:buChar char="•"/>
            </a:pPr>
            <a:r>
              <a:rPr lang="pt-BR" sz="3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Ao inserir o 25, o tamanho do nó é excedido</a:t>
            </a:r>
          </a:p>
          <a:p>
            <a:pPr marL="1371600" lvl="2" indent="-457200">
              <a:spcAft>
                <a:spcPts val="1200"/>
              </a:spcAft>
              <a:buFont typeface="Arial"/>
              <a:buChar char="•"/>
            </a:pPr>
            <a:r>
              <a:rPr lang="pt-BR" sz="3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Divisão ou </a:t>
            </a:r>
            <a:r>
              <a:rPr lang="pt-BR" sz="3000" i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split</a:t>
            </a:r>
            <a:r>
              <a:rPr lang="pt-BR" sz="3000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pt-BR" sz="3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ocorrerá</a:t>
            </a:r>
            <a:endParaRPr lang="pt-BR" sz="3000" i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828800" lvl="3" indent="-457200">
              <a:spcAft>
                <a:spcPts val="1200"/>
              </a:spcAft>
              <a:buFont typeface="Arial"/>
              <a:buChar char="•"/>
            </a:pPr>
            <a:r>
              <a:rPr lang="pt-BR" sz="3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dividir </a:t>
            </a:r>
            <a:r>
              <a:rPr lang="pt-BR" sz="3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 </a:t>
            </a:r>
            <a:r>
              <a:rPr lang="pt-BR" sz="3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nó ou página </a:t>
            </a:r>
            <a:r>
              <a:rPr lang="pt-BR" sz="3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em duas partes </a:t>
            </a:r>
            <a:endParaRPr lang="pt-BR" sz="3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828800" lvl="3" indent="-457200">
              <a:spcAft>
                <a:spcPts val="1200"/>
              </a:spcAft>
              <a:buFont typeface="Arial"/>
              <a:buChar char="•"/>
            </a:pPr>
            <a:r>
              <a:rPr lang="pt-BR" sz="3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colocar </a:t>
            </a:r>
            <a:r>
              <a:rPr lang="pt-BR" sz="3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 elemento do meio </a:t>
            </a:r>
            <a:r>
              <a:rPr lang="pt-BR" sz="3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em nova raiz</a:t>
            </a:r>
          </a:p>
        </p:txBody>
      </p:sp>
    </p:spTree>
    <p:extLst>
      <p:ext uri="{BB962C8B-B14F-4D97-AF65-F5344CB8AC3E}">
        <p14:creationId xmlns:p14="http://schemas.microsoft.com/office/powerpoint/2010/main" val="294434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:\Iuri\1 - Hard\1 - UNIFRA\[EAD Unifra]\Identidade visual - Logo EAD\Slides padronizados EAD\fundo-conectado-branco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98" b="8726"/>
          <a:stretch/>
        </p:blipFill>
        <p:spPr bwMode="auto">
          <a:xfrm rot="16200000">
            <a:off x="5931453" y="1932152"/>
            <a:ext cx="3003799" cy="3418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3809" y="237588"/>
            <a:ext cx="9144000" cy="238051"/>
          </a:xfrm>
          <a:prstGeom prst="rect">
            <a:avLst/>
          </a:prstGeom>
          <a:solidFill>
            <a:srgbClr val="EC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323528" y="699542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smtClean="0">
                <a:solidFill>
                  <a:schemeClr val="accent6">
                    <a:lumMod val="50000"/>
                  </a:schemeClr>
                </a:solidFill>
              </a:rPr>
              <a:t>Inserção</a:t>
            </a:r>
            <a:endParaRPr lang="pt-BR" sz="36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3810" y="-1"/>
            <a:ext cx="9138992" cy="237589"/>
          </a:xfrm>
          <a:prstGeom prst="rect">
            <a:avLst/>
          </a:prstGeom>
          <a:solidFill>
            <a:srgbClr val="9C9C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83568" y="1781076"/>
            <a:ext cx="423366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110988" y="1779662"/>
            <a:ext cx="423366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dirty="0" smtClean="0"/>
              <a:t>2</a:t>
            </a:r>
            <a:endParaRPr lang="pt-BR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540771" y="1781076"/>
            <a:ext cx="423366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dirty="0" smtClean="0"/>
              <a:t>8</a:t>
            </a:r>
            <a:endParaRPr lang="pt-BR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964136" y="1779662"/>
            <a:ext cx="423366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dirty="0" smtClean="0"/>
              <a:t>12</a:t>
            </a:r>
            <a:endParaRPr lang="pt-BR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411760" y="1779662"/>
            <a:ext cx="423366" cy="431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pt-BR" dirty="0" smtClean="0"/>
              <a:t>25</a:t>
            </a:r>
            <a:endParaRPr lang="pt-BR" dirty="0"/>
          </a:p>
        </p:txBody>
      </p:sp>
      <p:sp>
        <p:nvSpPr>
          <p:cNvPr id="2" name="Cloud Callout 1"/>
          <p:cNvSpPr/>
          <p:nvPr/>
        </p:nvSpPr>
        <p:spPr>
          <a:xfrm>
            <a:off x="539552" y="3147814"/>
            <a:ext cx="3168352" cy="1512168"/>
          </a:xfrm>
          <a:prstGeom prst="cloudCallout">
            <a:avLst>
              <a:gd name="adj1" fmla="val 14527"/>
              <a:gd name="adj2" fmla="val -101868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Tamanho</a:t>
            </a:r>
            <a:r>
              <a:rPr lang="en-US" dirty="0" smtClean="0"/>
              <a:t> do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página</a:t>
            </a:r>
            <a:r>
              <a:rPr lang="en-US" dirty="0" smtClean="0"/>
              <a:t> </a:t>
            </a:r>
            <a:r>
              <a:rPr lang="en-US" dirty="0" err="1" smtClean="0"/>
              <a:t>excedido</a:t>
            </a:r>
            <a:r>
              <a:rPr lang="en-US" dirty="0" smtClean="0"/>
              <a:t> </a:t>
            </a:r>
          </a:p>
          <a:p>
            <a:pPr algn="ctr"/>
            <a:r>
              <a:rPr lang="en-US" dirty="0" smtClean="0"/>
              <a:t>=</a:t>
            </a:r>
          </a:p>
          <a:p>
            <a:pPr algn="ctr"/>
            <a:r>
              <a:rPr lang="en-US" dirty="0" smtClean="0"/>
              <a:t>DIVIDIR</a:t>
            </a:r>
            <a:endParaRPr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4860032" y="2933204"/>
            <a:ext cx="423366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5287452" y="2931790"/>
            <a:ext cx="423366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dirty="0" smtClean="0"/>
              <a:t>2</a:t>
            </a:r>
            <a:endParaRPr lang="pt-BR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372200" y="1779662"/>
            <a:ext cx="423366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dirty="0" smtClean="0"/>
              <a:t>8</a:t>
            </a:r>
            <a:endParaRPr lang="pt-BR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6815196" y="2931790"/>
            <a:ext cx="423366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dirty="0" smtClean="0"/>
              <a:t>12</a:t>
            </a:r>
            <a:endParaRPr lang="pt-BR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7240350" y="2932038"/>
            <a:ext cx="423366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dirty="0" smtClean="0"/>
              <a:t>25</a:t>
            </a:r>
            <a:endParaRPr lang="pt-BR" dirty="0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5713180" y="2933204"/>
            <a:ext cx="423366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pt-BR" dirty="0"/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6140600" y="2931790"/>
            <a:ext cx="423366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pt-BR" dirty="0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7668344" y="2932038"/>
            <a:ext cx="423366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pt-BR" dirty="0"/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8095764" y="2930624"/>
            <a:ext cx="423366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pt-BR" dirty="0"/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6804248" y="1779662"/>
            <a:ext cx="423366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pt-BR" dirty="0"/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7231668" y="1778248"/>
            <a:ext cx="423366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pt-BR" dirty="0"/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7657396" y="1779662"/>
            <a:ext cx="423366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pt-BR" dirty="0"/>
          </a:p>
        </p:txBody>
      </p:sp>
      <p:cxnSp>
        <p:nvCxnSpPr>
          <p:cNvPr id="5" name="Straight Arrow Connector 4"/>
          <p:cNvCxnSpPr>
            <a:stCxn id="18" idx="1"/>
            <a:endCxn id="17" idx="0"/>
          </p:cNvCxnSpPr>
          <p:nvPr/>
        </p:nvCxnSpPr>
        <p:spPr>
          <a:xfrm flipH="1">
            <a:off x="5499135" y="1995562"/>
            <a:ext cx="873065" cy="9362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6" idx="1"/>
            <a:endCxn id="21" idx="0"/>
          </p:cNvCxnSpPr>
          <p:nvPr/>
        </p:nvCxnSpPr>
        <p:spPr>
          <a:xfrm>
            <a:off x="6804248" y="1995562"/>
            <a:ext cx="647785" cy="9364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Cloud Callout 30"/>
          <p:cNvSpPr/>
          <p:nvPr/>
        </p:nvSpPr>
        <p:spPr>
          <a:xfrm>
            <a:off x="7164288" y="339502"/>
            <a:ext cx="1584176" cy="1008112"/>
          </a:xfrm>
          <a:prstGeom prst="cloudCallout">
            <a:avLst>
              <a:gd name="adj1" fmla="val -68055"/>
              <a:gd name="adj2" fmla="val 8024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Divisão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Split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5496" y="4723278"/>
            <a:ext cx="705678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pt-BR" sz="2000" dirty="0">
                <a:solidFill>
                  <a:srgbClr val="FF0000"/>
                </a:solidFill>
              </a:rPr>
              <a:t>1  12  8  2  </a:t>
            </a:r>
            <a:r>
              <a:rPr lang="pt-BR" sz="2000" u="sng" dirty="0">
                <a:solidFill>
                  <a:srgbClr val="FF0000"/>
                </a:solidFill>
              </a:rPr>
              <a:t>25</a:t>
            </a: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6  14  28  17  7  52  16  48  68  3  26  29  53  55  45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9114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" grpId="0" animBg="1"/>
      <p:bldP spid="16" grpId="0" animBg="1"/>
      <p:bldP spid="17" grpId="0" animBg="1"/>
      <p:bldP spid="18" grpId="0" animBg="1"/>
      <p:bldP spid="19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3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:\Iuri\1 - Hard\1 - UNIFRA\[EAD Unifra]\Identidade visual - Logo EAD\Slides padronizados EAD\fundo-conectado-branco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98" b="8726"/>
          <a:stretch/>
        </p:blipFill>
        <p:spPr bwMode="auto">
          <a:xfrm rot="16200000">
            <a:off x="5931453" y="1932152"/>
            <a:ext cx="3003799" cy="3418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3809" y="237588"/>
            <a:ext cx="9144000" cy="238051"/>
          </a:xfrm>
          <a:prstGeom prst="rect">
            <a:avLst/>
          </a:prstGeom>
          <a:solidFill>
            <a:srgbClr val="EC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323528" y="699542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smtClean="0">
                <a:solidFill>
                  <a:schemeClr val="accent6">
                    <a:lumMod val="50000"/>
                  </a:schemeClr>
                </a:solidFill>
              </a:rPr>
              <a:t>Inserção</a:t>
            </a:r>
            <a:endParaRPr lang="pt-BR" sz="36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3810" y="-1"/>
            <a:ext cx="9138992" cy="237589"/>
          </a:xfrm>
          <a:prstGeom prst="rect">
            <a:avLst/>
          </a:prstGeom>
          <a:solidFill>
            <a:srgbClr val="9C9C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4860032" y="2933204"/>
            <a:ext cx="423366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5287452" y="2931790"/>
            <a:ext cx="423366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dirty="0" smtClean="0"/>
              <a:t>2</a:t>
            </a:r>
            <a:endParaRPr lang="pt-BR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372200" y="1779662"/>
            <a:ext cx="423366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dirty="0" smtClean="0"/>
              <a:t>8</a:t>
            </a:r>
            <a:endParaRPr lang="pt-BR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6815196" y="2931790"/>
            <a:ext cx="423366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dirty="0" smtClean="0"/>
              <a:t>12</a:t>
            </a:r>
            <a:endParaRPr lang="pt-BR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7240350" y="2932038"/>
            <a:ext cx="423366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dirty="0" smtClean="0"/>
              <a:t>14</a:t>
            </a:r>
            <a:endParaRPr lang="pt-BR" dirty="0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5713180" y="2933204"/>
            <a:ext cx="423366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dirty="0" smtClean="0"/>
              <a:t>6</a:t>
            </a:r>
            <a:endParaRPr lang="pt-BR" dirty="0"/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6140600" y="2931790"/>
            <a:ext cx="423366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pt-BR" dirty="0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7668344" y="2932038"/>
            <a:ext cx="423366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dirty="0" smtClean="0"/>
              <a:t>25</a:t>
            </a:r>
            <a:endParaRPr lang="pt-BR" dirty="0"/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8095764" y="2930624"/>
            <a:ext cx="423366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dirty="0" smtClean="0"/>
              <a:t>28</a:t>
            </a:r>
            <a:endParaRPr lang="pt-BR" dirty="0"/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6804248" y="1779662"/>
            <a:ext cx="423366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pt-BR" dirty="0"/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7231668" y="1778248"/>
            <a:ext cx="423366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pt-BR" dirty="0"/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7657396" y="1779662"/>
            <a:ext cx="423366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pt-BR" dirty="0"/>
          </a:p>
        </p:txBody>
      </p:sp>
      <p:cxnSp>
        <p:nvCxnSpPr>
          <p:cNvPr id="5" name="Straight Arrow Connector 4"/>
          <p:cNvCxnSpPr>
            <a:stCxn id="18" idx="1"/>
            <a:endCxn id="17" idx="0"/>
          </p:cNvCxnSpPr>
          <p:nvPr/>
        </p:nvCxnSpPr>
        <p:spPr>
          <a:xfrm flipH="1">
            <a:off x="5499135" y="1995562"/>
            <a:ext cx="873065" cy="9362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6" idx="1"/>
            <a:endCxn id="21" idx="0"/>
          </p:cNvCxnSpPr>
          <p:nvPr/>
        </p:nvCxnSpPr>
        <p:spPr>
          <a:xfrm>
            <a:off x="6804248" y="1995562"/>
            <a:ext cx="647785" cy="9364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5496" y="4723278"/>
            <a:ext cx="705678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pt-BR" sz="2000" dirty="0">
                <a:solidFill>
                  <a:srgbClr val="FF0000"/>
                </a:solidFill>
              </a:rPr>
              <a:t>1  12  8  2  25</a:t>
            </a: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  <a:r>
              <a:rPr lang="pt-BR" sz="2000" u="sng" dirty="0">
                <a:solidFill>
                  <a:srgbClr val="FF0000"/>
                </a:solidFill>
              </a:rPr>
              <a:t>6  14  28  </a:t>
            </a: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17  7  52  16  48  68  3  26  29  53  55  45</a:t>
            </a:r>
          </a:p>
          <a:p>
            <a:endParaRPr lang="en-US" sz="1200" dirty="0"/>
          </a:p>
        </p:txBody>
      </p:sp>
      <p:sp>
        <p:nvSpPr>
          <p:cNvPr id="33" name="CaixaDeTexto 7"/>
          <p:cNvSpPr txBox="1"/>
          <p:nvPr/>
        </p:nvSpPr>
        <p:spPr>
          <a:xfrm>
            <a:off x="348126" y="1491630"/>
            <a:ext cx="429588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pt-BR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Exemplo</a:t>
            </a:r>
          </a:p>
          <a:p>
            <a:pPr marL="342900" indent="-342900">
              <a:spcAft>
                <a:spcPts val="1200"/>
              </a:spcAft>
              <a:buFont typeface="Arial"/>
              <a:buChar char="•"/>
            </a:pPr>
            <a:r>
              <a:rPr lang="pt-BR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Ao inserir os números 6, 14 e 28, não há alteração nas páginas ou nós</a:t>
            </a:r>
          </a:p>
          <a:p>
            <a:pPr marL="342900" indent="-342900">
              <a:spcAft>
                <a:spcPts val="1200"/>
              </a:spcAft>
              <a:buFont typeface="Arial"/>
              <a:buChar char="•"/>
            </a:pPr>
            <a:endParaRPr lang="pt-BR" sz="2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502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:\Iuri\1 - Hard\1 - UNIFRA\[EAD Unifra]\Identidade visual - Logo EAD\Slides padronizados EAD\fundo-conectado-branco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98" b="8726"/>
          <a:stretch/>
        </p:blipFill>
        <p:spPr bwMode="auto">
          <a:xfrm rot="16200000">
            <a:off x="5931453" y="1932152"/>
            <a:ext cx="3003799" cy="3418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3809" y="237588"/>
            <a:ext cx="9144000" cy="238051"/>
          </a:xfrm>
          <a:prstGeom prst="rect">
            <a:avLst/>
          </a:prstGeom>
          <a:solidFill>
            <a:srgbClr val="EC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323528" y="699542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smtClean="0">
                <a:solidFill>
                  <a:schemeClr val="accent6">
                    <a:lumMod val="50000"/>
                  </a:schemeClr>
                </a:solidFill>
              </a:rPr>
              <a:t>Inserção</a:t>
            </a:r>
            <a:endParaRPr lang="pt-BR" sz="36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3810" y="-1"/>
            <a:ext cx="9138992" cy="237589"/>
          </a:xfrm>
          <a:prstGeom prst="rect">
            <a:avLst/>
          </a:prstGeom>
          <a:solidFill>
            <a:srgbClr val="9C9C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4860032" y="2933204"/>
            <a:ext cx="423366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5287452" y="2931790"/>
            <a:ext cx="423366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dirty="0" smtClean="0"/>
              <a:t>2</a:t>
            </a:r>
            <a:endParaRPr lang="pt-BR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372200" y="1779662"/>
            <a:ext cx="423366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dirty="0" smtClean="0"/>
              <a:t>8</a:t>
            </a:r>
            <a:endParaRPr lang="pt-BR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6815196" y="2931790"/>
            <a:ext cx="423366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dirty="0" smtClean="0"/>
              <a:t>12</a:t>
            </a:r>
            <a:endParaRPr lang="pt-BR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7240350" y="2932038"/>
            <a:ext cx="423366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dirty="0" smtClean="0"/>
              <a:t>14</a:t>
            </a:r>
            <a:endParaRPr lang="pt-BR" dirty="0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5713180" y="2933204"/>
            <a:ext cx="423366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dirty="0" smtClean="0"/>
              <a:t>6</a:t>
            </a:r>
            <a:endParaRPr lang="pt-BR" dirty="0"/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6140600" y="2931790"/>
            <a:ext cx="423366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pt-BR" dirty="0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7969686" y="2932038"/>
            <a:ext cx="423366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dirty="0" smtClean="0"/>
              <a:t>25</a:t>
            </a:r>
            <a:endParaRPr lang="pt-BR" dirty="0"/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8397106" y="2930624"/>
            <a:ext cx="423366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dirty="0" smtClean="0"/>
              <a:t>28</a:t>
            </a:r>
            <a:endParaRPr lang="pt-BR" dirty="0"/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6804248" y="1779662"/>
            <a:ext cx="423366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pt-BR" dirty="0"/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7231668" y="1778248"/>
            <a:ext cx="423366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pt-BR" dirty="0"/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7657396" y="1779662"/>
            <a:ext cx="423366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pt-BR" dirty="0"/>
          </a:p>
        </p:txBody>
      </p:sp>
      <p:cxnSp>
        <p:nvCxnSpPr>
          <p:cNvPr id="5" name="Straight Arrow Connector 4"/>
          <p:cNvCxnSpPr>
            <a:stCxn id="18" idx="1"/>
            <a:endCxn id="17" idx="0"/>
          </p:cNvCxnSpPr>
          <p:nvPr/>
        </p:nvCxnSpPr>
        <p:spPr>
          <a:xfrm flipH="1">
            <a:off x="5499135" y="1995562"/>
            <a:ext cx="873065" cy="9362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6" idx="1"/>
            <a:endCxn id="21" idx="0"/>
          </p:cNvCxnSpPr>
          <p:nvPr/>
        </p:nvCxnSpPr>
        <p:spPr>
          <a:xfrm>
            <a:off x="6804248" y="1995562"/>
            <a:ext cx="647785" cy="9364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5496" y="4723278"/>
            <a:ext cx="705678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pt-BR" sz="2000" dirty="0">
                <a:solidFill>
                  <a:srgbClr val="FF0000"/>
                </a:solidFill>
              </a:rPr>
              <a:t>1  12  8  2  25</a:t>
            </a: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  <a:r>
              <a:rPr lang="pt-BR" sz="2000" dirty="0">
                <a:solidFill>
                  <a:srgbClr val="FF0000"/>
                </a:solidFill>
              </a:rPr>
              <a:t>6  14  28  </a:t>
            </a:r>
            <a:r>
              <a:rPr lang="pt-BR" sz="2000" u="sng" dirty="0">
                <a:solidFill>
                  <a:srgbClr val="FF0000"/>
                </a:solidFill>
              </a:rPr>
              <a:t>17</a:t>
            </a: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7  52  16  48  68  3  26  29  53  55  45</a:t>
            </a:r>
          </a:p>
          <a:p>
            <a:endParaRPr lang="en-US" sz="1200" dirty="0"/>
          </a:p>
        </p:txBody>
      </p:sp>
      <p:sp>
        <p:nvSpPr>
          <p:cNvPr id="33" name="CaixaDeTexto 7"/>
          <p:cNvSpPr txBox="1"/>
          <p:nvPr/>
        </p:nvSpPr>
        <p:spPr>
          <a:xfrm>
            <a:off x="348126" y="1491630"/>
            <a:ext cx="429588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pt-BR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Exemplo</a:t>
            </a:r>
          </a:p>
          <a:p>
            <a:pPr marL="342900" indent="-342900">
              <a:spcAft>
                <a:spcPts val="1200"/>
              </a:spcAft>
              <a:buFont typeface="Arial"/>
              <a:buChar char="•"/>
            </a:pPr>
            <a:r>
              <a:rPr lang="pt-BR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Ao inserir o 17</a:t>
            </a:r>
          </a:p>
          <a:p>
            <a:pPr marL="800100" lvl="1" indent="-342900">
              <a:spcAft>
                <a:spcPts val="1200"/>
              </a:spcAft>
              <a:buFont typeface="Arial"/>
              <a:buChar char="•"/>
            </a:pPr>
            <a:r>
              <a:rPr lang="pt-BR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necessidade de divisão</a:t>
            </a:r>
          </a:p>
          <a:p>
            <a:pPr marL="800100" lvl="1" indent="-342900">
              <a:spcAft>
                <a:spcPts val="1200"/>
              </a:spcAft>
              <a:buFont typeface="Arial"/>
              <a:buChar char="•"/>
            </a:pPr>
            <a:r>
              <a:rPr lang="pt-BR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elemento do meio (17 neste caso) move-se para raiz</a:t>
            </a:r>
          </a:p>
          <a:p>
            <a:pPr marL="342900" indent="-342900">
              <a:spcAft>
                <a:spcPts val="1200"/>
              </a:spcAft>
              <a:buFont typeface="Arial"/>
              <a:buChar char="•"/>
            </a:pPr>
            <a:endParaRPr lang="pt-BR" sz="2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7605018" y="3292078"/>
            <a:ext cx="423366" cy="431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pt-BR" dirty="0" smtClean="0"/>
              <a:t>17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03991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:\Iuri\1 - Hard\1 - UNIFRA\[EAD Unifra]\Identidade visual - Logo EAD\Slides padronizados EAD\fundo-conectado-branco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98" b="8726"/>
          <a:stretch/>
        </p:blipFill>
        <p:spPr bwMode="auto">
          <a:xfrm rot="16200000">
            <a:off x="5931453" y="1932152"/>
            <a:ext cx="3003799" cy="3418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3809" y="237588"/>
            <a:ext cx="9144000" cy="238051"/>
          </a:xfrm>
          <a:prstGeom prst="rect">
            <a:avLst/>
          </a:prstGeom>
          <a:solidFill>
            <a:srgbClr val="EC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323528" y="699542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smtClean="0">
                <a:solidFill>
                  <a:schemeClr val="accent6">
                    <a:lumMod val="50000"/>
                  </a:schemeClr>
                </a:solidFill>
              </a:rPr>
              <a:t>Inserção</a:t>
            </a:r>
            <a:endParaRPr lang="pt-BR" sz="36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3810" y="-1"/>
            <a:ext cx="9138992" cy="237589"/>
          </a:xfrm>
          <a:prstGeom prst="rect">
            <a:avLst/>
          </a:prstGeom>
          <a:solidFill>
            <a:srgbClr val="9C9C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3635896" y="3006626"/>
            <a:ext cx="423366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063316" y="3005212"/>
            <a:ext cx="423366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dirty="0" smtClean="0"/>
              <a:t>2</a:t>
            </a:r>
            <a:endParaRPr lang="pt-BR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5951100" y="1781076"/>
            <a:ext cx="423366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dirty="0" smtClean="0"/>
              <a:t>8</a:t>
            </a:r>
            <a:endParaRPr lang="pt-BR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5508104" y="3005212"/>
            <a:ext cx="423366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dirty="0" smtClean="0"/>
              <a:t>12</a:t>
            </a:r>
            <a:endParaRPr lang="pt-BR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5933258" y="3005460"/>
            <a:ext cx="423366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dirty="0" smtClean="0"/>
              <a:t>14</a:t>
            </a:r>
            <a:endParaRPr lang="pt-BR" dirty="0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4489044" y="3006626"/>
            <a:ext cx="423366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dirty="0" smtClean="0"/>
              <a:t>6</a:t>
            </a:r>
            <a:endParaRPr lang="pt-BR" dirty="0"/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4916464" y="3005212"/>
            <a:ext cx="423366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pt-BR" dirty="0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7380312" y="3005460"/>
            <a:ext cx="423366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dirty="0" smtClean="0"/>
              <a:t>25</a:t>
            </a:r>
            <a:endParaRPr lang="pt-BR" dirty="0"/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7807732" y="3004046"/>
            <a:ext cx="423366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dirty="0" smtClean="0"/>
              <a:t>28</a:t>
            </a:r>
            <a:endParaRPr lang="pt-BR" dirty="0"/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6383148" y="1781076"/>
            <a:ext cx="423366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dirty="0" smtClean="0"/>
              <a:t>17</a:t>
            </a:r>
            <a:endParaRPr lang="pt-BR" dirty="0"/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6810568" y="1779662"/>
            <a:ext cx="423366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pt-BR" dirty="0"/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7236296" y="1781076"/>
            <a:ext cx="423366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pt-BR" dirty="0"/>
          </a:p>
        </p:txBody>
      </p:sp>
      <p:cxnSp>
        <p:nvCxnSpPr>
          <p:cNvPr id="5" name="Straight Arrow Connector 4"/>
          <p:cNvCxnSpPr>
            <a:stCxn id="18" idx="1"/>
            <a:endCxn id="17" idx="0"/>
          </p:cNvCxnSpPr>
          <p:nvPr/>
        </p:nvCxnSpPr>
        <p:spPr>
          <a:xfrm flipH="1">
            <a:off x="4274999" y="1996976"/>
            <a:ext cx="1676101" cy="10082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6" idx="1"/>
            <a:endCxn id="19" idx="0"/>
          </p:cNvCxnSpPr>
          <p:nvPr/>
        </p:nvCxnSpPr>
        <p:spPr>
          <a:xfrm flipH="1">
            <a:off x="5719787" y="1996976"/>
            <a:ext cx="663361" cy="10082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5496" y="4723278"/>
            <a:ext cx="705678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pt-BR" sz="2000" dirty="0">
                <a:solidFill>
                  <a:srgbClr val="FF0000"/>
                </a:solidFill>
              </a:rPr>
              <a:t>1  12  8  2  25</a:t>
            </a: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  <a:r>
              <a:rPr lang="pt-BR" sz="2000" dirty="0">
                <a:solidFill>
                  <a:srgbClr val="FF0000"/>
                </a:solidFill>
              </a:rPr>
              <a:t>6  14  28  </a:t>
            </a:r>
            <a:r>
              <a:rPr lang="pt-BR" sz="2000" u="sng" dirty="0">
                <a:solidFill>
                  <a:srgbClr val="FF0000"/>
                </a:solidFill>
              </a:rPr>
              <a:t>17</a:t>
            </a: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7  52  16  48  68  3  26  29  53  55  45</a:t>
            </a:r>
          </a:p>
          <a:p>
            <a:endParaRPr lang="en-US" sz="1200" dirty="0"/>
          </a:p>
        </p:txBody>
      </p:sp>
      <p:cxnSp>
        <p:nvCxnSpPr>
          <p:cNvPr id="3" name="Straight Arrow Connector 2"/>
          <p:cNvCxnSpPr>
            <a:stCxn id="27" idx="1"/>
            <a:endCxn id="24" idx="0"/>
          </p:cNvCxnSpPr>
          <p:nvPr/>
        </p:nvCxnSpPr>
        <p:spPr>
          <a:xfrm>
            <a:off x="6810568" y="1995562"/>
            <a:ext cx="781427" cy="10098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6350304" y="3003798"/>
            <a:ext cx="423366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pt-BR" dirty="0"/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6769138" y="3003798"/>
            <a:ext cx="423366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pt-BR" dirty="0"/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8231098" y="3003798"/>
            <a:ext cx="423366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pt-BR" dirty="0"/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8649932" y="3003798"/>
            <a:ext cx="423366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55127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:\Iuri\1 - Hard\1 - UNIFRA\[EAD Unifra]\Identidade visual - Logo EAD\Slides padronizados EAD\fundo-conectado-branco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98" b="8726"/>
          <a:stretch/>
        </p:blipFill>
        <p:spPr bwMode="auto">
          <a:xfrm rot="16200000">
            <a:off x="5931453" y="1932152"/>
            <a:ext cx="3003799" cy="3418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3809" y="237588"/>
            <a:ext cx="9144000" cy="238051"/>
          </a:xfrm>
          <a:prstGeom prst="rect">
            <a:avLst/>
          </a:prstGeom>
          <a:solidFill>
            <a:srgbClr val="EC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323528" y="699542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smtClean="0">
                <a:solidFill>
                  <a:schemeClr val="accent6">
                    <a:lumMod val="50000"/>
                  </a:schemeClr>
                </a:solidFill>
              </a:rPr>
              <a:t>Inserção</a:t>
            </a:r>
            <a:endParaRPr lang="pt-BR" sz="36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3810" y="-1"/>
            <a:ext cx="9138992" cy="237589"/>
          </a:xfrm>
          <a:prstGeom prst="rect">
            <a:avLst/>
          </a:prstGeom>
          <a:solidFill>
            <a:srgbClr val="9C9C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TextBox 31"/>
          <p:cNvSpPr txBox="1"/>
          <p:nvPr/>
        </p:nvSpPr>
        <p:spPr>
          <a:xfrm>
            <a:off x="35496" y="4723278"/>
            <a:ext cx="705678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pt-BR" sz="2000" dirty="0">
                <a:solidFill>
                  <a:srgbClr val="FF0000"/>
                </a:solidFill>
              </a:rPr>
              <a:t>1  12  8  2  25</a:t>
            </a: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  <a:r>
              <a:rPr lang="pt-BR" sz="2000" dirty="0">
                <a:solidFill>
                  <a:srgbClr val="FF0000"/>
                </a:solidFill>
              </a:rPr>
              <a:t>6  14  28  17</a:t>
            </a: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  <a:r>
              <a:rPr lang="pt-BR" sz="2000" u="sng" dirty="0">
                <a:solidFill>
                  <a:srgbClr val="FF0000"/>
                </a:solidFill>
              </a:rPr>
              <a:t>7  52  16  48  </a:t>
            </a: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68  3  26  29  53  55  45</a:t>
            </a:r>
          </a:p>
          <a:p>
            <a:endParaRPr lang="en-US" sz="1200" dirty="0"/>
          </a:p>
        </p:txBody>
      </p:sp>
      <p:sp>
        <p:nvSpPr>
          <p:cNvPr id="30" name="CaixaDeTexto 7"/>
          <p:cNvSpPr txBox="1"/>
          <p:nvPr/>
        </p:nvSpPr>
        <p:spPr>
          <a:xfrm>
            <a:off x="348126" y="1491630"/>
            <a:ext cx="429588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pt-BR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Exemplo</a:t>
            </a:r>
          </a:p>
          <a:p>
            <a:pPr marL="342900" indent="-342900">
              <a:spcAft>
                <a:spcPts val="1200"/>
              </a:spcAft>
              <a:buFont typeface="Arial"/>
              <a:buChar char="•"/>
            </a:pPr>
            <a:r>
              <a:rPr lang="pt-BR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Ao inserir os números </a:t>
            </a:r>
            <a:r>
              <a:rPr lang="it-IT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7, 52, 16 e </a:t>
            </a:r>
            <a:r>
              <a:rPr lang="it-IT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48</a:t>
            </a:r>
          </a:p>
          <a:p>
            <a:pPr marL="800100" lvl="1" indent="-342900">
              <a:spcAft>
                <a:spcPts val="1200"/>
              </a:spcAft>
              <a:buFont typeface="Arial"/>
              <a:buChar char="•"/>
            </a:pPr>
            <a:r>
              <a:rPr lang="it-IT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não</a:t>
            </a:r>
            <a:r>
              <a:rPr lang="it-IT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it-IT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há</a:t>
            </a:r>
            <a:r>
              <a:rPr lang="it-IT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it-IT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alterações</a:t>
            </a:r>
            <a:endParaRPr lang="pt-BR" sz="2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spcAft>
                <a:spcPts val="1200"/>
              </a:spcAft>
              <a:buFont typeface="Arial"/>
              <a:buChar char="•"/>
            </a:pPr>
            <a:endParaRPr lang="pt-BR" sz="2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3635896" y="3006626"/>
            <a:ext cx="423366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4063316" y="3005212"/>
            <a:ext cx="423366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dirty="0" smtClean="0"/>
              <a:t>2</a:t>
            </a:r>
            <a:endParaRPr lang="pt-BR" dirty="0"/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5951100" y="1781076"/>
            <a:ext cx="423366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dirty="0" smtClean="0"/>
              <a:t>8</a:t>
            </a:r>
            <a:endParaRPr lang="pt-BR" dirty="0"/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5508104" y="3005212"/>
            <a:ext cx="423366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dirty="0" smtClean="0"/>
              <a:t>12</a:t>
            </a:r>
            <a:endParaRPr lang="pt-BR" dirty="0"/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5933258" y="3005460"/>
            <a:ext cx="423366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dirty="0" smtClean="0"/>
              <a:t>14</a:t>
            </a:r>
            <a:endParaRPr lang="pt-BR" dirty="0"/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4489044" y="3006626"/>
            <a:ext cx="423366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dirty="0" smtClean="0"/>
              <a:t>6</a:t>
            </a:r>
            <a:endParaRPr lang="pt-BR" dirty="0"/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4916464" y="3005212"/>
            <a:ext cx="423366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dirty="0" smtClean="0"/>
              <a:t>7</a:t>
            </a:r>
            <a:endParaRPr lang="pt-BR" dirty="0"/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7380312" y="3005460"/>
            <a:ext cx="423366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dirty="0" smtClean="0"/>
              <a:t>25</a:t>
            </a:r>
            <a:endParaRPr lang="pt-BR" dirty="0"/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7807732" y="3004046"/>
            <a:ext cx="423366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dirty="0" smtClean="0"/>
              <a:t>28</a:t>
            </a:r>
            <a:endParaRPr lang="pt-BR" dirty="0"/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6383148" y="1781076"/>
            <a:ext cx="423366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dirty="0" smtClean="0"/>
              <a:t>17</a:t>
            </a:r>
            <a:endParaRPr lang="pt-BR" dirty="0"/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6810568" y="1779662"/>
            <a:ext cx="423366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pt-BR" dirty="0"/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7236296" y="1781076"/>
            <a:ext cx="423366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pt-BR" dirty="0"/>
          </a:p>
        </p:txBody>
      </p:sp>
      <p:cxnSp>
        <p:nvCxnSpPr>
          <p:cNvPr id="44" name="Straight Arrow Connector 43"/>
          <p:cNvCxnSpPr>
            <a:stCxn id="34" idx="1"/>
            <a:endCxn id="33" idx="0"/>
          </p:cNvCxnSpPr>
          <p:nvPr/>
        </p:nvCxnSpPr>
        <p:spPr>
          <a:xfrm flipH="1">
            <a:off x="4274999" y="1996976"/>
            <a:ext cx="1676101" cy="10082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1" idx="1"/>
            <a:endCxn id="35" idx="0"/>
          </p:cNvCxnSpPr>
          <p:nvPr/>
        </p:nvCxnSpPr>
        <p:spPr>
          <a:xfrm flipH="1">
            <a:off x="5719787" y="1996976"/>
            <a:ext cx="663361" cy="10082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2" idx="1"/>
            <a:endCxn id="39" idx="0"/>
          </p:cNvCxnSpPr>
          <p:nvPr/>
        </p:nvCxnSpPr>
        <p:spPr>
          <a:xfrm>
            <a:off x="6810568" y="1995562"/>
            <a:ext cx="781427" cy="10098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6350304" y="3003798"/>
            <a:ext cx="423366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dirty="0" smtClean="0"/>
              <a:t>16</a:t>
            </a:r>
            <a:endParaRPr lang="pt-BR" dirty="0"/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6769138" y="3003798"/>
            <a:ext cx="423366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pt-BR" dirty="0"/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8231098" y="3003798"/>
            <a:ext cx="423366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dirty="0" smtClean="0"/>
              <a:t>48</a:t>
            </a:r>
            <a:endParaRPr lang="pt-BR" dirty="0"/>
          </a:p>
        </p:txBody>
      </p:sp>
      <p:sp>
        <p:nvSpPr>
          <p:cNvPr id="50" name="Rectangle 49"/>
          <p:cNvSpPr>
            <a:spLocks noChangeArrowheads="1"/>
          </p:cNvSpPr>
          <p:nvPr/>
        </p:nvSpPr>
        <p:spPr bwMode="auto">
          <a:xfrm>
            <a:off x="8649932" y="3003798"/>
            <a:ext cx="423366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dirty="0" smtClean="0"/>
              <a:t>52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62180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:\Iuri\1 - Hard\1 - UNIFRA\[EAD Unifra]\Identidade visual - Logo EAD\Slides padronizados EAD\fundo-conectado-branco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98" b="8726"/>
          <a:stretch/>
        </p:blipFill>
        <p:spPr bwMode="auto">
          <a:xfrm rot="16200000">
            <a:off x="5931453" y="1932152"/>
            <a:ext cx="3003799" cy="3418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3809" y="237588"/>
            <a:ext cx="9144000" cy="238051"/>
          </a:xfrm>
          <a:prstGeom prst="rect">
            <a:avLst/>
          </a:prstGeom>
          <a:solidFill>
            <a:srgbClr val="EC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323528" y="699542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smtClean="0">
                <a:solidFill>
                  <a:schemeClr val="accent6">
                    <a:lumMod val="50000"/>
                  </a:schemeClr>
                </a:solidFill>
              </a:rPr>
              <a:t>Inserção</a:t>
            </a:r>
            <a:endParaRPr lang="pt-BR" sz="36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3810" y="-1"/>
            <a:ext cx="9138992" cy="237589"/>
          </a:xfrm>
          <a:prstGeom prst="rect">
            <a:avLst/>
          </a:prstGeom>
          <a:solidFill>
            <a:srgbClr val="9C9C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TextBox 31"/>
          <p:cNvSpPr txBox="1"/>
          <p:nvPr/>
        </p:nvSpPr>
        <p:spPr>
          <a:xfrm>
            <a:off x="35496" y="4723278"/>
            <a:ext cx="705678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pt-BR" sz="2000" dirty="0">
                <a:solidFill>
                  <a:srgbClr val="FF0000"/>
                </a:solidFill>
              </a:rPr>
              <a:t>1  12  8  2  25</a:t>
            </a: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  <a:r>
              <a:rPr lang="pt-BR" sz="2000" dirty="0">
                <a:solidFill>
                  <a:srgbClr val="FF0000"/>
                </a:solidFill>
              </a:rPr>
              <a:t>6  14  28  17</a:t>
            </a: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  <a:r>
              <a:rPr lang="pt-BR" sz="2000" dirty="0">
                <a:solidFill>
                  <a:srgbClr val="FF0000"/>
                </a:solidFill>
              </a:rPr>
              <a:t>7  52  16  48  </a:t>
            </a:r>
            <a:r>
              <a:rPr lang="pt-BR" sz="2000" u="sng" dirty="0">
                <a:solidFill>
                  <a:srgbClr val="FF0000"/>
                </a:solidFill>
              </a:rPr>
              <a:t>68</a:t>
            </a: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3  26  29  53  55  45</a:t>
            </a:r>
          </a:p>
          <a:p>
            <a:endParaRPr lang="en-US" sz="1200" dirty="0"/>
          </a:p>
        </p:txBody>
      </p:sp>
      <p:sp>
        <p:nvSpPr>
          <p:cNvPr id="30" name="CaixaDeTexto 7"/>
          <p:cNvSpPr txBox="1"/>
          <p:nvPr/>
        </p:nvSpPr>
        <p:spPr>
          <a:xfrm>
            <a:off x="348126" y="1491630"/>
            <a:ext cx="429588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pt-BR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Exemplo</a:t>
            </a:r>
          </a:p>
          <a:p>
            <a:pPr marL="342900" indent="-342900">
              <a:spcAft>
                <a:spcPts val="1200"/>
              </a:spcAft>
              <a:buFont typeface="Arial"/>
              <a:buChar char="•"/>
            </a:pPr>
            <a:r>
              <a:rPr lang="x-none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Ao posicionar o 68</a:t>
            </a:r>
          </a:p>
          <a:p>
            <a:pPr marL="800100" lvl="1" indent="-342900">
              <a:spcAft>
                <a:spcPts val="1200"/>
              </a:spcAft>
              <a:buFont typeface="Arial"/>
              <a:buChar char="•"/>
            </a:pPr>
            <a:r>
              <a:rPr lang="x-none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necessidade de split</a:t>
            </a:r>
            <a:endParaRPr lang="pt-BR" sz="2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spcAft>
                <a:spcPts val="1200"/>
              </a:spcAft>
              <a:buFont typeface="Arial"/>
              <a:buChar char="•"/>
            </a:pPr>
            <a:endParaRPr lang="pt-BR" sz="2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2267744" y="3510682"/>
            <a:ext cx="423366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2695164" y="3509268"/>
            <a:ext cx="423366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dirty="0" smtClean="0"/>
              <a:t>2</a:t>
            </a:r>
            <a:endParaRPr lang="pt-BR" dirty="0"/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4582948" y="2285132"/>
            <a:ext cx="423366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dirty="0" smtClean="0"/>
              <a:t>8</a:t>
            </a:r>
            <a:endParaRPr lang="pt-BR" dirty="0"/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4139952" y="3509268"/>
            <a:ext cx="423366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dirty="0" smtClean="0"/>
              <a:t>12</a:t>
            </a:r>
            <a:endParaRPr lang="pt-BR" dirty="0"/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4565106" y="3509516"/>
            <a:ext cx="423366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dirty="0" smtClean="0"/>
              <a:t>14</a:t>
            </a:r>
            <a:endParaRPr lang="pt-BR" dirty="0"/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3120892" y="3510682"/>
            <a:ext cx="423366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dirty="0" smtClean="0"/>
              <a:t>6</a:t>
            </a:r>
            <a:endParaRPr lang="pt-BR" dirty="0"/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3548312" y="3509268"/>
            <a:ext cx="423366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dirty="0" smtClean="0"/>
              <a:t>7</a:t>
            </a:r>
            <a:endParaRPr lang="pt-BR" dirty="0"/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6012160" y="3509516"/>
            <a:ext cx="423366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dirty="0" smtClean="0"/>
              <a:t>25</a:t>
            </a:r>
            <a:endParaRPr lang="pt-BR" dirty="0"/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6439580" y="3508102"/>
            <a:ext cx="423366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dirty="0" smtClean="0"/>
              <a:t>28</a:t>
            </a:r>
            <a:endParaRPr lang="pt-BR" dirty="0"/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5014996" y="2285132"/>
            <a:ext cx="423366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dirty="0" smtClean="0"/>
              <a:t>17</a:t>
            </a:r>
            <a:endParaRPr lang="pt-BR" dirty="0"/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5442416" y="2283718"/>
            <a:ext cx="423366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pt-BR" dirty="0"/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5868144" y="2285132"/>
            <a:ext cx="423366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pt-BR" dirty="0"/>
          </a:p>
        </p:txBody>
      </p:sp>
      <p:cxnSp>
        <p:nvCxnSpPr>
          <p:cNvPr id="44" name="Straight Arrow Connector 43"/>
          <p:cNvCxnSpPr>
            <a:stCxn id="34" idx="1"/>
            <a:endCxn id="33" idx="0"/>
          </p:cNvCxnSpPr>
          <p:nvPr/>
        </p:nvCxnSpPr>
        <p:spPr>
          <a:xfrm flipH="1">
            <a:off x="2906847" y="2501032"/>
            <a:ext cx="1676101" cy="10082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1" idx="1"/>
            <a:endCxn id="35" idx="0"/>
          </p:cNvCxnSpPr>
          <p:nvPr/>
        </p:nvCxnSpPr>
        <p:spPr>
          <a:xfrm flipH="1">
            <a:off x="4351635" y="2501032"/>
            <a:ext cx="663361" cy="10082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2" idx="1"/>
            <a:endCxn id="39" idx="0"/>
          </p:cNvCxnSpPr>
          <p:nvPr/>
        </p:nvCxnSpPr>
        <p:spPr>
          <a:xfrm>
            <a:off x="5442416" y="2499618"/>
            <a:ext cx="781427" cy="10098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4982152" y="3507854"/>
            <a:ext cx="423366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dirty="0" smtClean="0"/>
              <a:t>16</a:t>
            </a:r>
            <a:endParaRPr lang="pt-BR" dirty="0"/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5400986" y="3507854"/>
            <a:ext cx="423366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pt-BR" dirty="0"/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6862946" y="3507854"/>
            <a:ext cx="423366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b="1" dirty="0" smtClean="0"/>
              <a:t>48</a:t>
            </a:r>
            <a:endParaRPr lang="pt-BR" b="1" dirty="0"/>
          </a:p>
        </p:txBody>
      </p:sp>
      <p:sp>
        <p:nvSpPr>
          <p:cNvPr id="50" name="Rectangle 49"/>
          <p:cNvSpPr>
            <a:spLocks noChangeArrowheads="1"/>
          </p:cNvSpPr>
          <p:nvPr/>
        </p:nvSpPr>
        <p:spPr bwMode="auto">
          <a:xfrm>
            <a:off x="7281780" y="3507854"/>
            <a:ext cx="423366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dirty="0" smtClean="0"/>
              <a:t>52</a:t>
            </a:r>
            <a:endParaRPr lang="pt-BR" dirty="0"/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7596336" y="3723878"/>
            <a:ext cx="423366" cy="431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pt-BR" dirty="0" smtClean="0"/>
              <a:t>68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89418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:\Iuri\1 - Hard\1 - UNIFRA\[EAD Unifra]\Identidade visual - Logo EAD\Slides padronizados EAD\fundo-conectado-branco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98" b="8726"/>
          <a:stretch/>
        </p:blipFill>
        <p:spPr bwMode="auto">
          <a:xfrm rot="16200000">
            <a:off x="5931453" y="1932152"/>
            <a:ext cx="3003799" cy="3418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3809" y="237588"/>
            <a:ext cx="9144000" cy="238051"/>
          </a:xfrm>
          <a:prstGeom prst="rect">
            <a:avLst/>
          </a:prstGeom>
          <a:solidFill>
            <a:srgbClr val="EC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323528" y="699542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smtClean="0">
                <a:solidFill>
                  <a:schemeClr val="accent6">
                    <a:lumMod val="50000"/>
                  </a:schemeClr>
                </a:solidFill>
              </a:rPr>
              <a:t>Inserção</a:t>
            </a:r>
            <a:endParaRPr lang="pt-BR" sz="36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3810" y="-1"/>
            <a:ext cx="9138992" cy="237589"/>
          </a:xfrm>
          <a:prstGeom prst="rect">
            <a:avLst/>
          </a:prstGeom>
          <a:solidFill>
            <a:srgbClr val="9C9C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TextBox 31"/>
          <p:cNvSpPr txBox="1"/>
          <p:nvPr/>
        </p:nvSpPr>
        <p:spPr>
          <a:xfrm>
            <a:off x="35496" y="4723278"/>
            <a:ext cx="705678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pt-BR" sz="2000" dirty="0">
                <a:solidFill>
                  <a:srgbClr val="FF0000"/>
                </a:solidFill>
              </a:rPr>
              <a:t>1  12  8  2  25</a:t>
            </a: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  <a:r>
              <a:rPr lang="pt-BR" sz="2000" dirty="0">
                <a:solidFill>
                  <a:srgbClr val="FF0000"/>
                </a:solidFill>
              </a:rPr>
              <a:t>6  14  28  17</a:t>
            </a: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  <a:r>
              <a:rPr lang="pt-BR" sz="2000" dirty="0">
                <a:solidFill>
                  <a:srgbClr val="FF0000"/>
                </a:solidFill>
              </a:rPr>
              <a:t>7  52  16  48  </a:t>
            </a:r>
            <a:r>
              <a:rPr lang="pt-BR" sz="2000" u="sng" dirty="0">
                <a:solidFill>
                  <a:srgbClr val="FF0000"/>
                </a:solidFill>
              </a:rPr>
              <a:t>68</a:t>
            </a: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3  26  29  53  55  45</a:t>
            </a:r>
          </a:p>
          <a:p>
            <a:endParaRPr lang="en-US" sz="1200" dirty="0"/>
          </a:p>
        </p:txBody>
      </p:sp>
      <p:sp>
        <p:nvSpPr>
          <p:cNvPr id="30" name="CaixaDeTexto 7"/>
          <p:cNvSpPr txBox="1"/>
          <p:nvPr/>
        </p:nvSpPr>
        <p:spPr>
          <a:xfrm>
            <a:off x="348126" y="1491630"/>
            <a:ext cx="429588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pt-BR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Exemplo</a:t>
            </a:r>
          </a:p>
          <a:p>
            <a:pPr marL="342900" indent="-342900">
              <a:spcAft>
                <a:spcPts val="1200"/>
              </a:spcAft>
              <a:buFont typeface="Arial"/>
              <a:buChar char="•"/>
            </a:pPr>
            <a:r>
              <a:rPr lang="x-none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48 passa para raiz</a:t>
            </a:r>
          </a:p>
          <a:p>
            <a:pPr marL="342900" indent="-342900">
              <a:spcAft>
                <a:spcPts val="1200"/>
              </a:spcAft>
              <a:buFont typeface="Arial"/>
              <a:buChar char="•"/>
            </a:pPr>
            <a:r>
              <a:rPr lang="x-none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divisão na página</a:t>
            </a:r>
            <a:endParaRPr lang="pt-BR" sz="2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spcAft>
                <a:spcPts val="1200"/>
              </a:spcAft>
              <a:buFont typeface="Arial"/>
              <a:buChar char="•"/>
            </a:pPr>
            <a:endParaRPr lang="pt-BR" sz="2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1259632" y="3510682"/>
            <a:ext cx="423366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1687052" y="3509268"/>
            <a:ext cx="423366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dirty="0" smtClean="0"/>
              <a:t>2</a:t>
            </a:r>
            <a:endParaRPr lang="pt-BR" dirty="0"/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4582948" y="2211958"/>
            <a:ext cx="423366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dirty="0" smtClean="0"/>
              <a:t>8</a:t>
            </a:r>
            <a:endParaRPr lang="pt-BR" dirty="0"/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3131840" y="3509268"/>
            <a:ext cx="423366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dirty="0" smtClean="0"/>
              <a:t>12</a:t>
            </a:r>
            <a:endParaRPr lang="pt-BR" dirty="0"/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3556994" y="3509516"/>
            <a:ext cx="423366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dirty="0" smtClean="0"/>
              <a:t>14</a:t>
            </a:r>
            <a:endParaRPr lang="pt-BR" dirty="0"/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2112780" y="3510682"/>
            <a:ext cx="423366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dirty="0" smtClean="0"/>
              <a:t>6</a:t>
            </a:r>
            <a:endParaRPr lang="pt-BR" dirty="0"/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2540200" y="3509268"/>
            <a:ext cx="423366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dirty="0" smtClean="0"/>
              <a:t>7</a:t>
            </a:r>
            <a:endParaRPr lang="pt-BR" dirty="0"/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5004048" y="3509516"/>
            <a:ext cx="423366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dirty="0" smtClean="0"/>
              <a:t>25</a:t>
            </a:r>
            <a:endParaRPr lang="pt-BR" dirty="0"/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5431468" y="3508102"/>
            <a:ext cx="423366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dirty="0" smtClean="0"/>
              <a:t>28</a:t>
            </a:r>
            <a:endParaRPr lang="pt-BR" dirty="0"/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5014996" y="2211958"/>
            <a:ext cx="423366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dirty="0" smtClean="0"/>
              <a:t>17</a:t>
            </a:r>
            <a:endParaRPr lang="pt-BR" dirty="0"/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5442416" y="2210544"/>
            <a:ext cx="423366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dirty="0" smtClean="0"/>
              <a:t>48</a:t>
            </a:r>
            <a:endParaRPr lang="pt-BR" dirty="0"/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5868144" y="2211958"/>
            <a:ext cx="423366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pt-BR" dirty="0"/>
          </a:p>
        </p:txBody>
      </p:sp>
      <p:cxnSp>
        <p:nvCxnSpPr>
          <p:cNvPr id="44" name="Straight Arrow Connector 43"/>
          <p:cNvCxnSpPr>
            <a:stCxn id="34" idx="1"/>
            <a:endCxn id="33" idx="0"/>
          </p:cNvCxnSpPr>
          <p:nvPr/>
        </p:nvCxnSpPr>
        <p:spPr>
          <a:xfrm flipH="1">
            <a:off x="1898735" y="2427858"/>
            <a:ext cx="2684213" cy="10814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1" idx="1"/>
            <a:endCxn id="35" idx="0"/>
          </p:cNvCxnSpPr>
          <p:nvPr/>
        </p:nvCxnSpPr>
        <p:spPr>
          <a:xfrm flipH="1">
            <a:off x="3343523" y="2427858"/>
            <a:ext cx="1671473" cy="10814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2" idx="1"/>
            <a:endCxn id="39" idx="0"/>
          </p:cNvCxnSpPr>
          <p:nvPr/>
        </p:nvCxnSpPr>
        <p:spPr>
          <a:xfrm flipH="1">
            <a:off x="5215731" y="2426444"/>
            <a:ext cx="226685" cy="1083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3974040" y="3507854"/>
            <a:ext cx="423366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dirty="0" smtClean="0"/>
              <a:t>16</a:t>
            </a:r>
            <a:endParaRPr lang="pt-BR" dirty="0"/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4392874" y="3507854"/>
            <a:ext cx="423366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pt-BR" dirty="0"/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5854834" y="3507854"/>
            <a:ext cx="423366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pt-BR" dirty="0"/>
          </a:p>
        </p:txBody>
      </p:sp>
      <p:sp>
        <p:nvSpPr>
          <p:cNvPr id="50" name="Rectangle 49"/>
          <p:cNvSpPr>
            <a:spLocks noChangeArrowheads="1"/>
          </p:cNvSpPr>
          <p:nvPr/>
        </p:nvSpPr>
        <p:spPr bwMode="auto">
          <a:xfrm>
            <a:off x="6273668" y="3507854"/>
            <a:ext cx="423366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pt-BR" dirty="0"/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6876256" y="3509516"/>
            <a:ext cx="423366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dirty="0" smtClean="0"/>
              <a:t>52</a:t>
            </a:r>
            <a:endParaRPr lang="pt-BR" dirty="0"/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7303676" y="3508102"/>
            <a:ext cx="423366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dirty="0" smtClean="0"/>
              <a:t>68</a:t>
            </a:r>
            <a:endParaRPr lang="pt-BR" dirty="0"/>
          </a:p>
        </p:txBody>
      </p:sp>
      <p:sp>
        <p:nvSpPr>
          <p:cNvPr id="51" name="Rectangle 50"/>
          <p:cNvSpPr>
            <a:spLocks noChangeArrowheads="1"/>
          </p:cNvSpPr>
          <p:nvPr/>
        </p:nvSpPr>
        <p:spPr bwMode="auto">
          <a:xfrm>
            <a:off x="7727042" y="3507854"/>
            <a:ext cx="423366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pt-BR" dirty="0"/>
          </a:p>
        </p:txBody>
      </p:sp>
      <p:sp>
        <p:nvSpPr>
          <p:cNvPr id="52" name="Rectangle 51"/>
          <p:cNvSpPr>
            <a:spLocks noChangeArrowheads="1"/>
          </p:cNvSpPr>
          <p:nvPr/>
        </p:nvSpPr>
        <p:spPr bwMode="auto">
          <a:xfrm>
            <a:off x="8145876" y="3507854"/>
            <a:ext cx="423366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pt-BR" dirty="0"/>
          </a:p>
        </p:txBody>
      </p:sp>
      <p:cxnSp>
        <p:nvCxnSpPr>
          <p:cNvPr id="3" name="Straight Arrow Connector 2"/>
          <p:cNvCxnSpPr>
            <a:stCxn id="43" idx="1"/>
            <a:endCxn id="28" idx="0"/>
          </p:cNvCxnSpPr>
          <p:nvPr/>
        </p:nvCxnSpPr>
        <p:spPr>
          <a:xfrm>
            <a:off x="5868144" y="2427858"/>
            <a:ext cx="1219795" cy="10816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6011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:\Iuri\1 - Hard\1 - UNIFRA\[EAD Unifra]\Identidade visual - Logo EAD\Slides padronizados EAD\fundo-conectado-branco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98" b="8726"/>
          <a:stretch/>
        </p:blipFill>
        <p:spPr bwMode="auto">
          <a:xfrm rot="16200000">
            <a:off x="5931453" y="1932152"/>
            <a:ext cx="3003799" cy="3418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3809" y="237588"/>
            <a:ext cx="9144000" cy="238051"/>
          </a:xfrm>
          <a:prstGeom prst="rect">
            <a:avLst/>
          </a:prstGeom>
          <a:solidFill>
            <a:srgbClr val="EC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323528" y="699542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smtClean="0">
                <a:solidFill>
                  <a:schemeClr val="accent6">
                    <a:lumMod val="50000"/>
                  </a:schemeClr>
                </a:solidFill>
              </a:rPr>
              <a:t>Inserção</a:t>
            </a:r>
            <a:endParaRPr lang="pt-BR" sz="36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3810" y="-1"/>
            <a:ext cx="9138992" cy="237589"/>
          </a:xfrm>
          <a:prstGeom prst="rect">
            <a:avLst/>
          </a:prstGeom>
          <a:solidFill>
            <a:srgbClr val="9C9C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TextBox 31"/>
          <p:cNvSpPr txBox="1"/>
          <p:nvPr/>
        </p:nvSpPr>
        <p:spPr>
          <a:xfrm>
            <a:off x="35496" y="4723278"/>
            <a:ext cx="705678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pt-BR" sz="2000" dirty="0">
                <a:solidFill>
                  <a:srgbClr val="FF0000"/>
                </a:solidFill>
              </a:rPr>
              <a:t>1  12  8  2  25</a:t>
            </a: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  <a:r>
              <a:rPr lang="pt-BR" sz="2000" dirty="0">
                <a:solidFill>
                  <a:srgbClr val="FF0000"/>
                </a:solidFill>
              </a:rPr>
              <a:t>6  14  28  17</a:t>
            </a: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  <a:r>
              <a:rPr lang="pt-BR" sz="2000" dirty="0">
                <a:solidFill>
                  <a:srgbClr val="FF0000"/>
                </a:solidFill>
              </a:rPr>
              <a:t>7  52  16  48  68  </a:t>
            </a:r>
            <a:r>
              <a:rPr lang="pt-BR" sz="2000" u="sng" dirty="0">
                <a:solidFill>
                  <a:srgbClr val="FF0000"/>
                </a:solidFill>
              </a:rPr>
              <a:t>3</a:t>
            </a:r>
            <a:r>
              <a:rPr lang="pt-BR" sz="2000" dirty="0">
                <a:solidFill>
                  <a:srgbClr val="FF0000"/>
                </a:solidFill>
              </a:rPr>
              <a:t>  </a:t>
            </a: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26  29  53  55  45</a:t>
            </a:r>
          </a:p>
          <a:p>
            <a:endParaRPr lang="en-US" sz="1200" dirty="0"/>
          </a:p>
        </p:txBody>
      </p:sp>
      <p:sp>
        <p:nvSpPr>
          <p:cNvPr id="30" name="CaixaDeTexto 7"/>
          <p:cNvSpPr txBox="1"/>
          <p:nvPr/>
        </p:nvSpPr>
        <p:spPr>
          <a:xfrm>
            <a:off x="348126" y="1419622"/>
            <a:ext cx="429588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pt-BR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Exemplo</a:t>
            </a:r>
          </a:p>
          <a:p>
            <a:pPr marL="342900" indent="-342900">
              <a:spcAft>
                <a:spcPts val="1200"/>
              </a:spcAft>
              <a:buFont typeface="Arial"/>
              <a:buChar char="•"/>
            </a:pPr>
            <a:r>
              <a:rPr lang="x-none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Número 3 sendo inserido</a:t>
            </a:r>
          </a:p>
          <a:p>
            <a:pPr marL="800100" lvl="1" indent="-342900">
              <a:spcAft>
                <a:spcPts val="1200"/>
              </a:spcAft>
              <a:buFont typeface="Arial"/>
              <a:buChar char="•"/>
            </a:pPr>
            <a:r>
              <a:rPr lang="x-none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nova divisão</a:t>
            </a:r>
          </a:p>
          <a:p>
            <a:pPr marL="800100" lvl="1" indent="-342900">
              <a:spcAft>
                <a:spcPts val="1200"/>
              </a:spcAft>
              <a:buFont typeface="Arial"/>
              <a:buChar char="•"/>
            </a:pPr>
            <a:r>
              <a:rPr lang="x-none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3 move para raiz</a:t>
            </a:r>
            <a:endParaRPr lang="pt-BR" sz="2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1798894" y="3871888"/>
            <a:ext cx="423366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2226314" y="3870474"/>
            <a:ext cx="423366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dirty="0" smtClean="0"/>
              <a:t>2</a:t>
            </a:r>
            <a:endParaRPr lang="pt-BR" dirty="0"/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5122210" y="2573164"/>
            <a:ext cx="423366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dirty="0" smtClean="0"/>
              <a:t>8</a:t>
            </a:r>
            <a:endParaRPr lang="pt-BR" dirty="0"/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3671102" y="3870474"/>
            <a:ext cx="423366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dirty="0" smtClean="0"/>
              <a:t>12</a:t>
            </a:r>
            <a:endParaRPr lang="pt-BR" dirty="0"/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4096256" y="3870722"/>
            <a:ext cx="423366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dirty="0" smtClean="0"/>
              <a:t>14</a:t>
            </a:r>
            <a:endParaRPr lang="pt-BR" dirty="0"/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2652042" y="3871888"/>
            <a:ext cx="423366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dirty="0" smtClean="0"/>
              <a:t>6</a:t>
            </a:r>
            <a:endParaRPr lang="pt-BR" dirty="0"/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3079462" y="3870474"/>
            <a:ext cx="423366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dirty="0" smtClean="0"/>
              <a:t>7</a:t>
            </a:r>
            <a:endParaRPr lang="pt-BR" dirty="0"/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5543310" y="3870722"/>
            <a:ext cx="423366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dirty="0" smtClean="0"/>
              <a:t>25</a:t>
            </a:r>
            <a:endParaRPr lang="pt-BR" dirty="0"/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5970730" y="3869308"/>
            <a:ext cx="423366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dirty="0" smtClean="0"/>
              <a:t>28</a:t>
            </a:r>
            <a:endParaRPr lang="pt-BR" dirty="0"/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5554258" y="2573164"/>
            <a:ext cx="423366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dirty="0" smtClean="0"/>
              <a:t>17</a:t>
            </a:r>
            <a:endParaRPr lang="pt-BR" dirty="0"/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5981678" y="2571750"/>
            <a:ext cx="423366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dirty="0" smtClean="0"/>
              <a:t>48</a:t>
            </a:r>
            <a:endParaRPr lang="pt-BR" dirty="0"/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6407406" y="2573164"/>
            <a:ext cx="423366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pt-BR" dirty="0"/>
          </a:p>
        </p:txBody>
      </p:sp>
      <p:cxnSp>
        <p:nvCxnSpPr>
          <p:cNvPr id="44" name="Straight Arrow Connector 43"/>
          <p:cNvCxnSpPr>
            <a:stCxn id="34" idx="1"/>
            <a:endCxn id="33" idx="0"/>
          </p:cNvCxnSpPr>
          <p:nvPr/>
        </p:nvCxnSpPr>
        <p:spPr>
          <a:xfrm flipH="1">
            <a:off x="2437997" y="2789064"/>
            <a:ext cx="2684213" cy="10814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1" idx="1"/>
            <a:endCxn id="35" idx="0"/>
          </p:cNvCxnSpPr>
          <p:nvPr/>
        </p:nvCxnSpPr>
        <p:spPr>
          <a:xfrm flipH="1">
            <a:off x="3882785" y="2789064"/>
            <a:ext cx="1671473" cy="10814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2" idx="1"/>
            <a:endCxn id="39" idx="0"/>
          </p:cNvCxnSpPr>
          <p:nvPr/>
        </p:nvCxnSpPr>
        <p:spPr>
          <a:xfrm flipH="1">
            <a:off x="5754993" y="2787650"/>
            <a:ext cx="226685" cy="1083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4513302" y="3869060"/>
            <a:ext cx="423366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dirty="0" smtClean="0"/>
              <a:t>16</a:t>
            </a:r>
            <a:endParaRPr lang="pt-BR" dirty="0"/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4932136" y="3869060"/>
            <a:ext cx="423366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pt-BR" dirty="0"/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6394096" y="3869060"/>
            <a:ext cx="423366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pt-BR" dirty="0"/>
          </a:p>
        </p:txBody>
      </p:sp>
      <p:sp>
        <p:nvSpPr>
          <p:cNvPr id="50" name="Rectangle 49"/>
          <p:cNvSpPr>
            <a:spLocks noChangeArrowheads="1"/>
          </p:cNvSpPr>
          <p:nvPr/>
        </p:nvSpPr>
        <p:spPr bwMode="auto">
          <a:xfrm>
            <a:off x="6812930" y="3869060"/>
            <a:ext cx="423366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pt-BR" dirty="0"/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7415518" y="3870722"/>
            <a:ext cx="423366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dirty="0" smtClean="0"/>
              <a:t>52</a:t>
            </a:r>
            <a:endParaRPr lang="pt-BR" dirty="0"/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7842938" y="3869308"/>
            <a:ext cx="423366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dirty="0" smtClean="0"/>
              <a:t>68</a:t>
            </a:r>
            <a:endParaRPr lang="pt-BR" dirty="0"/>
          </a:p>
        </p:txBody>
      </p:sp>
      <p:sp>
        <p:nvSpPr>
          <p:cNvPr id="51" name="Rectangle 50"/>
          <p:cNvSpPr>
            <a:spLocks noChangeArrowheads="1"/>
          </p:cNvSpPr>
          <p:nvPr/>
        </p:nvSpPr>
        <p:spPr bwMode="auto">
          <a:xfrm>
            <a:off x="8266304" y="3869060"/>
            <a:ext cx="423366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pt-BR" dirty="0"/>
          </a:p>
        </p:txBody>
      </p:sp>
      <p:sp>
        <p:nvSpPr>
          <p:cNvPr id="52" name="Rectangle 51"/>
          <p:cNvSpPr>
            <a:spLocks noChangeArrowheads="1"/>
          </p:cNvSpPr>
          <p:nvPr/>
        </p:nvSpPr>
        <p:spPr bwMode="auto">
          <a:xfrm>
            <a:off x="8685138" y="3869060"/>
            <a:ext cx="423366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pt-BR" dirty="0"/>
          </a:p>
        </p:txBody>
      </p:sp>
      <p:cxnSp>
        <p:nvCxnSpPr>
          <p:cNvPr id="3" name="Straight Arrow Connector 2"/>
          <p:cNvCxnSpPr>
            <a:stCxn id="43" idx="1"/>
            <a:endCxn id="28" idx="0"/>
          </p:cNvCxnSpPr>
          <p:nvPr/>
        </p:nvCxnSpPr>
        <p:spPr>
          <a:xfrm>
            <a:off x="6407406" y="2789064"/>
            <a:ext cx="1219795" cy="10816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Rectangle 52"/>
          <p:cNvSpPr>
            <a:spLocks noChangeArrowheads="1"/>
          </p:cNvSpPr>
          <p:nvPr/>
        </p:nvSpPr>
        <p:spPr bwMode="auto">
          <a:xfrm>
            <a:off x="2446966" y="4229100"/>
            <a:ext cx="423366" cy="431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pt-BR" dirty="0" smtClean="0"/>
              <a:t>3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2044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:\Iuri\1 - Hard\1 - UNIFRA\[EAD Unifra]\Identidade visual - Logo EAD\Slides padronizados EAD\fundo-conectado-branco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44"/>
          <a:stretch/>
        </p:blipFill>
        <p:spPr bwMode="auto">
          <a:xfrm rot="5400000">
            <a:off x="2006487" y="-2006487"/>
            <a:ext cx="5131026" cy="9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2598649" y="3121386"/>
            <a:ext cx="6563589" cy="977592"/>
          </a:xfrm>
          <a:prstGeom prst="rect">
            <a:avLst/>
          </a:prstGeom>
          <a:solidFill>
            <a:srgbClr val="EC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2699793" y="3083315"/>
            <a:ext cx="5976664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500" b="1" dirty="0" smtClean="0"/>
              <a:t>Árvores </a:t>
            </a:r>
            <a:r>
              <a:rPr lang="pt-BR" sz="5500" b="1" dirty="0" err="1" smtClean="0"/>
              <a:t>B</a:t>
            </a:r>
            <a:r>
              <a:rPr lang="pt-BR" sz="5500" b="1" dirty="0" smtClean="0"/>
              <a:t> (</a:t>
            </a:r>
            <a:r>
              <a:rPr lang="pt-BR" sz="5500" b="1" dirty="0" err="1" smtClean="0"/>
              <a:t>B-tree</a:t>
            </a:r>
            <a:r>
              <a:rPr lang="pt-BR" sz="5500" b="1" dirty="0" smtClean="0"/>
              <a:t>)</a:t>
            </a:r>
            <a:endParaRPr lang="pt-BR" sz="5500" b="1" dirty="0"/>
          </a:p>
        </p:txBody>
      </p:sp>
      <p:sp>
        <p:nvSpPr>
          <p:cNvPr id="12" name="Retângulo 11"/>
          <p:cNvSpPr/>
          <p:nvPr/>
        </p:nvSpPr>
        <p:spPr>
          <a:xfrm>
            <a:off x="2598650" y="2590873"/>
            <a:ext cx="6563589" cy="475177"/>
          </a:xfrm>
          <a:prstGeom prst="rect">
            <a:avLst/>
          </a:prstGeom>
          <a:solidFill>
            <a:srgbClr val="9C9C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2699792" y="2590872"/>
            <a:ext cx="646244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600" b="1" dirty="0" smtClean="0">
                <a:solidFill>
                  <a:schemeClr val="bg1"/>
                </a:solidFill>
              </a:rPr>
              <a:t>AULA VIRTUAL</a:t>
            </a:r>
            <a:endParaRPr lang="pt-BR" sz="2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4973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:\Iuri\1 - Hard\1 - UNIFRA\[EAD Unifra]\Identidade visual - Logo EAD\Slides padronizados EAD\fundo-conectado-branco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98" b="8726"/>
          <a:stretch/>
        </p:blipFill>
        <p:spPr bwMode="auto">
          <a:xfrm rot="16200000">
            <a:off x="5931453" y="1932152"/>
            <a:ext cx="3003799" cy="3418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3809" y="237588"/>
            <a:ext cx="9144000" cy="238051"/>
          </a:xfrm>
          <a:prstGeom prst="rect">
            <a:avLst/>
          </a:prstGeom>
          <a:solidFill>
            <a:srgbClr val="EC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323528" y="699542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smtClean="0">
                <a:solidFill>
                  <a:schemeClr val="accent6">
                    <a:lumMod val="50000"/>
                  </a:schemeClr>
                </a:solidFill>
              </a:rPr>
              <a:t>Inserção</a:t>
            </a:r>
            <a:endParaRPr lang="pt-BR" sz="36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3810" y="-1"/>
            <a:ext cx="9138992" cy="237589"/>
          </a:xfrm>
          <a:prstGeom prst="rect">
            <a:avLst/>
          </a:prstGeom>
          <a:solidFill>
            <a:srgbClr val="9C9C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TextBox 31"/>
          <p:cNvSpPr txBox="1"/>
          <p:nvPr/>
        </p:nvSpPr>
        <p:spPr>
          <a:xfrm>
            <a:off x="35496" y="4723278"/>
            <a:ext cx="705678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pt-BR" sz="2000" dirty="0">
                <a:solidFill>
                  <a:srgbClr val="FF0000"/>
                </a:solidFill>
              </a:rPr>
              <a:t>1  12  8  2  25</a:t>
            </a: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  <a:r>
              <a:rPr lang="pt-BR" sz="2000" dirty="0">
                <a:solidFill>
                  <a:srgbClr val="FF0000"/>
                </a:solidFill>
              </a:rPr>
              <a:t>6  14  28  17</a:t>
            </a: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  <a:r>
              <a:rPr lang="pt-BR" sz="2000" dirty="0">
                <a:solidFill>
                  <a:srgbClr val="FF0000"/>
                </a:solidFill>
              </a:rPr>
              <a:t>7  52  16  48  68  </a:t>
            </a:r>
            <a:r>
              <a:rPr lang="pt-BR" sz="2000" u="sng" dirty="0">
                <a:solidFill>
                  <a:srgbClr val="FF0000"/>
                </a:solidFill>
              </a:rPr>
              <a:t>3</a:t>
            </a:r>
            <a:r>
              <a:rPr lang="pt-BR" sz="2000" dirty="0">
                <a:solidFill>
                  <a:srgbClr val="FF0000"/>
                </a:solidFill>
              </a:rPr>
              <a:t>  </a:t>
            </a: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26  29  53  55  45</a:t>
            </a:r>
          </a:p>
          <a:p>
            <a:endParaRPr lang="en-US" sz="1200" dirty="0"/>
          </a:p>
        </p:txBody>
      </p:sp>
      <p:sp>
        <p:nvSpPr>
          <p:cNvPr id="30" name="CaixaDeTexto 7"/>
          <p:cNvSpPr txBox="1"/>
          <p:nvPr/>
        </p:nvSpPr>
        <p:spPr>
          <a:xfrm>
            <a:off x="348126" y="1275606"/>
            <a:ext cx="429588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pt-BR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Exemplo</a:t>
            </a:r>
          </a:p>
          <a:p>
            <a:pPr marL="342900" indent="-342900">
              <a:spcAft>
                <a:spcPts val="1200"/>
              </a:spcAft>
              <a:buFont typeface="Arial"/>
              <a:buChar char="•"/>
            </a:pPr>
            <a:r>
              <a:rPr lang="x-none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Número 3 sendo inserido</a:t>
            </a:r>
          </a:p>
          <a:p>
            <a:pPr marL="800100" lvl="1" indent="-342900">
              <a:spcAft>
                <a:spcPts val="1200"/>
              </a:spcAft>
              <a:buFont typeface="Arial"/>
              <a:buChar char="•"/>
            </a:pPr>
            <a:r>
              <a:rPr lang="x-none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nova divisão</a:t>
            </a:r>
          </a:p>
          <a:p>
            <a:pPr marL="800100" lvl="1" indent="-342900">
              <a:spcAft>
                <a:spcPts val="1200"/>
              </a:spcAft>
              <a:buFont typeface="Arial"/>
              <a:buChar char="•"/>
            </a:pPr>
            <a:r>
              <a:rPr lang="x-none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3 move para raiz</a:t>
            </a:r>
            <a:endParaRPr lang="pt-BR" sz="2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1798894" y="4156174"/>
            <a:ext cx="423366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2226314" y="4154760"/>
            <a:ext cx="423366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dirty="0" smtClean="0"/>
              <a:t>7</a:t>
            </a:r>
            <a:endParaRPr lang="pt-BR" dirty="0"/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4663638" y="2713434"/>
            <a:ext cx="423366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dirty="0" smtClean="0"/>
              <a:t>3</a:t>
            </a:r>
            <a:endParaRPr lang="pt-BR" dirty="0"/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3671102" y="4154760"/>
            <a:ext cx="423366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dirty="0" smtClean="0"/>
              <a:t>12</a:t>
            </a:r>
            <a:endParaRPr lang="pt-BR" dirty="0"/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4096256" y="4155008"/>
            <a:ext cx="423366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dirty="0" smtClean="0"/>
              <a:t>14</a:t>
            </a:r>
            <a:endParaRPr lang="pt-BR" dirty="0"/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2652042" y="4156174"/>
            <a:ext cx="423366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pt-BR" dirty="0"/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3079462" y="4154760"/>
            <a:ext cx="423366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pt-BR" dirty="0"/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5543310" y="4155008"/>
            <a:ext cx="423366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dirty="0" smtClean="0"/>
              <a:t>25</a:t>
            </a:r>
            <a:endParaRPr lang="pt-BR" dirty="0"/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5970730" y="4153594"/>
            <a:ext cx="423366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dirty="0" smtClean="0"/>
              <a:t>28</a:t>
            </a:r>
            <a:endParaRPr lang="pt-BR" dirty="0"/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5095686" y="2713434"/>
            <a:ext cx="423366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dirty="0" smtClean="0"/>
              <a:t>8</a:t>
            </a:r>
            <a:endParaRPr lang="pt-BR" dirty="0"/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5523106" y="2712020"/>
            <a:ext cx="423366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dirty="0" smtClean="0"/>
              <a:t>17</a:t>
            </a:r>
            <a:endParaRPr lang="pt-BR" dirty="0"/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5948834" y="2713434"/>
            <a:ext cx="423366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dirty="0" smtClean="0"/>
              <a:t>48</a:t>
            </a:r>
            <a:endParaRPr lang="pt-BR" dirty="0"/>
          </a:p>
        </p:txBody>
      </p:sp>
      <p:cxnSp>
        <p:nvCxnSpPr>
          <p:cNvPr id="44" name="Straight Arrow Connector 43"/>
          <p:cNvCxnSpPr>
            <a:stCxn id="34" idx="1"/>
            <a:endCxn id="55" idx="0"/>
          </p:cNvCxnSpPr>
          <p:nvPr/>
        </p:nvCxnSpPr>
        <p:spPr>
          <a:xfrm flipH="1">
            <a:off x="674599" y="2929334"/>
            <a:ext cx="3989039" cy="12216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2" idx="1"/>
            <a:endCxn id="36" idx="0"/>
          </p:cNvCxnSpPr>
          <p:nvPr/>
        </p:nvCxnSpPr>
        <p:spPr>
          <a:xfrm flipH="1">
            <a:off x="4307939" y="2927920"/>
            <a:ext cx="1215167" cy="1227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4513302" y="4153346"/>
            <a:ext cx="423366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dirty="0" smtClean="0"/>
              <a:t>16</a:t>
            </a:r>
            <a:endParaRPr lang="pt-BR" dirty="0"/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4932136" y="4153346"/>
            <a:ext cx="423366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pt-BR" dirty="0"/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6394096" y="4153346"/>
            <a:ext cx="423366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pt-BR" dirty="0"/>
          </a:p>
        </p:txBody>
      </p:sp>
      <p:sp>
        <p:nvSpPr>
          <p:cNvPr id="50" name="Rectangle 49"/>
          <p:cNvSpPr>
            <a:spLocks noChangeArrowheads="1"/>
          </p:cNvSpPr>
          <p:nvPr/>
        </p:nvSpPr>
        <p:spPr bwMode="auto">
          <a:xfrm>
            <a:off x="6812930" y="4153346"/>
            <a:ext cx="423366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pt-BR" dirty="0"/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7415518" y="4155008"/>
            <a:ext cx="423366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dirty="0" smtClean="0"/>
              <a:t>52</a:t>
            </a:r>
            <a:endParaRPr lang="pt-BR" dirty="0"/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7842938" y="4153594"/>
            <a:ext cx="423366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dirty="0" smtClean="0"/>
              <a:t>68</a:t>
            </a:r>
            <a:endParaRPr lang="pt-BR" dirty="0"/>
          </a:p>
        </p:txBody>
      </p:sp>
      <p:sp>
        <p:nvSpPr>
          <p:cNvPr id="51" name="Rectangle 50"/>
          <p:cNvSpPr>
            <a:spLocks noChangeArrowheads="1"/>
          </p:cNvSpPr>
          <p:nvPr/>
        </p:nvSpPr>
        <p:spPr bwMode="auto">
          <a:xfrm>
            <a:off x="8266304" y="4153346"/>
            <a:ext cx="423366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pt-BR" dirty="0"/>
          </a:p>
        </p:txBody>
      </p:sp>
      <p:sp>
        <p:nvSpPr>
          <p:cNvPr id="52" name="Rectangle 51"/>
          <p:cNvSpPr>
            <a:spLocks noChangeArrowheads="1"/>
          </p:cNvSpPr>
          <p:nvPr/>
        </p:nvSpPr>
        <p:spPr bwMode="auto">
          <a:xfrm>
            <a:off x="8685138" y="4153346"/>
            <a:ext cx="423366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pt-BR" dirty="0"/>
          </a:p>
        </p:txBody>
      </p:sp>
      <p:cxnSp>
        <p:nvCxnSpPr>
          <p:cNvPr id="3" name="Straight Arrow Connector 2"/>
          <p:cNvCxnSpPr>
            <a:stCxn id="43" idx="1"/>
            <a:endCxn id="40" idx="0"/>
          </p:cNvCxnSpPr>
          <p:nvPr/>
        </p:nvCxnSpPr>
        <p:spPr>
          <a:xfrm>
            <a:off x="5948834" y="2929334"/>
            <a:ext cx="233579" cy="12242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ctangle 53"/>
          <p:cNvSpPr>
            <a:spLocks noChangeArrowheads="1"/>
          </p:cNvSpPr>
          <p:nvPr/>
        </p:nvSpPr>
        <p:spPr bwMode="auto">
          <a:xfrm>
            <a:off x="35496" y="4152428"/>
            <a:ext cx="423366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55" name="Rectangle 54"/>
          <p:cNvSpPr>
            <a:spLocks noChangeArrowheads="1"/>
          </p:cNvSpPr>
          <p:nvPr/>
        </p:nvSpPr>
        <p:spPr bwMode="auto">
          <a:xfrm>
            <a:off x="462916" y="4151014"/>
            <a:ext cx="423366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dirty="0" smtClean="0"/>
              <a:t>2</a:t>
            </a:r>
            <a:endParaRPr lang="pt-BR" dirty="0"/>
          </a:p>
        </p:txBody>
      </p:sp>
      <p:sp>
        <p:nvSpPr>
          <p:cNvPr id="56" name="Rectangle 55"/>
          <p:cNvSpPr>
            <a:spLocks noChangeArrowheads="1"/>
          </p:cNvSpPr>
          <p:nvPr/>
        </p:nvSpPr>
        <p:spPr bwMode="auto">
          <a:xfrm>
            <a:off x="888644" y="4152428"/>
            <a:ext cx="423366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pt-BR" dirty="0"/>
          </a:p>
        </p:txBody>
      </p:sp>
      <p:sp>
        <p:nvSpPr>
          <p:cNvPr id="57" name="Rectangle 56"/>
          <p:cNvSpPr>
            <a:spLocks noChangeArrowheads="1"/>
          </p:cNvSpPr>
          <p:nvPr/>
        </p:nvSpPr>
        <p:spPr bwMode="auto">
          <a:xfrm>
            <a:off x="1316064" y="4151014"/>
            <a:ext cx="423366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pt-BR" dirty="0"/>
          </a:p>
        </p:txBody>
      </p:sp>
      <p:cxnSp>
        <p:nvCxnSpPr>
          <p:cNvPr id="6" name="Straight Arrow Connector 5"/>
          <p:cNvCxnSpPr>
            <a:stCxn id="34" idx="3"/>
            <a:endCxn id="33" idx="0"/>
          </p:cNvCxnSpPr>
          <p:nvPr/>
        </p:nvCxnSpPr>
        <p:spPr>
          <a:xfrm flipH="1">
            <a:off x="2437997" y="2929334"/>
            <a:ext cx="2649007" cy="12254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3" idx="3"/>
            <a:endCxn id="28" idx="0"/>
          </p:cNvCxnSpPr>
          <p:nvPr/>
        </p:nvCxnSpPr>
        <p:spPr>
          <a:xfrm>
            <a:off x="6372200" y="2929334"/>
            <a:ext cx="1255001" cy="12256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0181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:\Iuri\1 - Hard\1 - UNIFRA\[EAD Unifra]\Identidade visual - Logo EAD\Slides padronizados EAD\fundo-conectado-branco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98" b="8726"/>
          <a:stretch/>
        </p:blipFill>
        <p:spPr bwMode="auto">
          <a:xfrm rot="16200000">
            <a:off x="5931453" y="1932152"/>
            <a:ext cx="3003799" cy="3418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3809" y="237588"/>
            <a:ext cx="9144000" cy="238051"/>
          </a:xfrm>
          <a:prstGeom prst="rect">
            <a:avLst/>
          </a:prstGeom>
          <a:solidFill>
            <a:srgbClr val="EC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323528" y="699542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smtClean="0">
                <a:solidFill>
                  <a:schemeClr val="accent6">
                    <a:lumMod val="50000"/>
                  </a:schemeClr>
                </a:solidFill>
              </a:rPr>
              <a:t>Inserção</a:t>
            </a:r>
            <a:endParaRPr lang="pt-BR" sz="36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3810" y="-1"/>
            <a:ext cx="9138992" cy="237589"/>
          </a:xfrm>
          <a:prstGeom prst="rect">
            <a:avLst/>
          </a:prstGeom>
          <a:solidFill>
            <a:srgbClr val="9C9C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TextBox 31"/>
          <p:cNvSpPr txBox="1"/>
          <p:nvPr/>
        </p:nvSpPr>
        <p:spPr>
          <a:xfrm>
            <a:off x="35496" y="4723278"/>
            <a:ext cx="705678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pt-BR" sz="2000" dirty="0">
                <a:solidFill>
                  <a:srgbClr val="FF0000"/>
                </a:solidFill>
              </a:rPr>
              <a:t>1  12  8  2  25</a:t>
            </a: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  <a:r>
              <a:rPr lang="pt-BR" sz="2000" dirty="0">
                <a:solidFill>
                  <a:srgbClr val="FF0000"/>
                </a:solidFill>
              </a:rPr>
              <a:t>6  14  28  17</a:t>
            </a: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  <a:r>
              <a:rPr lang="pt-BR" sz="2000" dirty="0">
                <a:solidFill>
                  <a:srgbClr val="FF0000"/>
                </a:solidFill>
              </a:rPr>
              <a:t>7  52  16  48  68  3  </a:t>
            </a:r>
            <a:r>
              <a:rPr lang="pt-BR" sz="2000" u="sng" dirty="0">
                <a:solidFill>
                  <a:srgbClr val="FF0000"/>
                </a:solidFill>
              </a:rPr>
              <a:t>26  29  53  55  </a:t>
            </a: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45</a:t>
            </a:r>
          </a:p>
          <a:p>
            <a:endParaRPr lang="en-US" sz="1200" dirty="0"/>
          </a:p>
        </p:txBody>
      </p:sp>
      <p:sp>
        <p:nvSpPr>
          <p:cNvPr id="30" name="CaixaDeTexto 7"/>
          <p:cNvSpPr txBox="1"/>
          <p:nvPr/>
        </p:nvSpPr>
        <p:spPr>
          <a:xfrm>
            <a:off x="348126" y="1275606"/>
            <a:ext cx="4295882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pt-BR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Exemplo</a:t>
            </a:r>
          </a:p>
          <a:p>
            <a:pPr marL="342900" indent="-342900">
              <a:spcAft>
                <a:spcPts val="1200"/>
              </a:spcAft>
              <a:buFont typeface="Arial"/>
              <a:buChar char="•"/>
            </a:pPr>
            <a:r>
              <a:rPr lang="pt-BR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</a:t>
            </a:r>
            <a:r>
              <a:rPr lang="x-none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 números 26, 29, 53 e 55 não alteram a árvore</a:t>
            </a:r>
            <a:endParaRPr lang="pt-BR" sz="2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1798894" y="4156174"/>
            <a:ext cx="423366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2226314" y="4154760"/>
            <a:ext cx="423366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dirty="0" smtClean="0"/>
              <a:t>7</a:t>
            </a:r>
            <a:endParaRPr lang="pt-BR" dirty="0"/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4663638" y="2713434"/>
            <a:ext cx="423366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dirty="0" smtClean="0"/>
              <a:t>3</a:t>
            </a:r>
            <a:endParaRPr lang="pt-BR" dirty="0"/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3671102" y="4154760"/>
            <a:ext cx="423366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dirty="0" smtClean="0"/>
              <a:t>12</a:t>
            </a:r>
            <a:endParaRPr lang="pt-BR" dirty="0"/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4096256" y="4155008"/>
            <a:ext cx="423366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dirty="0" smtClean="0"/>
              <a:t>14</a:t>
            </a:r>
            <a:endParaRPr lang="pt-BR" dirty="0"/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2652042" y="4156174"/>
            <a:ext cx="423366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pt-BR" dirty="0"/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3079462" y="4154760"/>
            <a:ext cx="423366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pt-BR" dirty="0"/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5543310" y="4155008"/>
            <a:ext cx="423366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dirty="0" smtClean="0"/>
              <a:t>25</a:t>
            </a:r>
            <a:endParaRPr lang="pt-BR" dirty="0"/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5970730" y="4153594"/>
            <a:ext cx="423366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dirty="0" smtClean="0"/>
              <a:t>26</a:t>
            </a:r>
            <a:endParaRPr lang="pt-BR" dirty="0"/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5095686" y="2713434"/>
            <a:ext cx="423366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dirty="0" smtClean="0"/>
              <a:t>8</a:t>
            </a:r>
            <a:endParaRPr lang="pt-BR" dirty="0"/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5523106" y="2712020"/>
            <a:ext cx="423366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dirty="0" smtClean="0"/>
              <a:t>17</a:t>
            </a:r>
            <a:endParaRPr lang="pt-BR" dirty="0"/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5948834" y="2713434"/>
            <a:ext cx="423366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dirty="0" smtClean="0"/>
              <a:t>48</a:t>
            </a:r>
            <a:endParaRPr lang="pt-BR" dirty="0"/>
          </a:p>
        </p:txBody>
      </p:sp>
      <p:cxnSp>
        <p:nvCxnSpPr>
          <p:cNvPr id="44" name="Straight Arrow Connector 43"/>
          <p:cNvCxnSpPr>
            <a:stCxn id="34" idx="1"/>
            <a:endCxn id="55" idx="0"/>
          </p:cNvCxnSpPr>
          <p:nvPr/>
        </p:nvCxnSpPr>
        <p:spPr>
          <a:xfrm flipH="1">
            <a:off x="674599" y="2929334"/>
            <a:ext cx="3989039" cy="12216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2" idx="1"/>
            <a:endCxn id="36" idx="0"/>
          </p:cNvCxnSpPr>
          <p:nvPr/>
        </p:nvCxnSpPr>
        <p:spPr>
          <a:xfrm flipH="1">
            <a:off x="4307939" y="2927920"/>
            <a:ext cx="1215167" cy="1227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4513302" y="4153346"/>
            <a:ext cx="423366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dirty="0" smtClean="0"/>
              <a:t>16</a:t>
            </a:r>
            <a:endParaRPr lang="pt-BR" dirty="0"/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4932136" y="4153346"/>
            <a:ext cx="423366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pt-BR" dirty="0"/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6394096" y="4153346"/>
            <a:ext cx="423366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dirty="0" smtClean="0"/>
              <a:t>28</a:t>
            </a:r>
            <a:endParaRPr lang="pt-BR" dirty="0"/>
          </a:p>
        </p:txBody>
      </p:sp>
      <p:sp>
        <p:nvSpPr>
          <p:cNvPr id="50" name="Rectangle 49"/>
          <p:cNvSpPr>
            <a:spLocks noChangeArrowheads="1"/>
          </p:cNvSpPr>
          <p:nvPr/>
        </p:nvSpPr>
        <p:spPr bwMode="auto">
          <a:xfrm>
            <a:off x="6812930" y="4153346"/>
            <a:ext cx="423366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dirty="0" smtClean="0"/>
              <a:t>29</a:t>
            </a:r>
            <a:endParaRPr lang="pt-BR" dirty="0"/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7415518" y="4155008"/>
            <a:ext cx="423366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dirty="0" smtClean="0"/>
              <a:t>52</a:t>
            </a:r>
            <a:endParaRPr lang="pt-BR" dirty="0"/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7842938" y="4153594"/>
            <a:ext cx="423366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smtClean="0"/>
              <a:t>53</a:t>
            </a:r>
            <a:endParaRPr lang="pt-BR" dirty="0"/>
          </a:p>
        </p:txBody>
      </p:sp>
      <p:sp>
        <p:nvSpPr>
          <p:cNvPr id="51" name="Rectangle 50"/>
          <p:cNvSpPr>
            <a:spLocks noChangeArrowheads="1"/>
          </p:cNvSpPr>
          <p:nvPr/>
        </p:nvSpPr>
        <p:spPr bwMode="auto">
          <a:xfrm>
            <a:off x="8266304" y="4153346"/>
            <a:ext cx="423366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dirty="0" smtClean="0"/>
              <a:t>55</a:t>
            </a:r>
            <a:endParaRPr lang="pt-BR" dirty="0"/>
          </a:p>
        </p:txBody>
      </p:sp>
      <p:sp>
        <p:nvSpPr>
          <p:cNvPr id="52" name="Rectangle 51"/>
          <p:cNvSpPr>
            <a:spLocks noChangeArrowheads="1"/>
          </p:cNvSpPr>
          <p:nvPr/>
        </p:nvSpPr>
        <p:spPr bwMode="auto">
          <a:xfrm>
            <a:off x="8685138" y="4153346"/>
            <a:ext cx="423366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dirty="0" smtClean="0"/>
              <a:t>68</a:t>
            </a:r>
            <a:endParaRPr lang="pt-BR" dirty="0"/>
          </a:p>
        </p:txBody>
      </p:sp>
      <p:cxnSp>
        <p:nvCxnSpPr>
          <p:cNvPr id="3" name="Straight Arrow Connector 2"/>
          <p:cNvCxnSpPr>
            <a:stCxn id="43" idx="3"/>
            <a:endCxn id="28" idx="0"/>
          </p:cNvCxnSpPr>
          <p:nvPr/>
        </p:nvCxnSpPr>
        <p:spPr>
          <a:xfrm>
            <a:off x="6372200" y="2929334"/>
            <a:ext cx="1255001" cy="12256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ctangle 53"/>
          <p:cNvSpPr>
            <a:spLocks noChangeArrowheads="1"/>
          </p:cNvSpPr>
          <p:nvPr/>
        </p:nvSpPr>
        <p:spPr bwMode="auto">
          <a:xfrm>
            <a:off x="35496" y="4152428"/>
            <a:ext cx="423366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55" name="Rectangle 54"/>
          <p:cNvSpPr>
            <a:spLocks noChangeArrowheads="1"/>
          </p:cNvSpPr>
          <p:nvPr/>
        </p:nvSpPr>
        <p:spPr bwMode="auto">
          <a:xfrm>
            <a:off x="462916" y="4151014"/>
            <a:ext cx="423366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dirty="0" smtClean="0"/>
              <a:t>2</a:t>
            </a:r>
            <a:endParaRPr lang="pt-BR" dirty="0"/>
          </a:p>
        </p:txBody>
      </p:sp>
      <p:sp>
        <p:nvSpPr>
          <p:cNvPr id="56" name="Rectangle 55"/>
          <p:cNvSpPr>
            <a:spLocks noChangeArrowheads="1"/>
          </p:cNvSpPr>
          <p:nvPr/>
        </p:nvSpPr>
        <p:spPr bwMode="auto">
          <a:xfrm>
            <a:off x="888644" y="4152428"/>
            <a:ext cx="423366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pt-BR" dirty="0"/>
          </a:p>
        </p:txBody>
      </p:sp>
      <p:sp>
        <p:nvSpPr>
          <p:cNvPr id="57" name="Rectangle 56"/>
          <p:cNvSpPr>
            <a:spLocks noChangeArrowheads="1"/>
          </p:cNvSpPr>
          <p:nvPr/>
        </p:nvSpPr>
        <p:spPr bwMode="auto">
          <a:xfrm>
            <a:off x="1316064" y="4151014"/>
            <a:ext cx="423366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pt-BR" dirty="0"/>
          </a:p>
        </p:txBody>
      </p:sp>
      <p:cxnSp>
        <p:nvCxnSpPr>
          <p:cNvPr id="6" name="Straight Arrow Connector 5"/>
          <p:cNvCxnSpPr>
            <a:stCxn id="34" idx="3"/>
            <a:endCxn id="33" idx="0"/>
          </p:cNvCxnSpPr>
          <p:nvPr/>
        </p:nvCxnSpPr>
        <p:spPr>
          <a:xfrm flipH="1">
            <a:off x="2437997" y="2929334"/>
            <a:ext cx="2649007" cy="12254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3" idx="1"/>
            <a:endCxn id="40" idx="0"/>
          </p:cNvCxnSpPr>
          <p:nvPr/>
        </p:nvCxnSpPr>
        <p:spPr>
          <a:xfrm>
            <a:off x="5948834" y="2929334"/>
            <a:ext cx="233579" cy="12242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5728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:\Iuri\1 - Hard\1 - UNIFRA\[EAD Unifra]\Identidade visual - Logo EAD\Slides padronizados EAD\fundo-conectado-branco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98" b="8726"/>
          <a:stretch/>
        </p:blipFill>
        <p:spPr bwMode="auto">
          <a:xfrm rot="16200000">
            <a:off x="5931453" y="1932152"/>
            <a:ext cx="3003799" cy="3418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3809" y="237588"/>
            <a:ext cx="9144000" cy="238051"/>
          </a:xfrm>
          <a:prstGeom prst="rect">
            <a:avLst/>
          </a:prstGeom>
          <a:solidFill>
            <a:srgbClr val="EC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323528" y="699542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smtClean="0">
                <a:solidFill>
                  <a:schemeClr val="accent6">
                    <a:lumMod val="50000"/>
                  </a:schemeClr>
                </a:solidFill>
              </a:rPr>
              <a:t>Inserção</a:t>
            </a:r>
            <a:endParaRPr lang="pt-BR" sz="36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3810" y="-1"/>
            <a:ext cx="9138992" cy="237589"/>
          </a:xfrm>
          <a:prstGeom prst="rect">
            <a:avLst/>
          </a:prstGeom>
          <a:solidFill>
            <a:srgbClr val="9C9C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TextBox 31"/>
          <p:cNvSpPr txBox="1"/>
          <p:nvPr/>
        </p:nvSpPr>
        <p:spPr>
          <a:xfrm>
            <a:off x="35496" y="4723278"/>
            <a:ext cx="705678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pt-BR" sz="2000" dirty="0">
                <a:solidFill>
                  <a:srgbClr val="FF0000"/>
                </a:solidFill>
              </a:rPr>
              <a:t>1  12  8  2  25</a:t>
            </a: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  <a:r>
              <a:rPr lang="pt-BR" sz="2000" dirty="0">
                <a:solidFill>
                  <a:srgbClr val="FF0000"/>
                </a:solidFill>
              </a:rPr>
              <a:t>6  14  28  17</a:t>
            </a: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  <a:r>
              <a:rPr lang="pt-BR" sz="2000" dirty="0">
                <a:solidFill>
                  <a:srgbClr val="FF0000"/>
                </a:solidFill>
              </a:rPr>
              <a:t>7  52  16  48  68  3  26  29  53  55  </a:t>
            </a:r>
            <a:r>
              <a:rPr lang="pt-BR" sz="2000" u="sng" dirty="0">
                <a:solidFill>
                  <a:srgbClr val="FF0000"/>
                </a:solidFill>
              </a:rPr>
              <a:t>45</a:t>
            </a:r>
          </a:p>
          <a:p>
            <a:endParaRPr lang="en-US" sz="1200" dirty="0"/>
          </a:p>
        </p:txBody>
      </p:sp>
      <p:sp>
        <p:nvSpPr>
          <p:cNvPr id="30" name="CaixaDeTexto 7"/>
          <p:cNvSpPr txBox="1"/>
          <p:nvPr/>
        </p:nvSpPr>
        <p:spPr>
          <a:xfrm>
            <a:off x="348126" y="1275606"/>
            <a:ext cx="429588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pt-BR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Exemplo</a:t>
            </a:r>
          </a:p>
          <a:p>
            <a:pPr marL="342900" indent="-342900">
              <a:spcAft>
                <a:spcPts val="1200"/>
              </a:spcAft>
              <a:buFont typeface="Arial"/>
              <a:buChar char="•"/>
            </a:pPr>
            <a:r>
              <a:rPr lang="x-none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Número 45</a:t>
            </a:r>
          </a:p>
          <a:p>
            <a:pPr marL="800100" lvl="1" indent="-342900">
              <a:spcAft>
                <a:spcPts val="1200"/>
              </a:spcAft>
              <a:buFont typeface="Arial"/>
              <a:buChar char="•"/>
            </a:pPr>
            <a:r>
              <a:rPr lang="x-none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há duas divisões</a:t>
            </a:r>
            <a:endParaRPr lang="pt-BR" sz="2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1798894" y="3943896"/>
            <a:ext cx="423366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2226314" y="3942482"/>
            <a:ext cx="423366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dirty="0" smtClean="0"/>
              <a:t>7</a:t>
            </a:r>
            <a:endParaRPr lang="pt-BR" dirty="0"/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4663638" y="2501156"/>
            <a:ext cx="423366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dirty="0" smtClean="0"/>
              <a:t>3</a:t>
            </a:r>
            <a:endParaRPr lang="pt-BR" dirty="0"/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3671102" y="3942482"/>
            <a:ext cx="423366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dirty="0" smtClean="0"/>
              <a:t>12</a:t>
            </a:r>
            <a:endParaRPr lang="pt-BR" dirty="0"/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4096256" y="3942730"/>
            <a:ext cx="423366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dirty="0" smtClean="0"/>
              <a:t>14</a:t>
            </a:r>
            <a:endParaRPr lang="pt-BR" dirty="0"/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2652042" y="3943896"/>
            <a:ext cx="423366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pt-BR" dirty="0"/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3079462" y="3942482"/>
            <a:ext cx="423366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pt-BR" dirty="0"/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5543310" y="3942730"/>
            <a:ext cx="423366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dirty="0" smtClean="0"/>
              <a:t>25</a:t>
            </a:r>
            <a:endParaRPr lang="pt-BR" dirty="0"/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5970730" y="3941316"/>
            <a:ext cx="423366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dirty="0" smtClean="0"/>
              <a:t>26</a:t>
            </a:r>
            <a:endParaRPr lang="pt-BR" dirty="0"/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5095686" y="2501156"/>
            <a:ext cx="423366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dirty="0" smtClean="0"/>
              <a:t>8</a:t>
            </a:r>
            <a:endParaRPr lang="pt-BR" dirty="0"/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5523106" y="2499742"/>
            <a:ext cx="423366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dirty="0" smtClean="0"/>
              <a:t>17</a:t>
            </a:r>
            <a:endParaRPr lang="pt-BR" dirty="0"/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5948834" y="2501156"/>
            <a:ext cx="423366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dirty="0" smtClean="0"/>
              <a:t>48</a:t>
            </a:r>
            <a:endParaRPr lang="pt-BR" dirty="0"/>
          </a:p>
        </p:txBody>
      </p:sp>
      <p:cxnSp>
        <p:nvCxnSpPr>
          <p:cNvPr id="44" name="Straight Arrow Connector 43"/>
          <p:cNvCxnSpPr>
            <a:stCxn id="34" idx="1"/>
            <a:endCxn id="55" idx="0"/>
          </p:cNvCxnSpPr>
          <p:nvPr/>
        </p:nvCxnSpPr>
        <p:spPr>
          <a:xfrm flipH="1">
            <a:off x="674599" y="2717056"/>
            <a:ext cx="3989039" cy="12216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2" idx="1"/>
            <a:endCxn id="36" idx="0"/>
          </p:cNvCxnSpPr>
          <p:nvPr/>
        </p:nvCxnSpPr>
        <p:spPr>
          <a:xfrm flipH="1">
            <a:off x="4307939" y="2715642"/>
            <a:ext cx="1215167" cy="1227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4513302" y="3941068"/>
            <a:ext cx="423366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dirty="0" smtClean="0"/>
              <a:t>16</a:t>
            </a:r>
            <a:endParaRPr lang="pt-BR" dirty="0"/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4932136" y="3941068"/>
            <a:ext cx="423366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pt-BR" dirty="0"/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6394096" y="3941068"/>
            <a:ext cx="423366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dirty="0" smtClean="0"/>
              <a:t>28</a:t>
            </a:r>
            <a:endParaRPr lang="pt-BR" dirty="0"/>
          </a:p>
        </p:txBody>
      </p:sp>
      <p:sp>
        <p:nvSpPr>
          <p:cNvPr id="50" name="Rectangle 49"/>
          <p:cNvSpPr>
            <a:spLocks noChangeArrowheads="1"/>
          </p:cNvSpPr>
          <p:nvPr/>
        </p:nvSpPr>
        <p:spPr bwMode="auto">
          <a:xfrm>
            <a:off x="6812930" y="3941068"/>
            <a:ext cx="423366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dirty="0" smtClean="0"/>
              <a:t>29</a:t>
            </a:r>
            <a:endParaRPr lang="pt-BR" dirty="0"/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7415518" y="3942730"/>
            <a:ext cx="423366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dirty="0" smtClean="0"/>
              <a:t>52</a:t>
            </a:r>
            <a:endParaRPr lang="pt-BR" dirty="0"/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7842938" y="3941316"/>
            <a:ext cx="423366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smtClean="0"/>
              <a:t>53</a:t>
            </a:r>
            <a:endParaRPr lang="pt-BR" dirty="0"/>
          </a:p>
        </p:txBody>
      </p:sp>
      <p:sp>
        <p:nvSpPr>
          <p:cNvPr id="51" name="Rectangle 50"/>
          <p:cNvSpPr>
            <a:spLocks noChangeArrowheads="1"/>
          </p:cNvSpPr>
          <p:nvPr/>
        </p:nvSpPr>
        <p:spPr bwMode="auto">
          <a:xfrm>
            <a:off x="8266304" y="3941068"/>
            <a:ext cx="423366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dirty="0" smtClean="0"/>
              <a:t>55</a:t>
            </a:r>
            <a:endParaRPr lang="pt-BR" dirty="0"/>
          </a:p>
        </p:txBody>
      </p:sp>
      <p:sp>
        <p:nvSpPr>
          <p:cNvPr id="52" name="Rectangle 51"/>
          <p:cNvSpPr>
            <a:spLocks noChangeArrowheads="1"/>
          </p:cNvSpPr>
          <p:nvPr/>
        </p:nvSpPr>
        <p:spPr bwMode="auto">
          <a:xfrm>
            <a:off x="8685138" y="3941068"/>
            <a:ext cx="423366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dirty="0" smtClean="0"/>
              <a:t>68</a:t>
            </a:r>
            <a:endParaRPr lang="pt-BR" dirty="0"/>
          </a:p>
        </p:txBody>
      </p:sp>
      <p:cxnSp>
        <p:nvCxnSpPr>
          <p:cNvPr id="3" name="Straight Arrow Connector 2"/>
          <p:cNvCxnSpPr>
            <a:stCxn id="43" idx="3"/>
            <a:endCxn id="28" idx="0"/>
          </p:cNvCxnSpPr>
          <p:nvPr/>
        </p:nvCxnSpPr>
        <p:spPr>
          <a:xfrm>
            <a:off x="6372200" y="2717056"/>
            <a:ext cx="1255001" cy="12256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ctangle 53"/>
          <p:cNvSpPr>
            <a:spLocks noChangeArrowheads="1"/>
          </p:cNvSpPr>
          <p:nvPr/>
        </p:nvSpPr>
        <p:spPr bwMode="auto">
          <a:xfrm>
            <a:off x="35496" y="3940150"/>
            <a:ext cx="423366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55" name="Rectangle 54"/>
          <p:cNvSpPr>
            <a:spLocks noChangeArrowheads="1"/>
          </p:cNvSpPr>
          <p:nvPr/>
        </p:nvSpPr>
        <p:spPr bwMode="auto">
          <a:xfrm>
            <a:off x="462916" y="3938736"/>
            <a:ext cx="423366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dirty="0" smtClean="0"/>
              <a:t>2</a:t>
            </a:r>
            <a:endParaRPr lang="pt-BR" dirty="0"/>
          </a:p>
        </p:txBody>
      </p:sp>
      <p:sp>
        <p:nvSpPr>
          <p:cNvPr id="56" name="Rectangle 55"/>
          <p:cNvSpPr>
            <a:spLocks noChangeArrowheads="1"/>
          </p:cNvSpPr>
          <p:nvPr/>
        </p:nvSpPr>
        <p:spPr bwMode="auto">
          <a:xfrm>
            <a:off x="888644" y="3940150"/>
            <a:ext cx="423366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pt-BR" dirty="0"/>
          </a:p>
        </p:txBody>
      </p:sp>
      <p:sp>
        <p:nvSpPr>
          <p:cNvPr id="57" name="Rectangle 56"/>
          <p:cNvSpPr>
            <a:spLocks noChangeArrowheads="1"/>
          </p:cNvSpPr>
          <p:nvPr/>
        </p:nvSpPr>
        <p:spPr bwMode="auto">
          <a:xfrm>
            <a:off x="1316064" y="3938736"/>
            <a:ext cx="423366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pt-BR" dirty="0"/>
          </a:p>
        </p:txBody>
      </p:sp>
      <p:cxnSp>
        <p:nvCxnSpPr>
          <p:cNvPr id="6" name="Straight Arrow Connector 5"/>
          <p:cNvCxnSpPr>
            <a:stCxn id="34" idx="3"/>
            <a:endCxn id="33" idx="0"/>
          </p:cNvCxnSpPr>
          <p:nvPr/>
        </p:nvCxnSpPr>
        <p:spPr>
          <a:xfrm flipH="1">
            <a:off x="2437997" y="2717056"/>
            <a:ext cx="2649007" cy="12254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3" idx="1"/>
            <a:endCxn id="40" idx="0"/>
          </p:cNvCxnSpPr>
          <p:nvPr/>
        </p:nvCxnSpPr>
        <p:spPr>
          <a:xfrm>
            <a:off x="5948834" y="2717056"/>
            <a:ext cx="233579" cy="12242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6956946" y="3652118"/>
            <a:ext cx="423366" cy="431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pt-BR" dirty="0" smtClean="0"/>
              <a:t>45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77661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:\Iuri\1 - Hard\1 - UNIFRA\[EAD Unifra]\Identidade visual - Logo EAD\Slides padronizados EAD\fundo-conectado-branco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98" b="8726"/>
          <a:stretch/>
        </p:blipFill>
        <p:spPr bwMode="auto">
          <a:xfrm rot="16200000">
            <a:off x="5931453" y="1932152"/>
            <a:ext cx="3003799" cy="3418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3809" y="237588"/>
            <a:ext cx="9144000" cy="238051"/>
          </a:xfrm>
          <a:prstGeom prst="rect">
            <a:avLst/>
          </a:prstGeom>
          <a:solidFill>
            <a:srgbClr val="EC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323528" y="699542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smtClean="0">
                <a:solidFill>
                  <a:schemeClr val="accent6">
                    <a:lumMod val="50000"/>
                  </a:schemeClr>
                </a:solidFill>
              </a:rPr>
              <a:t>Inserção</a:t>
            </a:r>
            <a:endParaRPr lang="pt-BR" sz="36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3810" y="-1"/>
            <a:ext cx="9138992" cy="237589"/>
          </a:xfrm>
          <a:prstGeom prst="rect">
            <a:avLst/>
          </a:prstGeom>
          <a:solidFill>
            <a:srgbClr val="9C9C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TextBox 31"/>
          <p:cNvSpPr txBox="1"/>
          <p:nvPr/>
        </p:nvSpPr>
        <p:spPr>
          <a:xfrm>
            <a:off x="35496" y="4723278"/>
            <a:ext cx="705678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pt-BR" sz="2000" dirty="0">
                <a:solidFill>
                  <a:srgbClr val="FF0000"/>
                </a:solidFill>
              </a:rPr>
              <a:t>1  12  8  2  25</a:t>
            </a: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  <a:r>
              <a:rPr lang="pt-BR" sz="2000" dirty="0">
                <a:solidFill>
                  <a:srgbClr val="FF0000"/>
                </a:solidFill>
              </a:rPr>
              <a:t>6  14  28  17</a:t>
            </a: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  <a:r>
              <a:rPr lang="pt-BR" sz="2000" dirty="0">
                <a:solidFill>
                  <a:srgbClr val="FF0000"/>
                </a:solidFill>
              </a:rPr>
              <a:t>7  52  16  48  68  3  26  29  53  55  </a:t>
            </a:r>
            <a:r>
              <a:rPr lang="pt-BR" sz="2000" u="sng" dirty="0">
                <a:solidFill>
                  <a:srgbClr val="FF0000"/>
                </a:solidFill>
              </a:rPr>
              <a:t>45</a:t>
            </a:r>
          </a:p>
          <a:p>
            <a:endParaRPr lang="en-US" sz="1200" dirty="0"/>
          </a:p>
        </p:txBody>
      </p:sp>
      <p:sp>
        <p:nvSpPr>
          <p:cNvPr id="30" name="CaixaDeTexto 7"/>
          <p:cNvSpPr txBox="1"/>
          <p:nvPr/>
        </p:nvSpPr>
        <p:spPr>
          <a:xfrm>
            <a:off x="348126" y="1260505"/>
            <a:ext cx="429588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Exemplo</a:t>
            </a:r>
          </a:p>
          <a:p>
            <a:pPr marL="342900" indent="-342900">
              <a:spcAft>
                <a:spcPts val="1200"/>
              </a:spcAft>
              <a:buFont typeface="Arial"/>
              <a:buChar char="•"/>
            </a:pPr>
            <a:r>
              <a:rPr lang="x-none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1a divisão</a:t>
            </a:r>
          </a:p>
          <a:p>
            <a:pPr marL="800100" lvl="1" indent="-342900">
              <a:spcAft>
                <a:spcPts val="1200"/>
              </a:spcAft>
              <a:buFont typeface="Arial"/>
              <a:buChar char="•"/>
            </a:pPr>
            <a:r>
              <a:rPr lang="x-none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na página/nó do 45</a:t>
            </a:r>
          </a:p>
          <a:p>
            <a:pPr marL="800100" lvl="1" indent="-342900">
              <a:spcAft>
                <a:spcPts val="1200"/>
              </a:spcAft>
              <a:buFont typeface="Arial"/>
              <a:buChar char="•"/>
            </a:pPr>
            <a:r>
              <a:rPr lang="x-none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28 move para raiz</a:t>
            </a:r>
            <a:endParaRPr lang="pt-BR" sz="2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1798894" y="3943896"/>
            <a:ext cx="423366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2226314" y="3942482"/>
            <a:ext cx="423366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dirty="0" smtClean="0"/>
              <a:t>7</a:t>
            </a:r>
            <a:endParaRPr lang="pt-BR" dirty="0"/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4663638" y="1708820"/>
            <a:ext cx="423366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dirty="0" smtClean="0"/>
              <a:t>3</a:t>
            </a:r>
            <a:endParaRPr lang="pt-BR" dirty="0"/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3671102" y="3942482"/>
            <a:ext cx="423366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dirty="0" smtClean="0"/>
              <a:t>12</a:t>
            </a:r>
            <a:endParaRPr lang="pt-BR" dirty="0"/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4096256" y="3942730"/>
            <a:ext cx="423366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dirty="0" smtClean="0"/>
              <a:t>14</a:t>
            </a:r>
            <a:endParaRPr lang="pt-BR" dirty="0"/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2652042" y="3943896"/>
            <a:ext cx="423366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pt-BR" dirty="0"/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3079462" y="3942482"/>
            <a:ext cx="423366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pt-BR" dirty="0"/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5543310" y="3942730"/>
            <a:ext cx="423366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dirty="0" smtClean="0"/>
              <a:t>25</a:t>
            </a:r>
            <a:endParaRPr lang="pt-BR" dirty="0"/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5970730" y="3941316"/>
            <a:ext cx="423366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dirty="0" smtClean="0"/>
              <a:t>26</a:t>
            </a:r>
            <a:endParaRPr lang="pt-BR" dirty="0"/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5095686" y="1708820"/>
            <a:ext cx="423366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dirty="0" smtClean="0"/>
              <a:t>8</a:t>
            </a:r>
            <a:endParaRPr lang="pt-BR" dirty="0"/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5523106" y="1275606"/>
            <a:ext cx="423366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dirty="0" smtClean="0"/>
              <a:t>17</a:t>
            </a:r>
            <a:endParaRPr lang="pt-BR" dirty="0"/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6380882" y="1708820"/>
            <a:ext cx="423366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dirty="0" smtClean="0"/>
              <a:t>48</a:t>
            </a:r>
            <a:endParaRPr lang="pt-BR" dirty="0"/>
          </a:p>
        </p:txBody>
      </p:sp>
      <p:cxnSp>
        <p:nvCxnSpPr>
          <p:cNvPr id="44" name="Straight Arrow Connector 43"/>
          <p:cNvCxnSpPr>
            <a:stCxn id="34" idx="1"/>
            <a:endCxn id="55" idx="0"/>
          </p:cNvCxnSpPr>
          <p:nvPr/>
        </p:nvCxnSpPr>
        <p:spPr>
          <a:xfrm flipH="1">
            <a:off x="674599" y="1924720"/>
            <a:ext cx="3989039" cy="201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1" idx="3"/>
            <a:endCxn id="36" idx="0"/>
          </p:cNvCxnSpPr>
          <p:nvPr/>
        </p:nvCxnSpPr>
        <p:spPr>
          <a:xfrm flipH="1">
            <a:off x="4307939" y="1924720"/>
            <a:ext cx="1211113" cy="20180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4513302" y="3941068"/>
            <a:ext cx="423366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dirty="0" smtClean="0"/>
              <a:t>16</a:t>
            </a:r>
            <a:endParaRPr lang="pt-BR" dirty="0"/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4932136" y="3941068"/>
            <a:ext cx="423366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pt-BR" dirty="0"/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6394096" y="3941068"/>
            <a:ext cx="423366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pt-BR" dirty="0"/>
          </a:p>
        </p:txBody>
      </p:sp>
      <p:sp>
        <p:nvSpPr>
          <p:cNvPr id="50" name="Rectangle 49"/>
          <p:cNvSpPr>
            <a:spLocks noChangeArrowheads="1"/>
          </p:cNvSpPr>
          <p:nvPr/>
        </p:nvSpPr>
        <p:spPr bwMode="auto">
          <a:xfrm>
            <a:off x="6812930" y="3941068"/>
            <a:ext cx="423366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pt-BR" dirty="0"/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7422415" y="2357388"/>
            <a:ext cx="423366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dirty="0" smtClean="0"/>
              <a:t>52</a:t>
            </a:r>
            <a:endParaRPr lang="pt-BR" dirty="0"/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7849835" y="2355974"/>
            <a:ext cx="423366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smtClean="0"/>
              <a:t>53</a:t>
            </a:r>
            <a:endParaRPr lang="pt-BR" dirty="0"/>
          </a:p>
        </p:txBody>
      </p:sp>
      <p:sp>
        <p:nvSpPr>
          <p:cNvPr id="51" name="Rectangle 50"/>
          <p:cNvSpPr>
            <a:spLocks noChangeArrowheads="1"/>
          </p:cNvSpPr>
          <p:nvPr/>
        </p:nvSpPr>
        <p:spPr bwMode="auto">
          <a:xfrm>
            <a:off x="8273201" y="2355726"/>
            <a:ext cx="423366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dirty="0" smtClean="0"/>
              <a:t>55</a:t>
            </a:r>
            <a:endParaRPr lang="pt-BR" dirty="0"/>
          </a:p>
        </p:txBody>
      </p:sp>
      <p:sp>
        <p:nvSpPr>
          <p:cNvPr id="52" name="Rectangle 51"/>
          <p:cNvSpPr>
            <a:spLocks noChangeArrowheads="1"/>
          </p:cNvSpPr>
          <p:nvPr/>
        </p:nvSpPr>
        <p:spPr bwMode="auto">
          <a:xfrm>
            <a:off x="8692035" y="2355726"/>
            <a:ext cx="423366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dirty="0" smtClean="0"/>
              <a:t>68</a:t>
            </a:r>
            <a:endParaRPr lang="pt-BR" dirty="0"/>
          </a:p>
        </p:txBody>
      </p:sp>
      <p:cxnSp>
        <p:nvCxnSpPr>
          <p:cNvPr id="3" name="Straight Arrow Connector 2"/>
          <p:cNvCxnSpPr>
            <a:stCxn id="43" idx="3"/>
            <a:endCxn id="28" idx="0"/>
          </p:cNvCxnSpPr>
          <p:nvPr/>
        </p:nvCxnSpPr>
        <p:spPr>
          <a:xfrm>
            <a:off x="6804248" y="1924720"/>
            <a:ext cx="829850" cy="4326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ctangle 53"/>
          <p:cNvSpPr>
            <a:spLocks noChangeArrowheads="1"/>
          </p:cNvSpPr>
          <p:nvPr/>
        </p:nvSpPr>
        <p:spPr bwMode="auto">
          <a:xfrm>
            <a:off x="35496" y="3940150"/>
            <a:ext cx="423366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55" name="Rectangle 54"/>
          <p:cNvSpPr>
            <a:spLocks noChangeArrowheads="1"/>
          </p:cNvSpPr>
          <p:nvPr/>
        </p:nvSpPr>
        <p:spPr bwMode="auto">
          <a:xfrm>
            <a:off x="462916" y="3938736"/>
            <a:ext cx="423366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dirty="0" smtClean="0"/>
              <a:t>2</a:t>
            </a:r>
            <a:endParaRPr lang="pt-BR" dirty="0"/>
          </a:p>
        </p:txBody>
      </p:sp>
      <p:sp>
        <p:nvSpPr>
          <p:cNvPr id="56" name="Rectangle 55"/>
          <p:cNvSpPr>
            <a:spLocks noChangeArrowheads="1"/>
          </p:cNvSpPr>
          <p:nvPr/>
        </p:nvSpPr>
        <p:spPr bwMode="auto">
          <a:xfrm>
            <a:off x="888644" y="3940150"/>
            <a:ext cx="423366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pt-BR" dirty="0"/>
          </a:p>
        </p:txBody>
      </p:sp>
      <p:sp>
        <p:nvSpPr>
          <p:cNvPr id="57" name="Rectangle 56"/>
          <p:cNvSpPr>
            <a:spLocks noChangeArrowheads="1"/>
          </p:cNvSpPr>
          <p:nvPr/>
        </p:nvSpPr>
        <p:spPr bwMode="auto">
          <a:xfrm>
            <a:off x="1316064" y="3938736"/>
            <a:ext cx="423366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pt-BR" dirty="0"/>
          </a:p>
        </p:txBody>
      </p:sp>
      <p:cxnSp>
        <p:nvCxnSpPr>
          <p:cNvPr id="6" name="Straight Arrow Connector 5"/>
          <p:cNvCxnSpPr>
            <a:stCxn id="34" idx="3"/>
            <a:endCxn id="33" idx="0"/>
          </p:cNvCxnSpPr>
          <p:nvPr/>
        </p:nvCxnSpPr>
        <p:spPr>
          <a:xfrm flipH="1">
            <a:off x="2437997" y="1924720"/>
            <a:ext cx="2649007" cy="20177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5" idx="1"/>
            <a:endCxn id="39" idx="0"/>
          </p:cNvCxnSpPr>
          <p:nvPr/>
        </p:nvCxnSpPr>
        <p:spPr>
          <a:xfrm flipH="1">
            <a:off x="5754993" y="1923306"/>
            <a:ext cx="185159" cy="20194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5940152" y="1707406"/>
            <a:ext cx="423366" cy="431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pt-BR" dirty="0" smtClean="0"/>
              <a:t>28</a:t>
            </a:r>
            <a:endParaRPr lang="pt-BR" dirty="0"/>
          </a:p>
        </p:txBody>
      </p:sp>
      <p:sp>
        <p:nvSpPr>
          <p:cNvPr id="58" name="Rectangle 57"/>
          <p:cNvSpPr>
            <a:spLocks noChangeArrowheads="1"/>
          </p:cNvSpPr>
          <p:nvPr/>
        </p:nvSpPr>
        <p:spPr bwMode="auto">
          <a:xfrm>
            <a:off x="7415518" y="3941564"/>
            <a:ext cx="423366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dirty="0" smtClean="0"/>
              <a:t>29</a:t>
            </a:r>
            <a:endParaRPr lang="pt-BR" dirty="0"/>
          </a:p>
        </p:txBody>
      </p:sp>
      <p:sp>
        <p:nvSpPr>
          <p:cNvPr id="59" name="Rectangle 58"/>
          <p:cNvSpPr>
            <a:spLocks noChangeArrowheads="1"/>
          </p:cNvSpPr>
          <p:nvPr/>
        </p:nvSpPr>
        <p:spPr bwMode="auto">
          <a:xfrm>
            <a:off x="7842938" y="3940150"/>
            <a:ext cx="423366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dirty="0" smtClean="0"/>
              <a:t>45</a:t>
            </a:r>
            <a:endParaRPr lang="pt-BR" dirty="0"/>
          </a:p>
        </p:txBody>
      </p:sp>
      <p:sp>
        <p:nvSpPr>
          <p:cNvPr id="60" name="Rectangle 59"/>
          <p:cNvSpPr>
            <a:spLocks noChangeArrowheads="1"/>
          </p:cNvSpPr>
          <p:nvPr/>
        </p:nvSpPr>
        <p:spPr bwMode="auto">
          <a:xfrm>
            <a:off x="8266304" y="3939902"/>
            <a:ext cx="423366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pt-BR" dirty="0"/>
          </a:p>
        </p:txBody>
      </p:sp>
      <p:sp>
        <p:nvSpPr>
          <p:cNvPr id="61" name="Rectangle 60"/>
          <p:cNvSpPr>
            <a:spLocks noChangeArrowheads="1"/>
          </p:cNvSpPr>
          <p:nvPr/>
        </p:nvSpPr>
        <p:spPr bwMode="auto">
          <a:xfrm>
            <a:off x="8685138" y="3939902"/>
            <a:ext cx="423366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pt-BR" dirty="0"/>
          </a:p>
        </p:txBody>
      </p:sp>
      <p:cxnSp>
        <p:nvCxnSpPr>
          <p:cNvPr id="62" name="Straight Arrow Connector 61"/>
          <p:cNvCxnSpPr>
            <a:stCxn id="45" idx="3"/>
            <a:endCxn id="58" idx="0"/>
          </p:cNvCxnSpPr>
          <p:nvPr/>
        </p:nvCxnSpPr>
        <p:spPr>
          <a:xfrm>
            <a:off x="6363518" y="1923306"/>
            <a:ext cx="1263683" cy="20182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6422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:\Iuri\1 - Hard\1 - UNIFRA\[EAD Unifra]\Identidade visual - Logo EAD\Slides padronizados EAD\fundo-conectado-branco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98" b="8726"/>
          <a:stretch/>
        </p:blipFill>
        <p:spPr bwMode="auto">
          <a:xfrm rot="16200000">
            <a:off x="5931453" y="1932152"/>
            <a:ext cx="3003799" cy="3418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3809" y="237588"/>
            <a:ext cx="9144000" cy="238051"/>
          </a:xfrm>
          <a:prstGeom prst="rect">
            <a:avLst/>
          </a:prstGeom>
          <a:solidFill>
            <a:srgbClr val="EC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323528" y="699542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smtClean="0">
                <a:solidFill>
                  <a:schemeClr val="accent6">
                    <a:lumMod val="50000"/>
                  </a:schemeClr>
                </a:solidFill>
              </a:rPr>
              <a:t>Inserção</a:t>
            </a:r>
            <a:endParaRPr lang="pt-BR" sz="36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3810" y="-1"/>
            <a:ext cx="9138992" cy="237589"/>
          </a:xfrm>
          <a:prstGeom prst="rect">
            <a:avLst/>
          </a:prstGeom>
          <a:solidFill>
            <a:srgbClr val="9C9C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TextBox 31"/>
          <p:cNvSpPr txBox="1"/>
          <p:nvPr/>
        </p:nvSpPr>
        <p:spPr>
          <a:xfrm>
            <a:off x="35496" y="4723278"/>
            <a:ext cx="705678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pt-BR" sz="2000" dirty="0">
                <a:solidFill>
                  <a:srgbClr val="FF0000"/>
                </a:solidFill>
              </a:rPr>
              <a:t>1  12  8  2  25</a:t>
            </a: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  <a:r>
              <a:rPr lang="pt-BR" sz="2000" dirty="0">
                <a:solidFill>
                  <a:srgbClr val="FF0000"/>
                </a:solidFill>
              </a:rPr>
              <a:t>6  14  28  17</a:t>
            </a: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  <a:r>
              <a:rPr lang="pt-BR" sz="2000" dirty="0">
                <a:solidFill>
                  <a:srgbClr val="FF0000"/>
                </a:solidFill>
              </a:rPr>
              <a:t>7  52  16  48  68  3  26  29  53  55  </a:t>
            </a:r>
            <a:r>
              <a:rPr lang="pt-BR" sz="2000" u="sng" dirty="0">
                <a:solidFill>
                  <a:srgbClr val="FF0000"/>
                </a:solidFill>
              </a:rPr>
              <a:t>45</a:t>
            </a:r>
          </a:p>
          <a:p>
            <a:endParaRPr lang="en-US" sz="1200" dirty="0"/>
          </a:p>
        </p:txBody>
      </p:sp>
      <p:sp>
        <p:nvSpPr>
          <p:cNvPr id="30" name="CaixaDeTexto 7"/>
          <p:cNvSpPr txBox="1"/>
          <p:nvPr/>
        </p:nvSpPr>
        <p:spPr>
          <a:xfrm>
            <a:off x="348126" y="1260505"/>
            <a:ext cx="429588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Exemplo</a:t>
            </a:r>
          </a:p>
          <a:p>
            <a:pPr marL="342900" indent="-342900">
              <a:spcAft>
                <a:spcPts val="1200"/>
              </a:spcAft>
              <a:buFont typeface="Arial"/>
              <a:buChar char="•"/>
            </a:pPr>
            <a:r>
              <a:rPr lang="x-none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2a divisão</a:t>
            </a:r>
          </a:p>
          <a:p>
            <a:pPr marL="800100" lvl="1" indent="-342900">
              <a:spcAft>
                <a:spcPts val="1200"/>
              </a:spcAft>
              <a:buFont typeface="Arial"/>
              <a:buChar char="•"/>
            </a:pPr>
            <a:r>
              <a:rPr lang="x-none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na raiz</a:t>
            </a:r>
          </a:p>
          <a:p>
            <a:pPr marL="800100" lvl="1" indent="-342900">
              <a:spcAft>
                <a:spcPts val="1200"/>
              </a:spcAft>
              <a:buFont typeface="Arial"/>
              <a:buChar char="•"/>
            </a:pPr>
            <a:r>
              <a:rPr lang="x-none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17 vai para a nova raiz</a:t>
            </a:r>
            <a:endParaRPr lang="pt-BR" sz="2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1798894" y="3943896"/>
            <a:ext cx="423366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2226314" y="3942482"/>
            <a:ext cx="423366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dirty="0" smtClean="0"/>
              <a:t>7</a:t>
            </a:r>
            <a:endParaRPr lang="pt-BR" dirty="0"/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4663638" y="1925092"/>
            <a:ext cx="423366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dirty="0" smtClean="0"/>
              <a:t>3</a:t>
            </a:r>
            <a:endParaRPr lang="pt-BR" dirty="0"/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3671102" y="3942482"/>
            <a:ext cx="423366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dirty="0" smtClean="0"/>
              <a:t>12</a:t>
            </a:r>
            <a:endParaRPr lang="pt-BR" dirty="0"/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4096256" y="3942730"/>
            <a:ext cx="423366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dirty="0" smtClean="0"/>
              <a:t>14</a:t>
            </a:r>
            <a:endParaRPr lang="pt-BR" dirty="0"/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2652042" y="3943896"/>
            <a:ext cx="423366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pt-BR" dirty="0"/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3079462" y="3942482"/>
            <a:ext cx="423366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pt-BR" dirty="0"/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5543310" y="3942730"/>
            <a:ext cx="423366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dirty="0" smtClean="0"/>
              <a:t>25</a:t>
            </a:r>
            <a:endParaRPr lang="pt-BR" dirty="0"/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5970730" y="3941316"/>
            <a:ext cx="423366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dirty="0" smtClean="0"/>
              <a:t>26</a:t>
            </a:r>
            <a:endParaRPr lang="pt-BR" dirty="0"/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5095686" y="1925092"/>
            <a:ext cx="423366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dirty="0" smtClean="0"/>
              <a:t>8</a:t>
            </a:r>
            <a:endParaRPr lang="pt-BR" dirty="0"/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6380882" y="1925092"/>
            <a:ext cx="423366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dirty="0" smtClean="0"/>
              <a:t>48</a:t>
            </a:r>
            <a:endParaRPr lang="pt-BR" dirty="0"/>
          </a:p>
        </p:txBody>
      </p:sp>
      <p:cxnSp>
        <p:nvCxnSpPr>
          <p:cNvPr id="44" name="Straight Arrow Connector 43"/>
          <p:cNvCxnSpPr>
            <a:stCxn id="34" idx="1"/>
            <a:endCxn id="55" idx="0"/>
          </p:cNvCxnSpPr>
          <p:nvPr/>
        </p:nvCxnSpPr>
        <p:spPr>
          <a:xfrm flipH="1">
            <a:off x="674599" y="2140992"/>
            <a:ext cx="3989039" cy="17977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1" idx="3"/>
            <a:endCxn id="36" idx="0"/>
          </p:cNvCxnSpPr>
          <p:nvPr/>
        </p:nvCxnSpPr>
        <p:spPr>
          <a:xfrm flipH="1">
            <a:off x="4307939" y="2140992"/>
            <a:ext cx="1211113" cy="18017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4513302" y="3941068"/>
            <a:ext cx="423366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dirty="0" smtClean="0"/>
              <a:t>16</a:t>
            </a:r>
            <a:endParaRPr lang="pt-BR" dirty="0"/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4932136" y="3941068"/>
            <a:ext cx="423366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pt-BR" dirty="0"/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6394096" y="3941068"/>
            <a:ext cx="423366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pt-BR" dirty="0"/>
          </a:p>
        </p:txBody>
      </p:sp>
      <p:sp>
        <p:nvSpPr>
          <p:cNvPr id="50" name="Rectangle 49"/>
          <p:cNvSpPr>
            <a:spLocks noChangeArrowheads="1"/>
          </p:cNvSpPr>
          <p:nvPr/>
        </p:nvSpPr>
        <p:spPr bwMode="auto">
          <a:xfrm>
            <a:off x="6812930" y="3941068"/>
            <a:ext cx="423366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pt-BR" dirty="0"/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7422415" y="2357388"/>
            <a:ext cx="423366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dirty="0" smtClean="0"/>
              <a:t>52</a:t>
            </a:r>
            <a:endParaRPr lang="pt-BR" dirty="0"/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7849835" y="2355974"/>
            <a:ext cx="423366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smtClean="0"/>
              <a:t>53</a:t>
            </a:r>
            <a:endParaRPr lang="pt-BR" dirty="0"/>
          </a:p>
        </p:txBody>
      </p:sp>
      <p:sp>
        <p:nvSpPr>
          <p:cNvPr id="51" name="Rectangle 50"/>
          <p:cNvSpPr>
            <a:spLocks noChangeArrowheads="1"/>
          </p:cNvSpPr>
          <p:nvPr/>
        </p:nvSpPr>
        <p:spPr bwMode="auto">
          <a:xfrm>
            <a:off x="8273201" y="2355726"/>
            <a:ext cx="423366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dirty="0" smtClean="0"/>
              <a:t>55</a:t>
            </a:r>
            <a:endParaRPr lang="pt-BR" dirty="0"/>
          </a:p>
        </p:txBody>
      </p:sp>
      <p:sp>
        <p:nvSpPr>
          <p:cNvPr id="52" name="Rectangle 51"/>
          <p:cNvSpPr>
            <a:spLocks noChangeArrowheads="1"/>
          </p:cNvSpPr>
          <p:nvPr/>
        </p:nvSpPr>
        <p:spPr bwMode="auto">
          <a:xfrm>
            <a:off x="8692035" y="2355726"/>
            <a:ext cx="423366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dirty="0" smtClean="0"/>
              <a:t>68</a:t>
            </a:r>
            <a:endParaRPr lang="pt-BR" dirty="0"/>
          </a:p>
        </p:txBody>
      </p:sp>
      <p:cxnSp>
        <p:nvCxnSpPr>
          <p:cNvPr id="3" name="Straight Arrow Connector 2"/>
          <p:cNvCxnSpPr>
            <a:stCxn id="43" idx="3"/>
            <a:endCxn id="28" idx="0"/>
          </p:cNvCxnSpPr>
          <p:nvPr/>
        </p:nvCxnSpPr>
        <p:spPr>
          <a:xfrm>
            <a:off x="6804248" y="2140992"/>
            <a:ext cx="829850" cy="2163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ctangle 53"/>
          <p:cNvSpPr>
            <a:spLocks noChangeArrowheads="1"/>
          </p:cNvSpPr>
          <p:nvPr/>
        </p:nvSpPr>
        <p:spPr bwMode="auto">
          <a:xfrm>
            <a:off x="35496" y="3940150"/>
            <a:ext cx="423366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55" name="Rectangle 54"/>
          <p:cNvSpPr>
            <a:spLocks noChangeArrowheads="1"/>
          </p:cNvSpPr>
          <p:nvPr/>
        </p:nvSpPr>
        <p:spPr bwMode="auto">
          <a:xfrm>
            <a:off x="462916" y="3938736"/>
            <a:ext cx="423366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dirty="0" smtClean="0"/>
              <a:t>2</a:t>
            </a:r>
            <a:endParaRPr lang="pt-BR" dirty="0"/>
          </a:p>
        </p:txBody>
      </p:sp>
      <p:sp>
        <p:nvSpPr>
          <p:cNvPr id="56" name="Rectangle 55"/>
          <p:cNvSpPr>
            <a:spLocks noChangeArrowheads="1"/>
          </p:cNvSpPr>
          <p:nvPr/>
        </p:nvSpPr>
        <p:spPr bwMode="auto">
          <a:xfrm>
            <a:off x="888644" y="3940150"/>
            <a:ext cx="423366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pt-BR" dirty="0"/>
          </a:p>
        </p:txBody>
      </p:sp>
      <p:sp>
        <p:nvSpPr>
          <p:cNvPr id="57" name="Rectangle 56"/>
          <p:cNvSpPr>
            <a:spLocks noChangeArrowheads="1"/>
          </p:cNvSpPr>
          <p:nvPr/>
        </p:nvSpPr>
        <p:spPr bwMode="auto">
          <a:xfrm>
            <a:off x="1316064" y="3938736"/>
            <a:ext cx="423366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pt-BR" dirty="0"/>
          </a:p>
        </p:txBody>
      </p:sp>
      <p:cxnSp>
        <p:nvCxnSpPr>
          <p:cNvPr id="6" name="Straight Arrow Connector 5"/>
          <p:cNvCxnSpPr>
            <a:stCxn id="34" idx="3"/>
            <a:endCxn id="33" idx="0"/>
          </p:cNvCxnSpPr>
          <p:nvPr/>
        </p:nvCxnSpPr>
        <p:spPr>
          <a:xfrm flipH="1">
            <a:off x="2437997" y="2140992"/>
            <a:ext cx="2649007" cy="18014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5" idx="1"/>
            <a:endCxn id="39" idx="0"/>
          </p:cNvCxnSpPr>
          <p:nvPr/>
        </p:nvCxnSpPr>
        <p:spPr>
          <a:xfrm flipH="1">
            <a:off x="5754993" y="2139578"/>
            <a:ext cx="185159" cy="18031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5940152" y="1923678"/>
            <a:ext cx="423366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58" name="Rectangle 57"/>
          <p:cNvSpPr>
            <a:spLocks noChangeArrowheads="1"/>
          </p:cNvSpPr>
          <p:nvPr/>
        </p:nvSpPr>
        <p:spPr bwMode="auto">
          <a:xfrm>
            <a:off x="7415518" y="3941564"/>
            <a:ext cx="423366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dirty="0" smtClean="0"/>
              <a:t>29</a:t>
            </a:r>
            <a:endParaRPr lang="pt-BR" dirty="0"/>
          </a:p>
        </p:txBody>
      </p:sp>
      <p:sp>
        <p:nvSpPr>
          <p:cNvPr id="59" name="Rectangle 58"/>
          <p:cNvSpPr>
            <a:spLocks noChangeArrowheads="1"/>
          </p:cNvSpPr>
          <p:nvPr/>
        </p:nvSpPr>
        <p:spPr bwMode="auto">
          <a:xfrm>
            <a:off x="7842938" y="3940150"/>
            <a:ext cx="423366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dirty="0" smtClean="0"/>
              <a:t>45</a:t>
            </a:r>
            <a:endParaRPr lang="pt-BR" dirty="0"/>
          </a:p>
        </p:txBody>
      </p:sp>
      <p:sp>
        <p:nvSpPr>
          <p:cNvPr id="60" name="Rectangle 59"/>
          <p:cNvSpPr>
            <a:spLocks noChangeArrowheads="1"/>
          </p:cNvSpPr>
          <p:nvPr/>
        </p:nvSpPr>
        <p:spPr bwMode="auto">
          <a:xfrm>
            <a:off x="8266304" y="3939902"/>
            <a:ext cx="423366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pt-BR" dirty="0"/>
          </a:p>
        </p:txBody>
      </p:sp>
      <p:sp>
        <p:nvSpPr>
          <p:cNvPr id="61" name="Rectangle 60"/>
          <p:cNvSpPr>
            <a:spLocks noChangeArrowheads="1"/>
          </p:cNvSpPr>
          <p:nvPr/>
        </p:nvSpPr>
        <p:spPr bwMode="auto">
          <a:xfrm>
            <a:off x="8685138" y="3939902"/>
            <a:ext cx="423366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pt-BR" dirty="0"/>
          </a:p>
        </p:txBody>
      </p:sp>
      <p:cxnSp>
        <p:nvCxnSpPr>
          <p:cNvPr id="62" name="Straight Arrow Connector 61"/>
          <p:cNvCxnSpPr>
            <a:stCxn id="45" idx="3"/>
            <a:endCxn id="58" idx="0"/>
          </p:cNvCxnSpPr>
          <p:nvPr/>
        </p:nvCxnSpPr>
        <p:spPr>
          <a:xfrm>
            <a:off x="6363518" y="2139578"/>
            <a:ext cx="1263683" cy="18019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Rectangle 62"/>
          <p:cNvSpPr>
            <a:spLocks noChangeArrowheads="1"/>
          </p:cNvSpPr>
          <p:nvPr/>
        </p:nvSpPr>
        <p:spPr bwMode="auto">
          <a:xfrm>
            <a:off x="5292080" y="1059830"/>
            <a:ext cx="423366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dirty="0" smtClean="0"/>
              <a:t>17</a:t>
            </a:r>
            <a:endParaRPr lang="pt-BR" dirty="0"/>
          </a:p>
        </p:txBody>
      </p:sp>
      <p:sp>
        <p:nvSpPr>
          <p:cNvPr id="64" name="Rectangle 63"/>
          <p:cNvSpPr>
            <a:spLocks noChangeArrowheads="1"/>
          </p:cNvSpPr>
          <p:nvPr/>
        </p:nvSpPr>
        <p:spPr bwMode="auto">
          <a:xfrm>
            <a:off x="5719500" y="1058416"/>
            <a:ext cx="423366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pt-BR" dirty="0"/>
          </a:p>
        </p:txBody>
      </p:sp>
      <p:sp>
        <p:nvSpPr>
          <p:cNvPr id="65" name="Rectangle 64"/>
          <p:cNvSpPr>
            <a:spLocks noChangeArrowheads="1"/>
          </p:cNvSpPr>
          <p:nvPr/>
        </p:nvSpPr>
        <p:spPr bwMode="auto">
          <a:xfrm>
            <a:off x="6145228" y="1059830"/>
            <a:ext cx="423366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pt-BR" dirty="0"/>
          </a:p>
        </p:txBody>
      </p:sp>
      <p:sp>
        <p:nvSpPr>
          <p:cNvPr id="66" name="Rectangle 65"/>
          <p:cNvSpPr>
            <a:spLocks noChangeArrowheads="1"/>
          </p:cNvSpPr>
          <p:nvPr/>
        </p:nvSpPr>
        <p:spPr bwMode="auto">
          <a:xfrm>
            <a:off x="6572648" y="1058416"/>
            <a:ext cx="423366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pt-BR" dirty="0"/>
          </a:p>
        </p:txBody>
      </p:sp>
      <p:cxnSp>
        <p:nvCxnSpPr>
          <p:cNvPr id="67" name="Straight Arrow Connector 66"/>
          <p:cNvCxnSpPr>
            <a:stCxn id="63" idx="1"/>
            <a:endCxn id="34" idx="0"/>
          </p:cNvCxnSpPr>
          <p:nvPr/>
        </p:nvCxnSpPr>
        <p:spPr>
          <a:xfrm flipH="1">
            <a:off x="4875321" y="1275730"/>
            <a:ext cx="416759" cy="6493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64" idx="1"/>
            <a:endCxn id="45" idx="0"/>
          </p:cNvCxnSpPr>
          <p:nvPr/>
        </p:nvCxnSpPr>
        <p:spPr>
          <a:xfrm>
            <a:off x="5719500" y="1274316"/>
            <a:ext cx="432335" cy="6493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1610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:\Iuri\1 - Hard\1 - UNIFRA\[EAD Unifra]\Identidade visual - Logo EAD\Slides padronizados EAD\fundo-conectado-branco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98" b="8726"/>
          <a:stretch/>
        </p:blipFill>
        <p:spPr bwMode="auto">
          <a:xfrm rot="16200000">
            <a:off x="5931453" y="1932152"/>
            <a:ext cx="3003799" cy="3418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3809" y="237588"/>
            <a:ext cx="9144000" cy="238051"/>
          </a:xfrm>
          <a:prstGeom prst="rect">
            <a:avLst/>
          </a:prstGeom>
          <a:solidFill>
            <a:srgbClr val="EC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323528" y="699542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smtClean="0">
                <a:solidFill>
                  <a:schemeClr val="accent6">
                    <a:lumMod val="50000"/>
                  </a:schemeClr>
                </a:solidFill>
              </a:rPr>
              <a:t>Inserção – passos básicos</a:t>
            </a:r>
            <a:endParaRPr lang="pt-BR" sz="36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3810" y="-1"/>
            <a:ext cx="9138992" cy="237589"/>
          </a:xfrm>
          <a:prstGeom prst="rect">
            <a:avLst/>
          </a:prstGeom>
          <a:solidFill>
            <a:srgbClr val="9C9C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348126" y="1491630"/>
            <a:ext cx="825632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pt-BR" sz="3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Inserir de forma ordenada o novo dado/chave em um nó folha</a:t>
            </a:r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pt-BR" sz="3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Nó (página) cheio, realize a divisão (</a:t>
            </a:r>
            <a:r>
              <a:rPr lang="pt-BR" sz="3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split</a:t>
            </a:r>
            <a:r>
              <a:rPr lang="pt-BR" sz="3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), movendo o dado/chave do meio para nó raiz</a:t>
            </a:r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pt-BR" sz="3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Caso o nó raiz também exceda, repita o procedimento de divisão também no raiz</a:t>
            </a:r>
            <a:endParaRPr lang="pt-BR" sz="3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1946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:\Iuri\1 - Hard\1 - UNIFRA\[EAD Unifra]\Identidade visual - Logo EAD\Slides padronizados EAD\fundo-conectado-branco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98" b="8726"/>
          <a:stretch/>
        </p:blipFill>
        <p:spPr bwMode="auto">
          <a:xfrm rot="16200000">
            <a:off x="5931453" y="1932152"/>
            <a:ext cx="3003799" cy="3418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3809" y="237588"/>
            <a:ext cx="9144000" cy="238051"/>
          </a:xfrm>
          <a:prstGeom prst="rect">
            <a:avLst/>
          </a:prstGeom>
          <a:solidFill>
            <a:srgbClr val="EC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323528" y="699542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smtClean="0">
                <a:solidFill>
                  <a:schemeClr val="accent6">
                    <a:lumMod val="50000"/>
                  </a:schemeClr>
                </a:solidFill>
              </a:rPr>
              <a:t>Exercícios</a:t>
            </a:r>
            <a:endParaRPr lang="pt-BR" sz="36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3810" y="-1"/>
            <a:ext cx="9138992" cy="237589"/>
          </a:xfrm>
          <a:prstGeom prst="rect">
            <a:avLst/>
          </a:prstGeom>
          <a:solidFill>
            <a:srgbClr val="9C9C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348126" y="1491630"/>
            <a:ext cx="825632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pt-BR" sz="3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Insira os seguintes números em uma árvore </a:t>
            </a:r>
            <a:r>
              <a:rPr lang="pt-BR" sz="3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</a:t>
            </a:r>
            <a:r>
              <a:rPr lang="pt-BR" sz="3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de ordem 5:</a:t>
            </a:r>
          </a:p>
          <a:p>
            <a:pPr>
              <a:spcAft>
                <a:spcPts val="1200"/>
              </a:spcAft>
            </a:pPr>
            <a:r>
              <a:rPr lang="pt-BR" sz="3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3, 7, 9, 23, 45, 1, 5, 14, 25, 24, 13, 11, 8, 19, 4, 31, 35, 56</a:t>
            </a:r>
          </a:p>
        </p:txBody>
      </p:sp>
    </p:spTree>
    <p:extLst>
      <p:ext uri="{BB962C8B-B14F-4D97-AF65-F5344CB8AC3E}">
        <p14:creationId xmlns:p14="http://schemas.microsoft.com/office/powerpoint/2010/main" val="3991049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Iuri\1 - Hard\1 - UNIFRA\[EAD Unifra]\Identidade visual - Logo EAD\Slides padronizados EAD\Painel EAD - centro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5" r="6855"/>
          <a:stretch/>
        </p:blipFill>
        <p:spPr bwMode="auto">
          <a:xfrm>
            <a:off x="2351315" y="3657"/>
            <a:ext cx="4442442" cy="5148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Iuri\1 - Hard\1 - UNIFRA\[EAD Unifra]\Identidade visual - Logo EAD\Slides padronizados EAD\Painel EAD - esquerda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508"/>
          <a:stretch/>
        </p:blipFill>
        <p:spPr bwMode="auto">
          <a:xfrm>
            <a:off x="535" y="3657"/>
            <a:ext cx="2350780" cy="5148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:\Iuri\1 - Hard\1 - UNIFRA\[EAD Unifra]\Identidade visual - Logo EAD\Slides padronizados EAD\Painel EAD - direita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08"/>
          <a:stretch/>
        </p:blipFill>
        <p:spPr bwMode="auto">
          <a:xfrm>
            <a:off x="6793757" y="3656"/>
            <a:ext cx="2350778" cy="5148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9662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:\Iuri\1 - Hard\1 - UNIFRA\[EAD Unifra]\Identidade visual - Logo EAD\Slides padronizados EAD\fundo-conectado-branco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98" b="8726"/>
          <a:stretch/>
        </p:blipFill>
        <p:spPr bwMode="auto">
          <a:xfrm rot="16200000">
            <a:off x="5931453" y="1932152"/>
            <a:ext cx="3003799" cy="3418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3809" y="237588"/>
            <a:ext cx="9144000" cy="238051"/>
          </a:xfrm>
          <a:prstGeom prst="rect">
            <a:avLst/>
          </a:prstGeom>
          <a:solidFill>
            <a:srgbClr val="EC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323528" y="699542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smtClean="0">
                <a:solidFill>
                  <a:schemeClr val="accent6">
                    <a:lumMod val="50000"/>
                  </a:schemeClr>
                </a:solidFill>
              </a:rPr>
              <a:t>Aplicação</a:t>
            </a:r>
            <a:endParaRPr lang="pt-BR" sz="36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3810" y="-1"/>
            <a:ext cx="9138992" cy="237589"/>
          </a:xfrm>
          <a:prstGeom prst="rect">
            <a:avLst/>
          </a:prstGeom>
          <a:solidFill>
            <a:srgbClr val="9C9C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348126" y="1491630"/>
            <a:ext cx="825632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3050" indent="-2730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3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Pesquisa em memória secundária</a:t>
            </a:r>
          </a:p>
          <a:p>
            <a:pPr marL="730250" lvl="1" indent="-2730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3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Árvore equilibrada e não profunda</a:t>
            </a:r>
          </a:p>
          <a:p>
            <a:pPr marL="1187450" lvl="2" indent="-2730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3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Agilidade no acesso a dados ou chaves</a:t>
            </a:r>
          </a:p>
          <a:p>
            <a:pPr marL="1644650" lvl="3" indent="-2730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3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coleção de páginas</a:t>
            </a:r>
            <a:endParaRPr lang="pt-BR" sz="3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143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:\Iuri\1 - Hard\1 - UNIFRA\[EAD Unifra]\Identidade visual - Logo EAD\Slides padronizados EAD\fundo-conectado-branco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98" b="8726"/>
          <a:stretch/>
        </p:blipFill>
        <p:spPr bwMode="auto">
          <a:xfrm rot="16200000">
            <a:off x="5931453" y="1932152"/>
            <a:ext cx="3003799" cy="3418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3809" y="237588"/>
            <a:ext cx="9144000" cy="238051"/>
          </a:xfrm>
          <a:prstGeom prst="rect">
            <a:avLst/>
          </a:prstGeom>
          <a:solidFill>
            <a:srgbClr val="EC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323528" y="699542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smtClean="0">
                <a:solidFill>
                  <a:schemeClr val="accent6">
                    <a:lumMod val="50000"/>
                  </a:schemeClr>
                </a:solidFill>
              </a:rPr>
              <a:t>Conceitos: Ordem</a:t>
            </a:r>
            <a:endParaRPr lang="pt-BR" sz="36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3810" y="-1"/>
            <a:ext cx="9138992" cy="237589"/>
          </a:xfrm>
          <a:prstGeom prst="rect">
            <a:avLst/>
          </a:prstGeom>
          <a:solidFill>
            <a:srgbClr val="9C9C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348126" y="1491630"/>
            <a:ext cx="5303994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3050" indent="-2730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 ordem de uma </a:t>
            </a:r>
            <a:r>
              <a:rPr lang="pt-BR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árvore </a:t>
            </a:r>
            <a:r>
              <a:rPr lang="pt-BR" sz="2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</a:t>
            </a:r>
            <a:r>
              <a:rPr lang="pt-BR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pt-BR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tem relação:</a:t>
            </a:r>
          </a:p>
          <a:p>
            <a:pPr marL="730250" lvl="1" indent="-2730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ao </a:t>
            </a:r>
            <a:r>
              <a:rPr lang="pt-BR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número de </a:t>
            </a:r>
            <a:r>
              <a:rPr lang="pt-BR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descendentes </a:t>
            </a:r>
            <a:r>
              <a:rPr lang="pt-BR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 um nó </a:t>
            </a:r>
            <a:endParaRPr lang="pt-BR" sz="28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187450" lvl="2" indent="-2730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q</a:t>
            </a:r>
            <a:r>
              <a:rPr lang="pt-BR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uantidade de ponteiros para nodos filhos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5940301" y="1327175"/>
            <a:ext cx="2663825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5"/>
          <p:cNvSpPr>
            <a:spLocks noChangeShapeType="1"/>
          </p:cNvSpPr>
          <p:nvPr/>
        </p:nvSpPr>
        <p:spPr bwMode="auto">
          <a:xfrm>
            <a:off x="5940301" y="1687538"/>
            <a:ext cx="2663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6"/>
          <p:cNvSpPr>
            <a:spLocks noChangeShapeType="1"/>
          </p:cNvSpPr>
          <p:nvPr/>
        </p:nvSpPr>
        <p:spPr bwMode="auto">
          <a:xfrm>
            <a:off x="6516563" y="1327175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7"/>
          <p:cNvSpPr>
            <a:spLocks noChangeShapeType="1"/>
          </p:cNvSpPr>
          <p:nvPr/>
        </p:nvSpPr>
        <p:spPr bwMode="auto">
          <a:xfrm>
            <a:off x="7237288" y="1327175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8"/>
          <p:cNvSpPr>
            <a:spLocks noChangeShapeType="1"/>
          </p:cNvSpPr>
          <p:nvPr/>
        </p:nvSpPr>
        <p:spPr bwMode="auto">
          <a:xfrm>
            <a:off x="7956426" y="1327175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6229226" y="168753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10"/>
          <p:cNvSpPr>
            <a:spLocks noChangeShapeType="1"/>
          </p:cNvSpPr>
          <p:nvPr/>
        </p:nvSpPr>
        <p:spPr bwMode="auto">
          <a:xfrm>
            <a:off x="6876926" y="168753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11"/>
          <p:cNvSpPr>
            <a:spLocks noChangeShapeType="1"/>
          </p:cNvSpPr>
          <p:nvPr/>
        </p:nvSpPr>
        <p:spPr bwMode="auto">
          <a:xfrm>
            <a:off x="7596063" y="168753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12"/>
          <p:cNvSpPr>
            <a:spLocks noChangeShapeType="1"/>
          </p:cNvSpPr>
          <p:nvPr/>
        </p:nvSpPr>
        <p:spPr bwMode="auto">
          <a:xfrm>
            <a:off x="8245351" y="168753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13"/>
          <p:cNvSpPr>
            <a:spLocks noChangeShapeType="1"/>
          </p:cNvSpPr>
          <p:nvPr/>
        </p:nvSpPr>
        <p:spPr bwMode="auto">
          <a:xfrm flipH="1">
            <a:off x="5579938" y="1832000"/>
            <a:ext cx="43180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14"/>
          <p:cNvSpPr>
            <a:spLocks noChangeShapeType="1"/>
          </p:cNvSpPr>
          <p:nvPr/>
        </p:nvSpPr>
        <p:spPr bwMode="auto">
          <a:xfrm>
            <a:off x="6516563" y="1832000"/>
            <a:ext cx="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15"/>
          <p:cNvSpPr>
            <a:spLocks noChangeShapeType="1"/>
          </p:cNvSpPr>
          <p:nvPr/>
        </p:nvSpPr>
        <p:spPr bwMode="auto">
          <a:xfrm>
            <a:off x="8461251" y="1758975"/>
            <a:ext cx="503237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16"/>
          <p:cNvSpPr>
            <a:spLocks noChangeShapeType="1"/>
          </p:cNvSpPr>
          <p:nvPr/>
        </p:nvSpPr>
        <p:spPr bwMode="auto">
          <a:xfrm>
            <a:off x="7237288" y="1832000"/>
            <a:ext cx="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17"/>
          <p:cNvSpPr>
            <a:spLocks noChangeShapeType="1"/>
          </p:cNvSpPr>
          <p:nvPr/>
        </p:nvSpPr>
        <p:spPr bwMode="auto">
          <a:xfrm>
            <a:off x="7956426" y="1832000"/>
            <a:ext cx="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8298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:\Iuri\1 - Hard\1 - UNIFRA\[EAD Unifra]\Identidade visual - Logo EAD\Slides padronizados EAD\fundo-conectado-branco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98" b="8726"/>
          <a:stretch/>
        </p:blipFill>
        <p:spPr bwMode="auto">
          <a:xfrm rot="16200000">
            <a:off x="5931453" y="1932152"/>
            <a:ext cx="3003799" cy="3418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3809" y="237588"/>
            <a:ext cx="9144000" cy="238051"/>
          </a:xfrm>
          <a:prstGeom prst="rect">
            <a:avLst/>
          </a:prstGeom>
          <a:solidFill>
            <a:srgbClr val="EC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323528" y="699542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smtClean="0">
                <a:solidFill>
                  <a:schemeClr val="accent6">
                    <a:lumMod val="50000"/>
                  </a:schemeClr>
                </a:solidFill>
              </a:rPr>
              <a:t>Conceitos: Ordem</a:t>
            </a:r>
            <a:endParaRPr lang="pt-BR" sz="36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3810" y="-1"/>
            <a:ext cx="9138992" cy="237589"/>
          </a:xfrm>
          <a:prstGeom prst="rect">
            <a:avLst/>
          </a:prstGeom>
          <a:solidFill>
            <a:srgbClr val="9C9C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348126" y="1491630"/>
            <a:ext cx="501596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3050" indent="-2730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Por exemplo, uma </a:t>
            </a:r>
            <a:r>
              <a:rPr lang="pt-BR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árvore </a:t>
            </a:r>
            <a:r>
              <a:rPr lang="pt-BR" sz="2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</a:t>
            </a:r>
            <a:r>
              <a:rPr lang="pt-BR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de ordem </a:t>
            </a:r>
            <a:r>
              <a:rPr lang="pt-BR" sz="28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</a:t>
            </a:r>
            <a:r>
              <a:rPr lang="pt-BR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endParaRPr lang="pt-BR" sz="28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730250" lvl="1" indent="-2730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 </a:t>
            </a:r>
            <a:r>
              <a:rPr lang="pt-BR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número máximo de chaves é </a:t>
            </a:r>
            <a:r>
              <a:rPr lang="pt-BR" sz="28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</a:t>
            </a:r>
            <a:r>
              <a:rPr lang="pt-BR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-</a:t>
            </a:r>
            <a:r>
              <a:rPr lang="pt-BR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 </a:t>
            </a:r>
          </a:p>
          <a:p>
            <a:pPr marL="730250" lvl="1" indent="-2730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Uma </a:t>
            </a:r>
            <a:r>
              <a:rPr lang="pt-BR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árvore </a:t>
            </a:r>
            <a:r>
              <a:rPr lang="pt-BR" sz="2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</a:t>
            </a:r>
            <a:r>
              <a:rPr lang="pt-BR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de ordem </a:t>
            </a:r>
            <a:r>
              <a:rPr lang="pt-BR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5 </a:t>
            </a:r>
            <a:r>
              <a:rPr lang="pt-BR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tem </a:t>
            </a:r>
            <a:r>
              <a:rPr lang="pt-BR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no máximo 4 </a:t>
            </a:r>
            <a:r>
              <a:rPr lang="pt-BR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chaves por página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5940301" y="1707257"/>
            <a:ext cx="2663825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5"/>
          <p:cNvSpPr>
            <a:spLocks noChangeShapeType="1"/>
          </p:cNvSpPr>
          <p:nvPr/>
        </p:nvSpPr>
        <p:spPr bwMode="auto">
          <a:xfrm>
            <a:off x="5940301" y="2067620"/>
            <a:ext cx="2663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6"/>
          <p:cNvSpPr>
            <a:spLocks noChangeShapeType="1"/>
          </p:cNvSpPr>
          <p:nvPr/>
        </p:nvSpPr>
        <p:spPr bwMode="auto">
          <a:xfrm>
            <a:off x="6516563" y="1707257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7"/>
          <p:cNvSpPr>
            <a:spLocks noChangeShapeType="1"/>
          </p:cNvSpPr>
          <p:nvPr/>
        </p:nvSpPr>
        <p:spPr bwMode="auto">
          <a:xfrm>
            <a:off x="7237288" y="1707257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8"/>
          <p:cNvSpPr>
            <a:spLocks noChangeShapeType="1"/>
          </p:cNvSpPr>
          <p:nvPr/>
        </p:nvSpPr>
        <p:spPr bwMode="auto">
          <a:xfrm>
            <a:off x="7956426" y="1707257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6229226" y="2067620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10"/>
          <p:cNvSpPr>
            <a:spLocks noChangeShapeType="1"/>
          </p:cNvSpPr>
          <p:nvPr/>
        </p:nvSpPr>
        <p:spPr bwMode="auto">
          <a:xfrm>
            <a:off x="6876926" y="2067620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11"/>
          <p:cNvSpPr>
            <a:spLocks noChangeShapeType="1"/>
          </p:cNvSpPr>
          <p:nvPr/>
        </p:nvSpPr>
        <p:spPr bwMode="auto">
          <a:xfrm>
            <a:off x="7596063" y="2067620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12"/>
          <p:cNvSpPr>
            <a:spLocks noChangeShapeType="1"/>
          </p:cNvSpPr>
          <p:nvPr/>
        </p:nvSpPr>
        <p:spPr bwMode="auto">
          <a:xfrm>
            <a:off x="8245351" y="2067620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13"/>
          <p:cNvSpPr>
            <a:spLocks noChangeShapeType="1"/>
          </p:cNvSpPr>
          <p:nvPr/>
        </p:nvSpPr>
        <p:spPr bwMode="auto">
          <a:xfrm flipH="1">
            <a:off x="5579938" y="2212082"/>
            <a:ext cx="43180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14"/>
          <p:cNvSpPr>
            <a:spLocks noChangeShapeType="1"/>
          </p:cNvSpPr>
          <p:nvPr/>
        </p:nvSpPr>
        <p:spPr bwMode="auto">
          <a:xfrm>
            <a:off x="6516563" y="2212082"/>
            <a:ext cx="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15"/>
          <p:cNvSpPr>
            <a:spLocks noChangeShapeType="1"/>
          </p:cNvSpPr>
          <p:nvPr/>
        </p:nvSpPr>
        <p:spPr bwMode="auto">
          <a:xfrm>
            <a:off x="8461251" y="2139057"/>
            <a:ext cx="503237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16"/>
          <p:cNvSpPr>
            <a:spLocks noChangeShapeType="1"/>
          </p:cNvSpPr>
          <p:nvPr/>
        </p:nvSpPr>
        <p:spPr bwMode="auto">
          <a:xfrm>
            <a:off x="7237288" y="2212082"/>
            <a:ext cx="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17"/>
          <p:cNvSpPr>
            <a:spLocks noChangeShapeType="1"/>
          </p:cNvSpPr>
          <p:nvPr/>
        </p:nvSpPr>
        <p:spPr bwMode="auto">
          <a:xfrm>
            <a:off x="7956426" y="2212082"/>
            <a:ext cx="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940152" y="127560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Ordem</a:t>
            </a:r>
            <a:r>
              <a:rPr lang="en-US" dirty="0" smtClean="0"/>
              <a:t>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607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:\Iuri\1 - Hard\1 - UNIFRA\[EAD Unifra]\Identidade visual - Logo EAD\Slides padronizados EAD\fundo-conectado-branco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98" b="8726"/>
          <a:stretch/>
        </p:blipFill>
        <p:spPr bwMode="auto">
          <a:xfrm rot="16200000">
            <a:off x="5931453" y="1932152"/>
            <a:ext cx="3003799" cy="3418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3809" y="237588"/>
            <a:ext cx="9144000" cy="238051"/>
          </a:xfrm>
          <a:prstGeom prst="rect">
            <a:avLst/>
          </a:prstGeom>
          <a:solidFill>
            <a:srgbClr val="EC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323528" y="699542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smtClean="0">
                <a:solidFill>
                  <a:schemeClr val="accent6">
                    <a:lumMod val="50000"/>
                  </a:schemeClr>
                </a:solidFill>
              </a:rPr>
              <a:t>Conceitos: Ordem</a:t>
            </a:r>
            <a:endParaRPr lang="pt-BR" sz="36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3810" y="-1"/>
            <a:ext cx="9138992" cy="237589"/>
          </a:xfrm>
          <a:prstGeom prst="rect">
            <a:avLst/>
          </a:prstGeom>
          <a:solidFill>
            <a:srgbClr val="9C9C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348126" y="1491630"/>
            <a:ext cx="5015962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Processo de divisão (</a:t>
            </a:r>
            <a:r>
              <a:rPr lang="pt-BR" sz="2000" i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split</a:t>
            </a:r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</a:p>
          <a:p>
            <a:pPr marL="730250" lvl="1" indent="-2730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página dividida na inserção</a:t>
            </a:r>
          </a:p>
          <a:p>
            <a:pPr marL="730250" lvl="1" indent="-2730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os nós </a:t>
            </a: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são divididos igualmente entre as </a:t>
            </a:r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páginas</a:t>
            </a:r>
          </a:p>
          <a:p>
            <a:pPr marL="730250" lvl="1" indent="-2730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número </a:t>
            </a: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mínimo de chaves em um nó </a:t>
            </a:r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é:</a:t>
            </a:r>
          </a:p>
          <a:p>
            <a:pPr lvl="2">
              <a:spcAft>
                <a:spcPts val="1200"/>
              </a:spcAft>
            </a:pPr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pt-BR" sz="2000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 </a:t>
            </a:r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/ 2) – </a:t>
            </a: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 </a:t>
            </a:r>
          </a:p>
          <a:p>
            <a:pPr lvl="2">
              <a:spcAft>
                <a:spcPts val="1200"/>
              </a:spcAft>
            </a:pPr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exceto </a:t>
            </a: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para a </a:t>
            </a:r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raiz</a:t>
            </a:r>
            <a:endParaRPr lang="pt-B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5940475" y="1131193"/>
            <a:ext cx="2663825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5"/>
          <p:cNvSpPr>
            <a:spLocks noChangeShapeType="1"/>
          </p:cNvSpPr>
          <p:nvPr/>
        </p:nvSpPr>
        <p:spPr bwMode="auto">
          <a:xfrm>
            <a:off x="5940475" y="1491556"/>
            <a:ext cx="2663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6"/>
          <p:cNvSpPr>
            <a:spLocks noChangeShapeType="1"/>
          </p:cNvSpPr>
          <p:nvPr/>
        </p:nvSpPr>
        <p:spPr bwMode="auto">
          <a:xfrm>
            <a:off x="6516737" y="1131193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7"/>
          <p:cNvSpPr>
            <a:spLocks noChangeShapeType="1"/>
          </p:cNvSpPr>
          <p:nvPr/>
        </p:nvSpPr>
        <p:spPr bwMode="auto">
          <a:xfrm>
            <a:off x="7237462" y="1131193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8"/>
          <p:cNvSpPr>
            <a:spLocks noChangeShapeType="1"/>
          </p:cNvSpPr>
          <p:nvPr/>
        </p:nvSpPr>
        <p:spPr bwMode="auto">
          <a:xfrm>
            <a:off x="7956600" y="1131193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6229400" y="1491556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10"/>
          <p:cNvSpPr>
            <a:spLocks noChangeShapeType="1"/>
          </p:cNvSpPr>
          <p:nvPr/>
        </p:nvSpPr>
        <p:spPr bwMode="auto">
          <a:xfrm>
            <a:off x="6877100" y="1491556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11"/>
          <p:cNvSpPr>
            <a:spLocks noChangeShapeType="1"/>
          </p:cNvSpPr>
          <p:nvPr/>
        </p:nvSpPr>
        <p:spPr bwMode="auto">
          <a:xfrm>
            <a:off x="7596237" y="1491556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12"/>
          <p:cNvSpPr>
            <a:spLocks noChangeShapeType="1"/>
          </p:cNvSpPr>
          <p:nvPr/>
        </p:nvSpPr>
        <p:spPr bwMode="auto">
          <a:xfrm>
            <a:off x="8245525" y="1491556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13"/>
          <p:cNvSpPr>
            <a:spLocks noChangeShapeType="1"/>
          </p:cNvSpPr>
          <p:nvPr/>
        </p:nvSpPr>
        <p:spPr bwMode="auto">
          <a:xfrm flipH="1">
            <a:off x="5580112" y="1636018"/>
            <a:ext cx="43180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14"/>
          <p:cNvSpPr>
            <a:spLocks noChangeShapeType="1"/>
          </p:cNvSpPr>
          <p:nvPr/>
        </p:nvSpPr>
        <p:spPr bwMode="auto">
          <a:xfrm>
            <a:off x="6516737" y="1636018"/>
            <a:ext cx="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15"/>
          <p:cNvSpPr>
            <a:spLocks noChangeShapeType="1"/>
          </p:cNvSpPr>
          <p:nvPr/>
        </p:nvSpPr>
        <p:spPr bwMode="auto">
          <a:xfrm>
            <a:off x="8461425" y="1562993"/>
            <a:ext cx="503237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16"/>
          <p:cNvSpPr>
            <a:spLocks noChangeShapeType="1"/>
          </p:cNvSpPr>
          <p:nvPr/>
        </p:nvSpPr>
        <p:spPr bwMode="auto">
          <a:xfrm>
            <a:off x="7237462" y="1636018"/>
            <a:ext cx="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17"/>
          <p:cNvSpPr>
            <a:spLocks noChangeShapeType="1"/>
          </p:cNvSpPr>
          <p:nvPr/>
        </p:nvSpPr>
        <p:spPr bwMode="auto">
          <a:xfrm>
            <a:off x="7956600" y="1636018"/>
            <a:ext cx="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940326" y="699542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Ordem</a:t>
            </a:r>
            <a:r>
              <a:rPr lang="en-US" dirty="0" smtClean="0"/>
              <a:t>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176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:\Iuri\1 - Hard\1 - UNIFRA\[EAD Unifra]\Identidade visual - Logo EAD\Slides padronizados EAD\fundo-conectado-branco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98" b="8726"/>
          <a:stretch/>
        </p:blipFill>
        <p:spPr bwMode="auto">
          <a:xfrm rot="16200000">
            <a:off x="5931453" y="1932152"/>
            <a:ext cx="3003799" cy="3418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3809" y="237588"/>
            <a:ext cx="9144000" cy="238051"/>
          </a:xfrm>
          <a:prstGeom prst="rect">
            <a:avLst/>
          </a:prstGeom>
          <a:solidFill>
            <a:srgbClr val="EC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323528" y="699542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smtClean="0">
                <a:solidFill>
                  <a:schemeClr val="accent6">
                    <a:lumMod val="50000"/>
                  </a:schemeClr>
                </a:solidFill>
              </a:rPr>
              <a:t>Conceitos: Ordem</a:t>
            </a:r>
            <a:endParaRPr lang="pt-BR" sz="36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3810" y="-1"/>
            <a:ext cx="9138992" cy="237589"/>
          </a:xfrm>
          <a:prstGeom prst="rect">
            <a:avLst/>
          </a:prstGeom>
          <a:solidFill>
            <a:srgbClr val="9C9C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348126" y="1491630"/>
            <a:ext cx="501596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Exemplo: número </a:t>
            </a: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mínimo de chaves por </a:t>
            </a:r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página</a:t>
            </a:r>
          </a:p>
          <a:p>
            <a:pPr marL="342900" indent="-342900">
              <a:spcAft>
                <a:spcPts val="1200"/>
              </a:spcAft>
              <a:buFont typeface="Arial"/>
              <a:buChar char="•"/>
            </a:pPr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Árvore </a:t>
            </a:r>
            <a:r>
              <a:rPr lang="pt-BR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</a:t>
            </a: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de ordem </a:t>
            </a:r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5 </a:t>
            </a:r>
          </a:p>
          <a:p>
            <a:pPr marL="800100" lvl="1" indent="-342900">
              <a:spcAft>
                <a:spcPts val="1200"/>
              </a:spcAft>
              <a:buFont typeface="Arial"/>
              <a:buChar char="•"/>
            </a:pPr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tem </a:t>
            </a: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um máximo de </a:t>
            </a:r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4 </a:t>
            </a: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chaves por </a:t>
            </a:r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página</a:t>
            </a:r>
            <a:endParaRPr lang="pt-B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800100" lvl="1" indent="-342900">
              <a:spcAft>
                <a:spcPts val="1200"/>
              </a:spcAft>
              <a:buFont typeface="Arial"/>
              <a:buChar char="•"/>
            </a:pPr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terá </a:t>
            </a: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um mínimo de </a:t>
            </a:r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 chave </a:t>
            </a: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por página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5940475" y="1131193"/>
            <a:ext cx="2663825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5"/>
          <p:cNvSpPr>
            <a:spLocks noChangeShapeType="1"/>
          </p:cNvSpPr>
          <p:nvPr/>
        </p:nvSpPr>
        <p:spPr bwMode="auto">
          <a:xfrm>
            <a:off x="5940475" y="1491556"/>
            <a:ext cx="2663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6"/>
          <p:cNvSpPr>
            <a:spLocks noChangeShapeType="1"/>
          </p:cNvSpPr>
          <p:nvPr/>
        </p:nvSpPr>
        <p:spPr bwMode="auto">
          <a:xfrm>
            <a:off x="6516737" y="1131193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7"/>
          <p:cNvSpPr>
            <a:spLocks noChangeShapeType="1"/>
          </p:cNvSpPr>
          <p:nvPr/>
        </p:nvSpPr>
        <p:spPr bwMode="auto">
          <a:xfrm>
            <a:off x="7237462" y="1131193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8"/>
          <p:cNvSpPr>
            <a:spLocks noChangeShapeType="1"/>
          </p:cNvSpPr>
          <p:nvPr/>
        </p:nvSpPr>
        <p:spPr bwMode="auto">
          <a:xfrm>
            <a:off x="7956600" y="1131193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6229400" y="1491556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10"/>
          <p:cNvSpPr>
            <a:spLocks noChangeShapeType="1"/>
          </p:cNvSpPr>
          <p:nvPr/>
        </p:nvSpPr>
        <p:spPr bwMode="auto">
          <a:xfrm>
            <a:off x="6877100" y="1491556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11"/>
          <p:cNvSpPr>
            <a:spLocks noChangeShapeType="1"/>
          </p:cNvSpPr>
          <p:nvPr/>
        </p:nvSpPr>
        <p:spPr bwMode="auto">
          <a:xfrm>
            <a:off x="7596237" y="1491556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12"/>
          <p:cNvSpPr>
            <a:spLocks noChangeShapeType="1"/>
          </p:cNvSpPr>
          <p:nvPr/>
        </p:nvSpPr>
        <p:spPr bwMode="auto">
          <a:xfrm>
            <a:off x="8245525" y="1491556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13"/>
          <p:cNvSpPr>
            <a:spLocks noChangeShapeType="1"/>
          </p:cNvSpPr>
          <p:nvPr/>
        </p:nvSpPr>
        <p:spPr bwMode="auto">
          <a:xfrm flipH="1">
            <a:off x="5580112" y="1636018"/>
            <a:ext cx="43180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14"/>
          <p:cNvSpPr>
            <a:spLocks noChangeShapeType="1"/>
          </p:cNvSpPr>
          <p:nvPr/>
        </p:nvSpPr>
        <p:spPr bwMode="auto">
          <a:xfrm>
            <a:off x="6516737" y="1636018"/>
            <a:ext cx="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15"/>
          <p:cNvSpPr>
            <a:spLocks noChangeShapeType="1"/>
          </p:cNvSpPr>
          <p:nvPr/>
        </p:nvSpPr>
        <p:spPr bwMode="auto">
          <a:xfrm>
            <a:off x="8461425" y="1562993"/>
            <a:ext cx="503237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16"/>
          <p:cNvSpPr>
            <a:spLocks noChangeShapeType="1"/>
          </p:cNvSpPr>
          <p:nvPr/>
        </p:nvSpPr>
        <p:spPr bwMode="auto">
          <a:xfrm>
            <a:off x="7237462" y="1636018"/>
            <a:ext cx="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17"/>
          <p:cNvSpPr>
            <a:spLocks noChangeShapeType="1"/>
          </p:cNvSpPr>
          <p:nvPr/>
        </p:nvSpPr>
        <p:spPr bwMode="auto">
          <a:xfrm>
            <a:off x="7956600" y="1636018"/>
            <a:ext cx="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940326" y="699542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Ordem</a:t>
            </a:r>
            <a:r>
              <a:rPr lang="en-US" dirty="0" smtClean="0"/>
              <a:t>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708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:\Iuri\1 - Hard\1 - UNIFRA\[EAD Unifra]\Identidade visual - Logo EAD\Slides padronizados EAD\fundo-conectado-branco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98" b="8726"/>
          <a:stretch/>
        </p:blipFill>
        <p:spPr bwMode="auto">
          <a:xfrm rot="16200000">
            <a:off x="5931453" y="1932152"/>
            <a:ext cx="3003799" cy="3418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3809" y="237588"/>
            <a:ext cx="9144000" cy="238051"/>
          </a:xfrm>
          <a:prstGeom prst="rect">
            <a:avLst/>
          </a:prstGeom>
          <a:solidFill>
            <a:srgbClr val="EC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323528" y="699542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smtClean="0">
                <a:solidFill>
                  <a:schemeClr val="accent6">
                    <a:lumMod val="50000"/>
                  </a:schemeClr>
                </a:solidFill>
              </a:rPr>
              <a:t>Inserção</a:t>
            </a:r>
            <a:endParaRPr lang="pt-BR" sz="36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3810" y="-1"/>
            <a:ext cx="9138992" cy="237589"/>
          </a:xfrm>
          <a:prstGeom prst="rect">
            <a:avLst/>
          </a:prstGeom>
          <a:solidFill>
            <a:srgbClr val="9C9C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348126" y="1491630"/>
            <a:ext cx="825632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3050" indent="-2730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3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Sempre ocorre em nós folhas</a:t>
            </a:r>
          </a:p>
          <a:p>
            <a:pPr marL="273050" indent="-2730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3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Sempre haverá divisão/</a:t>
            </a:r>
            <a:r>
              <a:rPr lang="pt-BR" sz="3000" i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split</a:t>
            </a:r>
            <a:r>
              <a:rPr lang="pt-BR" sz="3000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pt-BR" sz="3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quando página exceder número máximo de chaves/dados</a:t>
            </a:r>
            <a:endParaRPr lang="pt-BR" sz="3000" i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73050" indent="-2730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pt-BR" sz="3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3546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:\Iuri\1 - Hard\1 - UNIFRA\[EAD Unifra]\Identidade visual - Logo EAD\Slides padronizados EAD\fundo-conectado-branco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98" b="8726"/>
          <a:stretch/>
        </p:blipFill>
        <p:spPr bwMode="auto">
          <a:xfrm rot="16200000">
            <a:off x="5931453" y="1932152"/>
            <a:ext cx="3003799" cy="3418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3809" y="237588"/>
            <a:ext cx="9144000" cy="238051"/>
          </a:xfrm>
          <a:prstGeom prst="rect">
            <a:avLst/>
          </a:prstGeom>
          <a:solidFill>
            <a:srgbClr val="EC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323528" y="699542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smtClean="0">
                <a:solidFill>
                  <a:schemeClr val="accent6">
                    <a:lumMod val="50000"/>
                  </a:schemeClr>
                </a:solidFill>
              </a:rPr>
              <a:t>Inserção</a:t>
            </a:r>
            <a:endParaRPr lang="pt-BR" sz="36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3810" y="-1"/>
            <a:ext cx="9138992" cy="237589"/>
          </a:xfrm>
          <a:prstGeom prst="rect">
            <a:avLst/>
          </a:prstGeom>
          <a:solidFill>
            <a:srgbClr val="9C9C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348126" y="1491630"/>
            <a:ext cx="825632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pt-BR" sz="3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Exemplo: inserção dos números</a:t>
            </a:r>
            <a:endParaRPr lang="pt-BR" sz="3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914400" lvl="1" indent="-457200">
              <a:spcAft>
                <a:spcPts val="1200"/>
              </a:spcAft>
              <a:buFont typeface="Arial"/>
              <a:buChar char="•"/>
            </a:pPr>
            <a:r>
              <a:rPr lang="pt-BR" sz="3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  </a:t>
            </a:r>
            <a:r>
              <a:rPr lang="pt-BR" sz="3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12  8  2  25  6  14  28  17  7 </a:t>
            </a:r>
            <a:r>
              <a:rPr lang="pt-BR" sz="3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52  </a:t>
            </a:r>
            <a:r>
              <a:rPr lang="pt-BR" sz="3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16  48  68  3  26  29  53  55  45</a:t>
            </a:r>
          </a:p>
          <a:p>
            <a:pPr marL="730250" lvl="1" indent="-2730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3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em uma Árvore </a:t>
            </a:r>
            <a:r>
              <a:rPr lang="pt-BR" sz="3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</a:t>
            </a:r>
            <a:r>
              <a:rPr lang="pt-BR" sz="3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de ordem 5</a:t>
            </a:r>
          </a:p>
        </p:txBody>
      </p:sp>
    </p:spTree>
    <p:extLst>
      <p:ext uri="{BB962C8B-B14F-4D97-AF65-F5344CB8AC3E}">
        <p14:creationId xmlns:p14="http://schemas.microsoft.com/office/powerpoint/2010/main" val="3681279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9.0&quot;&gt;&lt;object type=&quot;1&quot; unique_id=&quot;10001&quot;&gt;&lt;object type=&quot;8&quot; unique_id=&quot;10013&quot;&gt;&lt;/object&gt;&lt;object type=&quot;2&quot; unique_id=&quot;10014&quot;&gt;&lt;object type=&quot;3&quot; unique_id=&quot;10064&quot;&gt;&lt;property id=&quot;20148&quot; value=&quot;5&quot;/&gt;&lt;property id=&quot;20300&quot; value=&quot;Slide 1&quot;/&gt;&lt;property id=&quot;20307&quot; value=&quot;257&quot;/&gt;&lt;/object&gt;&lt;object type=&quot;3&quot; unique_id=&quot;10065&quot;&gt;&lt;property id=&quot;20148&quot; value=&quot;5&quot;/&gt;&lt;property id=&quot;20300&quot; value=&quot;Slide 2&quot;/&gt;&lt;property id=&quot;20307&quot; value=&quot;263&quot;/&gt;&lt;/object&gt;&lt;object type=&quot;3&quot; unique_id=&quot;10066&quot;&gt;&lt;property id=&quot;20148&quot; value=&quot;5&quot;/&gt;&lt;property id=&quot;20300&quot; value=&quot;Slide 3&quot;/&gt;&lt;property id=&quot;20307&quot; value=&quot;262&quot;/&gt;&lt;/object&gt;&lt;object type=&quot;3&quot; unique_id=&quot;10067&quot;&gt;&lt;property id=&quot;20148&quot; value=&quot;5&quot;/&gt;&lt;property id=&quot;20300&quot; value=&quot;Slide 4&quot;/&gt;&lt;property id=&quot;20307&quot; value=&quot;264&quot;/&gt;&lt;/object&gt;&lt;object type=&quot;3&quot; unique_id=&quot;10099&quot;&gt;&lt;property id=&quot;20148&quot; value=&quot;5&quot;/&gt;&lt;property id=&quot;20300&quot; value=&quot;Slide 5&quot;/&gt;&lt;property id=&quot;20307&quot; value=&quot;265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999</Words>
  <Application>Microsoft Macintosh PowerPoint</Application>
  <PresentationFormat>On-screen Show (16:9)</PresentationFormat>
  <Paragraphs>310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Iuri Lammel</dc:creator>
  <cp:lastModifiedBy>Alexandre Zamberlan</cp:lastModifiedBy>
  <cp:revision>77</cp:revision>
  <dcterms:created xsi:type="dcterms:W3CDTF">2014-08-01T03:39:08Z</dcterms:created>
  <dcterms:modified xsi:type="dcterms:W3CDTF">2014-11-06T21:59:04Z</dcterms:modified>
</cp:coreProperties>
</file>