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79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346C47-F4A5-4314-873C-10DDDB45CEBA}" type="datetimeFigureOut">
              <a:rPr lang="it-IT" smtClean="0"/>
              <a:t>03/06/2021</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5A490-095A-4A4B-A1B5-844B84625898}" type="slidenum">
              <a:rPr lang="it-IT" smtClean="0"/>
              <a:t>‹N›</a:t>
            </a:fld>
            <a:endParaRPr lang="it-IT"/>
          </a:p>
        </p:txBody>
      </p:sp>
    </p:spTree>
    <p:extLst>
      <p:ext uri="{BB962C8B-B14F-4D97-AF65-F5344CB8AC3E}">
        <p14:creationId xmlns:p14="http://schemas.microsoft.com/office/powerpoint/2010/main" val="3247929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03/06/2021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03/06/2021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03/06/2021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03/06/2021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7F49D355-16BD-4E45-BD9A-5EA878CF7CBD}" type="datetimeFigureOut">
              <a:rPr lang="it-IT" smtClean="0"/>
              <a:t>03/06/2021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7F49D355-16BD-4E45-BD9A-5EA878CF7CBD}" type="datetimeFigureOut">
              <a:rPr lang="it-IT" smtClean="0"/>
              <a:t>03/06/2021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7F49D355-16BD-4E45-BD9A-5EA878CF7CBD}" type="datetimeFigureOut">
              <a:rPr lang="it-IT" smtClean="0"/>
              <a:t>03/06/2021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7F49D355-16BD-4E45-BD9A-5EA878CF7CBD}" type="datetimeFigureOut">
              <a:rPr lang="it-IT" smtClean="0"/>
              <a:t>03/06/2021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F49D355-16BD-4E45-BD9A-5EA878CF7CBD}" type="datetimeFigureOut">
              <a:rPr lang="it-IT" smtClean="0"/>
              <a:t>03/06/2021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F49D355-16BD-4E45-BD9A-5EA878CF7CBD}" type="datetimeFigureOut">
              <a:rPr lang="it-IT" smtClean="0"/>
              <a:t>03/06/2021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F49D355-16BD-4E45-BD9A-5EA878CF7CBD}" type="datetimeFigureOut">
              <a:rPr lang="it-IT" smtClean="0"/>
              <a:t>03/06/2021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9D355-16BD-4E45-BD9A-5EA878CF7CBD}" type="datetimeFigureOut">
              <a:rPr lang="it-IT" smtClean="0"/>
              <a:t>03/06/2021</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41E1B-4F70-4964-A407-84C68BE8251C}"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orenzogovoni.com/mongodb/"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oracle.com/it/database/what-is-database.html" TargetMode="External"/><Relationship Id="rId2" Type="http://schemas.openxmlformats.org/officeDocument/2006/relationships/hyperlink" Target="https://www.oracle.com/it/database/what-is-a-relational-databas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dataschool.com/data-modeling-101/row-vs-column-oriented-database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cloud.google.com/bigquery-ml/docs/" TargetMode="External"/><Relationship Id="rId2" Type="http://schemas.openxmlformats.org/officeDocument/2006/relationships/hyperlink" Target="https://cloud.google.com/bigquery#all-features" TargetMode="External"/><Relationship Id="rId1" Type="http://schemas.openxmlformats.org/officeDocument/2006/relationships/slideLayout" Target="../slideLayouts/slideLayout7.xml"/><Relationship Id="rId6" Type="http://schemas.openxmlformats.org/officeDocument/2006/relationships/hyperlink" Target="https://cloud.google.com/tensorflow-enterprise" TargetMode="External"/><Relationship Id="rId5" Type="http://schemas.openxmlformats.org/officeDocument/2006/relationships/hyperlink" Target="https://cloud.google.com/ai-platform" TargetMode="External"/><Relationship Id="rId4" Type="http://schemas.openxmlformats.org/officeDocument/2006/relationships/hyperlink" Target="https://cloud.google.com/bigquery-ml/docs"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aws.amazon.com/it/nosq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20iVBORw0KGgoAAAANSUhEUgAAAkgAAAFRCAYAAACPL1JhAAAAAXNSR0IArs4c6QAAAARnQU1BAACxjwv8YQUAAAAJcEhZcwAADsMAAA7DAcdvqGQAAFLdSURBVHhe7Z0J3B1VmebPl8CMYxNQAZEAyhZgVAJBtJudkNBI2EIEHFwAaVB7utssrI4LndYeVCAJtt0K0gqoqKCRNYAEkC2oLCHg0IQgqEAQgR62Vqcl+eb91633y0ml7vrdpere5//Lk1t1btWp+u6tW/XUe06dNwghhBBCCCGEEEIIIYQQQgghhBBCCCGEEEIIIYQQQgghhBAdY2z6KoQQQrSDDUzXmV40raBACCGEEKLf2Nz0mGnY9LxpN1M1MEffM9VaRohSMCZ9FUIIIfI41vRVE9eLTUz3m6oxzvQm02+TuYq5+rFpfDInhBBCCNEnHGIighSbHCJFN5mIKqFLTZgjLyPStG80j5aaDjMNmS42nZJOz0mnDzWtNvn6HoWaZLrTRFm8HV/2VBP1CNFWFEESQghRC/oTzTQ9ZVpswqDsb7rBxDUEc/I70wTTcSbMy0TT7dH8FqbPmN5nIqr0ZtN7TBgtjNetpmtNXt//Nk1Op4Ftb2OiPowX26YPLeuyXeoRoq3IIAkhhKgHJonrxSLTV0w7mpabHJreMEG1uM+EoSEihGkCzA6Gi87cGCdeiQqdZ4qjQhikVyuTybbPMRFBWmna3iRE25FBEkII0SiYIgzMoyaMChC9eZ3p6WSuOs+YHjR92EST3c9Nh5uoC/NDX6fZJq5LNLmxnTzYh9NMHm2aYnrFJIQQQgjRNegj5P19fmkiCpTtg+T9gLKdsuPl6H9EPyPvz0Qk6RFT3NfoOVO2TsrPTafB6/R9ol9SHG0SQgghhBBCCCFEHtxhf9/kHVV5ZZ5yIYQQLaA+SEIIIYQQGWSQhOhviCIxfgx9NS4xEV3iUW3v50FnWGC5u0wsy3JCCDHQyCAJ0d8cYDrbRCfW402MX3N9Ok9HWZ5E8qY5HqXe2sRyQggx0MggCdFDps65c9iVFrUbxpNh0D7q5wkiDBFPBDHPGDLbmpx4rBkhhBhoZJCE6BGxKVo8b+/RPKZM3ivyXzHgHvAa58MiIkS0iDFnGKvGH59GU00yRUIIkUEGSYgeMUpTFMMAfOebiAh5ZIh5yn3APcoYYI90DgenZUj9jYQQQghRPDrYvCaEEEIIIYQQQgghhBBCCCGEEEIIIYQQQgghhBD9hzphCyGEEEJEyByJQWDq7DtXhbPO0rAxQggh6iNzJAYBmSMhhBANI3MkBgGZIyGEEA0jcyQGAZkjIYQQDSNzJAYBmSMhhBANI3MkBgGZIyGEEA0jcyQGAZkjIYQQfYUZuNX2MlSZE0IIUQ/dCQghhBBCZJBBEkIIIYTIIIMkhOgVh5pOqUwKIUSxkEESYnDBoKBmaXW9LNeazjO1qz4hhGgbMkhCiJNMy03Pm75n4om8w0xEd5hG9SI9k0zPmVj2G6a8+jBBdBanfLd0XsZICFFIZJCEEBuZMEAnmO4xYV42MzmPm75bmQyXmK5JxbQzy7RJZTJMNp1qytb3tOkF08amLUxCCFFYZJCEEC+ZMC9A5Md50TTOtJ1pJQXG8SaiQYhpx6NCDCXwj6anTBDXd7hpool1iSoJIURhkUESQlRjX9MrJjc/tfi26ccmjM8MCnK4z4QRI/qkMZmEEEII0VtaHCiSfkWbp6/0UxJCiIFBESQhRB4bmOhATQSJ/kL0UxJCiIFBYW4hMpBXbfG8vfvqt0EEyf6msTapvj8igbxqize8af0wdy7RRSEaYuKR814bGhriXFJ63vDCi+vfdtvc19LZdZBBEiKiH80RyCCJGJkj0SoYpIeOu2Ps8FC5TyUTv7VveOPzL9U0SGpiEyKlX82REDEyR0I0hgySEIbMkRgEZI6EaBwZJDHwyByJQUDmSIjmkEESA43MkRgEZI6EaB4ZJDGwyByJQUDmSIjWkEESA8kgmSP7W7kwDvlrUigGhsXz9x4rcyRE88ggiYFEkSMhhBC1kEESos8xM8jvnIhZ8poUCiGEqIkMkhBCCCFEBjUzCNEmdpkxX9GZArFs4Sy7ASz5cL9CFIxBGklbBkmINoFBWrZwtn5TBWCXGfNW23cxVgZJiPaiVCNCCCGEEAOMDJIQQgghRAYZJCGEEEKIDDJIQgghhBAZZJCEEEIIITLIIAkhREmYOvuO1WF4WE9KCtEFZJBE6SGvWjopRN+COVo8b++xYUhDFwjRDWSQRKlRRn4xCMgcCdF9ZJBEaZE5Kj0bmG4yHZrMdY5JpudMmIvDTKekqnfssF+d3re6yBwJ0RtkkEQpKZk52tz0SxMXOMTFuYiwnxgWXh0MwmLTuGSufWCOLjKdbrqWgg7yLtNfmjherjGdl6rwhkPmSIjeIYMkSkdJI0c3mzAZ7DcX59GSZ2Y6AeZlqumVZC4f35fxyVxj8Fm8yfRsMtdZ7jN917RbMrcmMoTuNGE+MLAnm1ZH8/7ZZiNQMXEdz5suNFEH0/H24noPMeXVN8c0sm5ijhbse7eZo7i+7PZ8G0KINiODJEpFHzWrcdG9y8RF7hITERUiNVz4EGXAciwTl7Pst0wYl5UmLppOth6PVuXVA5gAj25R17am+PNlPTd0sVHwOtjepSb25WnTsaZq2+fCzj5838T+H2h60PRJky/vF33267G0DGEk2BZGzMtONTXCUtPupi+astE7/nbOg/9segcFKbNMz1Qmk+lNKpPhKFP2+PuRiTpOMC03jU2nJ5uyy1LXMaaNk7kQjjb5MvNMST1mju5d/OX9jwjDwwu9zER9EG8vbxtCiDbAj0yIUlByczTFRBSGC7tfpJ8ybW063rS/6XoTfx/CKGAqACNCGREaRPTlwyaMCPNxE1VcD+/taMJYQLYeTAjNT/9i8vLHTexjNTBD2X05zsS+bGHib6y2fQzUNqb3m9h/zM5E09kmlkdMc9Fnv76aliGaxvjbbkjnqXuCqdGmv1dNNOexXgwGLWZLk2/PcdNGOd9Vrc/nCBMRH9ZneXi9ic/G68Vk8vcxz2fn9XkE6ZrF8/c5PaxaVWs7QogOI4MkSkEfRI7ymtgwSFy4ASNB9MEhYsFFNQbz8URlsirUc66Ji6tHhLLE9bB8K1Tbl7zt+/fG38t6WeJoEeuyfPbzAMrOMXnd25ka4WIT62DIvkNBFbYyYeJY1iNs8G3Tj02UE7XKHofsE8bmfNMSE8vFYLq8XgzmZaZa9cXEddNMCNmy7PaEEG1ABkmUgj5pVqsFZsDNChGX15m4qDYL9fhFF9H05SYsD5YnitMu8rafZ4piPmCi6YnlWZcLfvx5OJSdZmqmbqApiuUxnfebiLi5vLM2zVvLTB4V+6PJl6WJblMTdbj5i2GfOJdi2M5Mp+Nl+T4xSdT7B9NvTXn1eRObl0NcN6YQ8sqEEG2GH5kQovf8xHSwiYslF/2fm7gwV4NluJBygYz7IMX1oDgSkgfLE6li2YdMr5maxU0Khg4TkN0++1mLW0zfNLG8R5DYr/emZd7EFZc1WnczYCT5G/h7Vpi8D9JooV6PnrWzXiFEB2nnyUWIgWaXGfOHly2crd9UAdhlxrzV9l2MtVMcRkoI0SYmHjnvtYeOu2PscMl/WhO/tW944/MvrX/bbXOr3hQqgiSEEEIIkUEGSQghhBAigwySEEIIIUQGGSQhhBBCiAwySEIIIYQQGWSQhBBCCCEyyCAJIUQHIelsGB7W8A9ClAwZJCGE6BBJRv55e48NQxqPSYiyIYMkug551dJJIfoWmSMhyo0MkugqfZB0Voi6yBwJUX50oRJdo9/NEalG0klRAJYtnGU3gN03KDJHop9pKtXIuA+GRya/L+w4lJ72V54f1rv3trBqgw+ER3Z6Krzj3tvDquGoHpbffSic9JPvhLusvJM/oEZSjcggia6gyJEYBGSORL/TuEHaN1x7+B7hmmu+FC5Mzc7Ju/8wTH/m6HDYy8eGh/MMUkv4ds6x7axu2FQpF5soBDJHYhCQORIiYos9wnuf+Vm4yCb9B/H1Z34eDhq/bxgiNrPBUeGRwxeG4SN+FIYP+HDYZ4hSMzuTPxT2Tqa3DvMm/zCs5n3Tiv++bRg7tJ+ZoYUjZddvuW04f/LMcPDQX4SvHf7DsGjLMW01NTJIoqPIHJWf5z8zabWd4PQd1mHx/H3GyBwJUWGPcVuEX77ya3NH0U/i5afCYyN26WfhI1fPCGOumh3mD78nvG9cYpvWsMUxYdozp4b1rz4yDF01Pyx/y55hDzNdEx49JS07Mhz81ONh5q3nh+uHfxo+fvX7wrSnVofV6ertQAZJdAyZIyGEGEzufuXpsN24t9mtVXQJ2HDLsL3boFefDHfby3D4Vfi3V8aHCeMqxc4eG9iyO84Lrx1OtGh2OMTqmbDBFuExM12jbpVrEBkk0RFkjvoDokf2JQ79u6JIQohmIFq0+V+Ek2zSTxwnb/6ecOPK280U2dlkg63CHlZGU9p/H7cyrHilsoxz96u2/vI5Yb00WjR0y7fCN195MjFdsefqJDJIoiPIHAkhxADzynfCRx4dH/4l6jN0+qunhcOf9mawPw/fTN6bH2a/+sNwyivDazePPX15WLT5ueFPSQTJ9O79w9iVcdlXwvkb0ufoN+HRV95j22l/HyRdxIQQNSGKtPHnlo61k0WXAttCiKLS1GP+zVKwx/wVQRKiwiTT8yZ+k780bW4Sg8WhJm5iOQYWmzK9IoQQHSMdM2nsM0vC3fYTLMLdmAySEGs400RUdabpAxTUAEN1XmWya/Rim4MCn+2HTBuZOAYWmPYzZfHvoJvRd7Z5rkkRf9G/vPKdsNPVM8KERx4Pq4rgjgwZJCHy2dREJCmOKBFhYB4tNM0xEWnYwAT+PstPM3lEinLW9/ruSsvQKSbweS6G8XqIaZS3TdEeJpu+bfKuotem4vt4zsTnf6zpHBPfwU0mjzDxHRF54vs9xOTLH2bie38sned7p4zl+d4xPP4dx9vxZTyaxffO8vE2hRAdRgZJiDV8wcQFaZbpP0xEkrIRpRdMu5lmmOaZpppeNTlc3LYzvd+0MQXG0SbW9/q44FWDbcfrQb1t1mXqnDu52LY7AhFf1DEH402NwgXfjYKbxDzqvd9uYkPDd8n3sYkJ3ms63cR3cKApfu7mcBPfO99Z9nunDj77H5qoN49q3/u7THzvRK2y2xRCdBAZJCHW4E1sGJDfU5CBiMLWJqIIf01BDYgCYWqo73gKcnja9FJlcoTses1ssxd80sS+Yv6IsDQLF/5ssyHGy5ux8t7vBLeaPmNim9ubMGWYmez3Uc3gOCyPqWH540x5y1f73nc3+Xp879uYvmjie6dcCNFFZJCEyOcy0/kmLnC8Mn+JiTv4Kaafm6anZXnQXEOTCOtzsY3roz8J/NaEwaDsGgqM7HrNbLMIeNNQveYm71PjTUzxezeavBnrf5iy73u0inKareKyVllq+pzpKRP1uUHj+/hxWnaqie/sCNPFpjzT8h1TvPx3TfRniuukDsw4nxPfu2+Hv9vX4zt+2YRZv8dUa5tCiA6gH5sQ3Qfjs9xElKAr0MSW5AmrXICbosZj/kR6MAM0Qd1sOtLkHZv527ige/TsUtODJv+7/TNwdjT5e9RLh2mMAiYL4vcxRj5Pc9QJJgyVvz9qOpRXjX181NSWfRSiF9R+zJ/EsbPCtCSX2tPhy7d+Isx+ub3pP9qFHvMXQnQab2Ij0pHtH+N9p3i/WjPjaMF0tdPEKOmsEC2yx05HVXKlMfL1VX8bZo6YI4zTGeFjiXEqDzJIQnQfmloGIYoQN095M6M3N9HxOOYW0zdNvEcHd5oSiUA58bo0VdJ01XY6bI7o3K3okehbkvxrO7w/nLyWESIr/8wwLcm4vzAs2nLbsOCANVn6kxGyyR2SjIP0T2GFl21xRnjNs/37qNksM1JmOuDDYZ9kW5XM/6vS8krm/3Tzo6BMZk4I0SIdamLrKxQ5EqI+dUfSxti868/D2Fd/FPa59dvpiNhEkPYI11zzpXDh+NPDv427PLzjkSfCKlv85N2/HN7+6KxwyvCx4eEqo2jvseOXw8VDC8JfhVnhX+0+6e3LHw/v2eHL4VOvzqqkLtni9PDIuCvCO5ZbncO2rclvDV+oMxq3mtjEqCHpbDo5CJxlIrcifVyKBhEYxL7FEm1A5kiINvH0F8N6V88Ie658d7ht9/3CGKJDEXuOSzPyp/PmqMIOPrrXK57hHzBVlTxuS3bayuoJ4e6nfxaGdzg3yfC/ZKdnwrUrK8smmf93WDvzfzuiPzJIoiqYI7toDEqUkaekgCeMRgt1HVOZbBvZx93vM/E4uRgliTn68v5HmDmiaY9H/TsxGCMDe/JUHk/bMd5WbHazUMbTe53aFyE6Ds1teXcbS6x8ezLyJ3P5mfxhjx2PsrPcUWG9q44Mez7yZFhtle2xxZ+Hx6xsbNLH6ezwteHVyTaSzP+Prp35/4425HKTQRK5DJg5AsxGdvBFLlT+GLlf3BivhqeseI9yRLkbrGqwDuuyvF8Yq9XNxZNynwdfx+GUsoWp3nZFDUYiR6vaktyA78of5c+C0bnDxBhLPOIfm10h+oI9dvrySD+g4d3HhL+99zYzNvy0Khn3v0ofpKErwg3jzw1/SpabHw57Zn445ZV1n3S7e+XPwvbv+kFSXxxB8rK1+hqlmf//cyTz/+RKv6ZRMkgXQNEgA2iOAFMSP3YeP05+gYkOtjTBxVEbH7uIMX688y3j1zDQH/AUF6MfM8ZOXM4j71eYqtXtdfn2uZjG5ghYhnI6QlN/TdQHqWn4vDEye5keN33CRKdxhjRg1Gy+e39sHzBHDHHAeFU+5EF8X8y6fP+3mP7VFL/HwJE+XILXLUQh6Wg2/zqM9Ffi6bhRZv5XHyTRNANqjmrhpulJU3xRe72JgQn5rOInk3icnXKaa7jguXkhGpR95L1a3R5B0oWytxDV4xz5z6bPmzzlyFEmvscLTYwgTpoQnrA7zZSXhgQYDuHvTXnvZdOM6PcnRA5ff+ap8Hf7pxGkA/YIN953WVjShqa0asggiREG3BxhVojWNMpWppUmfpuNjGydHSF7tNCnhWabdvSZEvkwxpKDwfUUIo2kHGmGuO5q6UmEEE9/KekAnvQzWmucpc4ggyQSFDlKOj1jOogGeUTIp+mbRBoKXr2MZYkUYVL+nynuC/SM6fLK5AhEkohA8BnTNFarbu/H4suCv+diuzTNsC3ReWgai1OB8N18xcSYTESPmH7W1EpKkGw6k2bWFUJ0CBkkIXNUwY1Go52eMTREkGguIfrUbaNCxAFTJ+pAR+wwPNzs8e1GFdNCs9nZpk1N1EMeOcpJceKGlagSxwOdsPMiTBwf/2Ci3NdxYZ6zdQsheowMkggyRyPMNTVqdPKiPN3EL66iAaaeclcrJqlVMNmeWNelyJAQJUMGSRQWu6rwgGjplO6+KABJ9GioDc/7Ngcmm0iSG2ikyJAQrbDF6eG1yR9KU4p0FxkkUUhkNEQ7WDx/nzFESJMoqUbJFqJ80DH71m+3ZeDHZpFBaj/xgICLTXTmbRbGYMmOeyNES0ydcycPegz5a1IohOg59oNkhNJ1otBF1lj+1SNOKpsko60kk/UEtSt22jYklWQS1H783QvDdVuMqRgTIkesu+GHwiO775cO/Lgm/Qj1XL/ltuH8DiSpdWSQOgMDzPE1LTNNoKBFfGReIUTn+ayJ/kNFv0HRDZQoNKQEGXr0lCRNyNA9Pwmrxr8/THvm1LB+8nj+/LB88z3DHiNNZj8LH7l6Rhhjy31t5U/DQeP3TVrFT978z8ONK283V2a2zNniL8L2Vu/6aUqRg4ePCgdZvf8lmbd632L1Wq3t8kgySN0hjir5yY3peN7HxmF6qonI0zkmRuttNRIlBJ3w+Z3zpGLymhSKLBgjzqtFycXHOYN+S3nnep5e9EFHhSgcdz/yiXDuBueG/0yiPGPC3uO2CBN2nBdeSyI9lWSyI7waJah9+qfhBjNGJ4X9wvTxPw9Xp8loHZLSJolu08JOJal1ZJA6A8ko+QpvNfEIb3akXCANBSe5ak8i8Ri5j8yLYWJeCNEZGDYh+xvjZuVOE7/lOF8ev1veo8mS9yhnTKx61KoPQ/ScifeONX3JxE0Ty5G0lm35sgwtoTx8otB8/d73hbFXzQ+rJnzAjtiV4bHlcyoRJXTLt8Kd5nI42Nfm9nDVyveEw3ffI+zw6OXhIjvs42VISpskuk1dUKeS1DoySJ2BJjZOmKQh4CTmJza+VsZIwRRtbSJCxEmQAf9eMgnRERQ9qssOJsazyn5GPzJtaCIf2z4mxj7KmiFugBgDCRgkkt/z903+u4+pVl98E3Ww6QwTzeukJmEgUb4/lp1s+g8TJuktJiEKx5qktbPDjs8sCXc//b1w3eaeoNaU9EvKj/V8ffnCsN3m48OilWsiRSOkSWn/lESMvhLOf+UH4YYOJKl12hmNEhW4E+Ru9CKTN5sxCi93gpwAGQ9loskTl5LolJA5d5bbUmAwOi/Nal6OPH/XQGC/i9JezO1H1Ve/qwFJVuuJZ7l5IdIT8xMTBobfJQlpgVx8ZOfPGzeLmyLMT3Y0da83rz6Mz3dM9ydzlfPIB01EkWebvLmNeYwTN1eXmXx5UULopG1faqkCFbsdeV544Lg7Qy+S1baTRpLV9tWJXPQPZTZIu86Yn071Bze/49Iw9f8cV9ovZNnCWXYBqns2x7yQi48m7UMoiMgzNCyLSeEceqmJ6I5voxWDFGf0xwRhfm433WUiJ5xvi/cuMGGYGNjUI1eihMgg9Q4ZJFFa7KdX2l+f/aj0uyoQu8yYt3rZwtlj7WupdUxhaj5q8nQg9eCJt6+baOoiotNNs8K+nmyi6a3cV6kBRwapd8ggDSD9klfNfnql/fXJIBWLBg0SuOlpJN0MTXLZZq9uHbMeiWoq1cwuR85fZXtbqotxv3P/j+aEMet0tCk2MkiilFQzR3YYl/tILhkySMWiCYPU12CQlk18cf0wdy5PxIkCoAhS75BBGiBqRY4wSJcvo2tFeThmF27Qy4kMUrGQQaogg1Q8ZJB6RyMGSeHWPqBfmtWEEEKIoiCDVHJkjoQQQoj2I4NUYmSOhBBtgKfiHjPRZpI3uGU/wNANjEU3LpkTogFkkEqKzJEQok2Q2uSrJq4HjMPkg09inBibqZE0KkXnOhOjkjMsgxANIYNUQmSOhBBthBHE/9qEIXJIjs0AmJgKBrHERBGBIcqEeI9zECN+M9I/kSfKyAxAJ/A4GhXnmUNkCWBbcX1kGMie0+L1qJvoD+t4/b5Odh8uMbEfvEfkiPQv7AfDMmD2Vph8uyxXrV4x4MgglRCZIyHaz9TZd6wOw8OD+NtiPCVG9n7KhHnBMJC4l3RIGAcS4xJ5ucHENYPP6HcmjAmw3jYmlr/G5Mv8bxMpVA4wkcCbctIvLTCRjsnrw7RMMGHKYljX16PufU2sM9aUXSfeB0Ywf58JSA7+QxPGB9ju10y+j+xvrXrFAMNBIkR9XrdneO/E2eGYVO/djEh8tvyw8NZKaW9ZYDeIjIlcfrjLJuM7d8QxXJi4W/Zcf3kwmCAXu2ZO9NTnF0iI+6Yg3x7lF5r64iKCMSIqG4bamOWyfGCSuB4sMn3FlP0sPJmvwwkA4wSYEwwVxMcMg2dSzy0mEngTofkbE0141Ef6FMoYgXw7UxbGJtnZtMpEpGcnU7zO9iYn3gfqx+jwO+GVnJZO9u8ATxsT1zvIx4JIkUESjfPSonD5g/NN3wpPbfThsOcb1i7/8bNvClt6WUfZM4QVdv5dYK/tYE+7oV1UWEd1j+m/mrjwONyRZ0/yWbjgTTX5RaMemB0uFFzYPD8YcHHDMKH3mDxqICLcZI1GBYlecVxxDGShGY7jAzhWXmei6S0LTXFEo7i2YKipi+P1I2kZRggTwnYYgZwy/m6O1bz+QeS4w4hh+FkvXmeKKW8dRkJn2Y+ZbkznnfjvcLL7Qr0vm8SAwwEhRJM8H37xu8fClhul55mNpiURpL/c7N/DUy9WijrKnseYQbo+hJmfTgvADA5D9qM41ehH7YbYy1eYEWJ+kZdxs2zr3TUzhIMvSOchNWAjyxgj661I3u4inKj/zfSBZK5ilPjg6TwLXDhsRxMRVXIDwyt38B5t8mWy0ShnfxNGjASqNEsMDIvn7zMmabYe5gtvDa9jNApDPRt5j1FZvf/Nl03/K53GfGAYMEIY5PeaWI7ye01LTVluNX3TxHJxBMnLqJc+PiTi9foo8z5NMb5fmB36DWH6WYeIUrV1HE8EzP6wrEOiYK+D3wVNbrdFZfXqLQbzzdN91C7fxd7L0iODJFrm5T++UJnwyNJvQviLt2VvzjrAMeaArpwWwvUHJ/4mYYHdAJ6/l50w7IyxIoq8X2jLUZaU23pbUnhlZZ77ywW/CGEvO5debzNDtiwsMA9xXVrX+ROiSBXr2fySdLZ7cIEhesOdOyd07ng9MsRFw3Y00dkm7tazYIp4n+YGFEejHEzRFSaaI+JlqI8LIvqjKe+i2Bdgcuw7jy+mgwJNWR498QgPcIzRSZvy70bTiA7PfFYcDxge/9yY39QUL/dB00HpPJ2ldzdBXB99h7Kffbxf1MMxyDpe5utk9wEoo0nOn8jzZeI6aCbkePe/M1tvD9nDfuXm187f2/aIXRole8y3c5qdLMe0oa4BggNCiCbZJLzzzduHl/8fN2Ddxn7kM+1mkh4wnzdjM90dkvFw6lwepQuEY+97BMn8VMKjZorgF4+GsMM7K9Mx9FK4PK3rYW5cU65koz2Bkzt9LIgGHW66zORgZOinxAmdi0gtuDg8UZlcC+qwM3HSYZWLI80dfhHDnBE94Mx6PAVCNAlRHCJOHKN0+v6SiWNRVGOPY0J47MYQ/u5/RQbp5BBWra6cyw61SzfFJ9v90eq0bIWdDzFAlF23KC2/PoSxdvN3xydCmHaBrW/lY+3mD/OVnBd5P7UBI+vZOW/vtP46TLnjlDD19lPDUJ8+2yCDJBonbUo7ZuKHw5YvfSss8eY0L3/rm8LDzxLc6CAfnW7/mdPhx500jZ22psnr7enEDlEEicjSx+zHy0nGzgUJboqIRLlZiqGXwjFpXW/ngZZCwEXmIhMXlrhPBU1v9kEkpzPukFuBqBSPSVMHokPsUSYh2gFjEHGt4diKx1kS1ThmWghXHWrnrIMSX5R8cvPt5/1P+9onaR/l8m2TxcLXbRnmOb8tf68ZK3tl2XBVCOuNtfOlGaHz7By335dDWGRGaazVe+43rN79KustsHrOs3PdSGSJ9ewO8U7MVVqUYdOt3z1ijG7Ze15YvO+5pc/LVg0ZJNEYf1wSbkg6aFd0w7Np9Git8kvCL2iE6STTzRy54UH0NMDMzDrHbMJdFeM04oSMy+3cfAF3SiaPIE0w08Q8kahZS0JY8nClDxJ9lCCu6xBbn2V6D00B65kwSjFEeBjnhT+8XgSpGt685ngz21uSOSFEFzFH9InHKrdDnzdjc/hJlXMdJFFy+6mvsPf5xcdRpUMwSpQZK8wU8f4v7Bw34R024W8Y3PNdkdaTRMiTiipc9fVKXTkcNPv2cOCcO8Ozv74/3LzPeX1tjBwZJFEuptkPPW7pmmW/9sTAWKGbpml2l+TLLJm1ppz+QzRUXXd8Op/2OfJ1J/DwTTQfl9GXKd5udyBSRBsifSSYpn/ItSagAyyi+Y27ctvZRJQB5TxF5K9APdQXR6CApjOvF3ifPhms69uPifdLCNFOTj7Cfsl2N7dqVeX8NY0oOT9tI4mSc17avvJrJ6r013bfRATouijqM+GdlfeJRK2wG8DYBOGJjk7rSSLkLFgdN0bXL9g/3DRv7zBmmL7sg4EMkhBClJTnPz1ptd3w177CiXJxhJkjNz3cpC0w43OUGZo5du/zd7dX+haNTR9ivXxRCF99zcrMAMURpAlmnIgszXrcbo/sBvIuM0kHfTWE5Qts3ur529sq9Rx6g9V7V2X9CDdFaxsjW37A0A9rALBDf/jyZTwQUh6O2YUnfMsJp7V0UhSAXWbMW71s4eyx9rWsfRWoAqbDrktt+w7f9A9Lx1h9DW27WeJ9fdOYpWOH5iaPxeeyy5HzVy2b+OL6Ye7cwbvSFRT7IlbZl9feQAWdrd9xdgizzRhVaS6rBsZo9dCYcOP8fasaot2OPC88cNydpW9em/itfcMbn39p/dtum2sOMx+dyHsMA8QlY6B0EBmk7mJfpn5XBaJZg1QmZJDKTVEMUiPGyBkkg6Qmth7SDXMkhOhviFBt/LmlQ7XMkRggeLJtlj+wUh1vRnNjNKjNaLWQQeoRMkdCiNGyyec713wn+pN1O13LFFVDBqkHyBwJIYToFup03Rq6SHeZXpkju8Xs2F0mPzqHH96gY1+uflcFop/7IDWD+iAVD/si2t8HKaKZvkWNoj5IoiP0MnLERbtTSjeRgFnKvt+K0uqEEEI0iZrR2oMMUpfo52Y1/7v8lb8VMS2EEKLzqBmt/ehOvQv0szmqhZukVv52W7G0BmvXGfPTKVEUli2cZTeDDbUJHGq62sQxe6npQRN4ksF4xPEsnzWRIOLYZK6Sjb4wx7Ga2IpHO5rYOtGMVguNgyREG4mjSY2aJVuhtL8++wP1uyovGKQdTVlzQzlUM0ibm0gr+jnTaI9d6trHRH68tv0OMEh2ZKrVoEDc/6M5Zmpa+4q7bYwcGSQhOkAzRskWLO2vTwap1GQjSHESX3jaRJ4H8t8dbrrGBLGxOoSClDNNe5kWm0jBvpHpL00kA/btPG7CEK00QUcMkigezUaQ3BRBt42Ro07aQnQATJEbI8xSbJiEKBCnmTg3ksQ3C9mLMUdwlMnN8A4mmuGyx/SPTBua3ASdYMIcxVCnm6OLTZiw75ueM+1mEgNOttO1+hd1Bxkk0XXcKCEZJVEynjdhWjBGGKh6x66bpidNr1CQ8nrTFibq8SgUYKAof79pU9P9JjGgZI1RGUzRlDtOCVNvP3VEQ8N+D1E+ZJBET8kaJZklUXC+baKJjeP0VJOf/R810cTW6NVgKxORIuqhKa+8VxHRVtwU9cPTaDfvc17VpjiMVNHNk36UolDEBokTQxmxH5V+V4NHs520/Ym3l03nmeaavJlNDAhxH6Redbpulmp9kLKGpxFzVGuZTqM+SKJ0eESJab+LEqIEPJO+YpQa4VXTUyaa3VaYfH0xYJSxGS1LbHgW73tuoiKbo0bRna4oJPazGfnluEkqS0TJflT6XQkhqjJl9h2rhoaGxhQ9WpRHHEGKo0b1DE8zy3YDPeYvSktskJw4mlRksySDJITIw43RXuP2Gjt37tDquImtLLhBOuDOOQ1HgooYNZJBEn1J3E/Jm+OEEKKIuCli2o1R8oZRRoPkfaUaNTtFbVKTQRJ9jYySKDD1Rt4WfU42WpQWr0WZDJIbI3juV/fa/7XNzqZb727/V07LjSzfC97wwos1DZJoEj2GXkz4XvTdiC4zycQTaHnmnM7aPKkm4z5gYIw4F5111nBd44NBspMWyUYKrb+cfXtyfl01lCRGQWPTPyGXKXPufI3ljz768prLFR39eJuAL1yRimITmyR9V6IFiPxUSw/CseVpRj5g+ivTFNPNpttMPKr/7yaWZVwkPb4/INRqRiszGB07iY5945Mr17viimNWpcU1aWWdoqILSIPIHJWLbholHRt9hedUu9B0rgmD4+k+jjYdV5lMBnc83/RBEwNG+vEW52Q7x/Qd01KT6EMaaUYrI25ymG7U6LSyjugD4outKBd8d660qC7Nft/N1i8KDQYHbWD6tGlcVEZEiGY1J25im2PiAslx4CNsY7Di5UWf0EwzWkHheD3FtM6NXSvNYy2sw/b5Ta2zfYNkz9Xe6yo934Giw5eu6EB/4Cam3d+n1ws6VkoPJ2b4iYkkskSJ9qPAiDP5k9CW6NAdprtMD5qIGPH9894FJo9AqYmtD2hjMxrmgGOD5tiDTPeZusGupg+ZOD7XuaFrNQLk6zUZNeIzoBn6OlN2XzBI/I7y3hNFIb7wif6B79WVFq1DM9+9jhORgzpp9wltjhZx8b/JtKEpPkaIWGK+MV2/NJGwGLPO4G/1yiBenz5x1B+X3WP6jYlzFeuRFsejNBt4BMj8n9fJfuZtB3jvu6bnpqSdt2096s3bbrwufy+jxrPsEtNhJiK02f0uTARJVEEXvWLRie+DOl1p0ajQMSMiOMEjUVI61IxWrWkpbvLyaZZzM+Xr5ZXF6zCNwWDa5dsigkTkypc51P/GMWPWI6pUb9tezyG+HhoaGkt/PD4jIqj014v3pdr0N00YJOa9zPfb/07fXs8oa/tpR+FLV1NJcejU90GdLv+xp28lZOfroWNGRDD+kcZAKhnxhX/vDfden990lzpfjzfdauKcs5yClBtM5OuLySsDDAr7ynHHucjrXIcpc+68yv7Ga2gyvHn+fvNXr36N6A3U23ayLuvRpGafz6HDw6uWWTH7TT5BthlvN64PfP4hk59fv2Ty/S6UJ5FBykEXumLRje+DbSA/OXpZ8mYT+LpCiPLgxshNEeqQMcIgzDTRtERT1IkmzjP0U5ucTvMUZCscbuKaTh1EiugzR51rMWX27QxOOfbW8w84wv7OMWZwSJrsy9Xctvc3umXB/qdfccUx1T4fjFK1+nx+ZxP7CUeYfL8xeTqHClFk3CjJ8AjRv3SoGa0eF5swF8+b3kWBEffPifvixM1T3vSULWM67vdDHZglIjkjdZoxWu3ntDFj1mccL1+37rbjyNrYsf+FurPNYvH+rLVdE/VBvB2G0cj2QfL99r+TOntKz3dAiCz8CFuJ3nQC9iWdbHcki8e/aePf2MRJZLrpVVMzcBIBNeUI0SBc7PtxUMdqeNSH6VbGJ/L1B3FsIxmkwYOL6jWVyfC4ibT4hEQbgTsF8Hbktl+Yi2SOsrhZatP+YZC4e7zIxFg63zY1O6CgGyRC6Ty+69+PECKDG6NBMEXOaM3NIJsjkEEaPNoRdehI5KKo5ii7X22KKuUZJPCoEuFncDPr87ThszzfwVTTT00nmTzlRSuRKCH6lkE2RkyPJmrE9KCaIyjcxUh0nDiCxIi/RIM+adrTFOeeOtB0gInOfi+k8/FYGDDQTTujNEpxExvmh8/yElOcyuIKE/0V+OyJLvHdZQ0S35kiSEJEDKIpchQ1ah8ySINHNvrjF11G/iV/1Fkm7ziYXSb7yObAGKRa0a0WjZJHkBgtFjOEMcKwZpva6Hx5pel60y0mjzrJIAmRQcZodMZG5mhtZJAGjzyDBKRWmG2ab9qfAgNTRAQJPNoUMyqDVMt0lBU3Sw38XXETmxsbDJBHlfi8J5o8okSUiZQEjG5LlA9Ig4FB8nJ0vEmIgWHQOl1n2MD+/pf875c5ai8ySIMHhijupH226bemrhqkMpqjZvbZjRL0mwkUogiUNFpERJgm8mo5+rhx+qApN19alnZ8Bm6MmJY5EkJ0DYySKy0SQowCTAG/p5Jm0scg0Z2BsYK4WY3znRFR9nGCmOcGlYgy78fjE30tHtPI/BHL8/6xJsyNz7N8PD4SZWx3ZN7rGRoae7nNkyZEN3MR+jCEaAJOJq1EhFgvnVRESYgm6aNmtDiChCFhVO33mXgSlez29Cf0CBIRfc4V9A2dZtrJDM059jEk54/0c9jMJkk8+zlTfBNG5P8yE60BXgfvM5hjMj9lzp1/sgk1qQ0y8YVJ9I5B/h6yfzvzOi6FqE/Jo0V5ZCNI9D/EsPgo1DSxYW68DCPIuWLYzFE8kjXvA6NTf9bEfDxStY/STV1xZGjO2iNqr0fXCX9PDBK6CBWDfvse2vX3+ElKx6kQa9OHxshp1iCNZNxHqTliOTc1sUHyOph2Y0SZbyPpb0Q9Rx99edLnSAwouuiIIlHrePSTn45ZMcjERqAPjZFTzyB5FIinU8f7Z5L2M8rLUxYbpF1NvzOxrEeQRqJKHoGyuuiL5JEp6iQf2ndN6oOUoS8/DA4C9fMQnaQTxxh1ppP0U+ICIcMk+p6ps+9cZVeigRy7qBoYo3Y9oaen1MQI8UVG9AZ9B/k087nYskk/AZuU0Rd9CcYoOcbPOqtfo0VN0+4omprURkdfnXw5EBQ56i2D9B1042+1bXD3mGxDUSVRdjxaxPTicTeNDXPnKmKU0s6oEXjkSFGj1umbC5nMkSgDrR6nMkqizLgxkilaFzdGTMscFYu+MBQyR2JQkFESZULGqDadihoxLXM0emQqxKiQOW2edn1mbpZklESRUDNafdptjKCBqBFPyjEYJQmy884XjNLNeana+wOHLmyiZWSOioGiSqIIKFpUn1E2p/HI/u0mhglgNG7/nR9i9V5NvXWiRqM1SAwj8CHT6SZ9v0IUFAZTI3Eur8Aw/T7dKoxHgpoGo5hONkwr69QDo0S9ad0yrqLjYIpGjjk9jVYTzBGf0yieTsMgMV7R90yMozRSJ1pvvdftZ0Weu41cbluYRsZBMi0xHWbi3JDN0eZ53uIxliAeW+nl9NXrjuvwsiRXnOk5U7w/vo1SoZOoKCOYoY+bXjVhajBI95mWmmrBetwBtWSEyoKdLDkhJb9tRZREJ1C0qHEyzWnkTiMK9EbTQSbOW42C2fl7009M4z0v2y0L9j9t9erXeI8BH7lxJO+a53FzKPuGaaHpWtM6ed5MrAtxBCmOOu1iiiNIvOd1eH3UcZTpRNOstCzeBtOlOR/J8YuGSe4Si8M96WscOWKaEWTZTx+l1kee/YzpHBM/akap5e4nxpdDd5mog7sf7oyok7p5j3JEOSelhFY+m059npgimj6RbaMy1szaJ0shWsIjRos3vGl9ji+Zo+p4dKfdfY2M+6zuL2GObp6/30VmjkhKy298Y9OtLGC42QGffsgUn3M4H7JPGKZqXuBC0ydMj5m2pCCC81/e9n5g8u18yVRvG4VFJ03REMlJsTj9jTArDKPP3deZpp+auKvijuU4E1xq+hvTlclcCNNNE0zVIkiYH2dHE+383O2cZWJbzjXpK6FqfvSlwL4/TlLJ94eBspeOmDPRf6jTdfNkokbt+rw2t3qf8j5MZo6+Pjy8CmPCeQqzQxOWzzcSQcr2R6rVB4mmtg+YeELuNBN/U7UIElBH3jaE6C/SCESRwCDRrAaYnetNlNFxkVeHKBHRIo8Y+TJ5xBEkxPJEnXj1smNMI1GjLAX8nNYBo8R+pvsan0CFWAuPFqlvUeN41Ai1O5+c1/2mN22PEeI8xI0h+dOA5LQYHO9v5H1+WM7LiAbl9UHivTjPGyJ6zvrfNLEMUXTKPU9ctu68fkx52yjVOafUJ8hdZsznQxc5LFs4u58vfh5BusjEj/Qq08dMwA+bUPOppommK0xwtIlo052pjjfF8KOOISLFHdB80/4UGESWOBEBEapsHaXBTrSctJJjRBElEaP+Ra3RoahRQifrFn2KDFJ1RvvZJHeOIgvNbRgy7oy4G2N6Lcr4uWGWKvs93M+mWtTAo0XJcaCIUVN4ZKfdESOn0/WLPkUGqTqtfDaVi+RAmCOMDZ2s+TtdjTzZxjLNLF8qps65I2p+k1kaBNSM1jpuXFAnzEun6xf1KX0TW583JbVMs59NcpJMKVBn7FLCZ1nmzxCjZKeGZP8Xz9vLTsxDI8eG6A/UjDY6Ot3k1en6RWOU+kIog1QdGaTe4Z9l2T9HGaX+wk0R0zJGrdEN4yJzVBxKfQKXQapOKwZJxqg99ItBinGzJKNUPhQtGj1uWpjudNSI6Q5tY7SpRlqh3jaz+D44GiKgVTAB6WSWbB+TS0yjgSecGnlUvB2w7zyJtU4H4Gao8dmILhBH5PoJ9VMqD+pf1B4wLnyOnewH1OA2uCbwWD1P6Ma/PUwF6UB4srfWbxKz4o/g5xE/ot8u6m0zi++Dq5370jT9/MNhXAaGXucDHu3j2AysNdVEagsh6tKv0bjF8/ZJRuk2c2Qm6S49/VYw3BQhjXY9Oty0FKxJ7V7T7ia/geamnfGFbjH9mSmbG81NFTdspADx32o8RlGtPGkYllq51Xif5LjUnzf2UrzNLHnrFopBu7Mg+uOpKBBJ/3zeo0y4Vn/fU0zUixrF9VIPBx8RJ6/Hn3jKbt+3yQHlEa+Vpm1NkFcPdZAKg3pGGxkToiVklIrF1NmVyJ6bIhmj0RGbFj7LNpojNw+cv9/VpDkCEsYy7tuxJn5vmBaasJ42kSXgBhOjXf+z6X+YGP0ag8O1Pk4H8lHTjSaWZSTsk03Vfr+vM5FDjgiV1+/rLErnWfd+0/Ym9i1vm1loPsuuW6hzSD8bpCmmV0wYC0yPg6ngSyAbMgfb1uk04uAlWsT76GzTAaZ6sAzLsg7RKgYWZHRn3w4DDGJ2IN6+b5MD719MXv64CarV85SJ/S7tQIWiP3CjhOwCXWnSkVHqCm6KEmM0b+/kQi5TNDo8arT3hnsnRrNzUaPbN7bt3NvidkixRKJbUicRPSLDP9e5TuRig1q51eJo0UdM/tuvts2YausWhn42SHETG19mLTBST1Qmky/Nozk+anI9iC4xajPrYMZ8xGXm44hQTLxNls+jWj0YJDX3iULhZslO/CPNPHboyiy1GTdGYWhoaPF5e1UieUPqOD8autWcZjxj29rWNjOajtjPmIjk0KJA9Ih5eME0uTK51jXFp3c2xb9HzBUegDLMUiPH0BGmeB2iVGQcoIy0JF5HtW3GEGnKW7cw9LNBahVCkjNNfKl0hmsUojlEeTjoCHd6RzpUr/8SbhuDlYXyZuoRoueo+a0zjDSjpdEiGaP20MHmtHVooUmtGkSNdjERMfJjgKa3j5uol/49XzeR6d/L/mRyPEu/9wGK86Sxrudii8lbh+2TBJf6PQrEvuVtM8stpuy6haLUJ60aj7ITBSLflkdciCZls7mzzFwTveyBNlVSSbzF5Pm8AIPCF+nr0QcomxGeaY82sTyZ4MkiTzMfeN6ueF2aynybRJN8ee4C7jGdaIrLgXoWmLLbXwcNgZCPnu7rPptu/e50KoTnfsWhvTZ2nHKjpu8lB0wRkSKmiRbJELUPNytMdzhq1NVtCZGgi1119Nnko8+lt/gwAXFEyb4TLhYy8xEjzWjDiry1G8wKny3qRgoP394ApwuJ+xq5/Ck70Sl0sauOPpt89LkUg3g8pfQ7kREwZIw6S7fNisxRuSn1j5ATq5qR8tFnk48+l2KhdCYVU6RmtM7S7Saubm9PiHVQNKA6+mzy0edSPOw7GYkmJdGTAenQrWhRd1DUSAwkuthVR59NPvpcigcGyV5GTEJeP6V+QsaoO/TCqBTcHJUh1UihkMMVYg0+BlZ2hHIfAZ0nB1mGx1194M8sXgdGjHVYdzRwcvE8gANBP46n5KYI+WP6akrrDG5SaOLqZvMW2+3wNr2zsw/94mBsGsnFJpqkXw2SLlKiVXgO/b+aOIYcRkqPR6atBeNo+ajom5iWmkbDwOYB7IfxlNwYuSmSMeossUnhs+6GOXJD1unRt1P6KRdbvA++v9R3R6YMGt3fttKvBkkXKdEqpJ/5NxPHEPBjZ1RYfpyNgJH6n6bYYPHjrpabL86rhzDjwCvzLMNI7dTnph/xfrV6+4oyGqWsMZIp6iwlihq5eUhysVHQJP2Uiy3eB99f6vmj6Q1pGec/ytgWy65nYtsnmTruX/rVIHXqIgXZCxVfat9fpAYM7sbeY+KY4aTA8dSoOcZMMxI7qWE86lgrN1+cV+8K09Em4JV5J87Xh9hOrXr7DjdKyC6GyQXRfnL87YVAzWjdJ2uM+MwLbI7aRT/lYsvbX0wYgyRnYdtEq9g2pqrj9KtB6tRFCrIXKi6cA3ORGhCIOHJMYIw5ATFcfzNw/HE8cFxwF8QxUS03X5xXjxMfxxDb5ZV5hzrikwjUqrevye2n1KNOz2pG6w2xQem2MYpNWZPbJW8axoaWjfj33Qz9kouN/c7b32qQDSPedse/7341SNCJixRQT3yhqlWvKC/c2Vxk4k7GT0DN4scJr43k1GM7HEPkMeIEGG+XOrInkUbr7VvWan47JW1+65JRUjNabxilQRkVvTJlOfRDLrZ4Od/far8h3vs7U97+ijwafGTbm8l4zWv+ipvPHJYnn1rcDOfLZOupVm9P0ePs+dT5XAj5+hNq3pTK9wt8xyjbxJr97pn391iO5akvbobl+IK8Y48yjA+v4MvEdfiDB9XqLRXZx/xHQ9zM1Qmj1On6RW3cHPXiMfpebluIpqlxsevURQqyF6p9ovm43p4ig5SPPpfi0U6DFONmph1Gpp11ieYpgjGSOWoZrr/eT8nFdVm52DqJLnbV0WeTjz6X4tEpg+S0GvVRtKj39NqcKGokSosudtXRZ5OPPpfi0WmD5DRqeBQtKga9NicyR0JfvBBiIFg8P+3QPZzfoduNkTpd9xY3Jj16hD6Bfejl9oUYNYoGVEefTT76XIpHtyJIeagZrVgoatRRRpuLrdb69dYtJYogCSEGjnWiRVWiSqI7TJ1dGc+qS+k6cilB1Mg7O5ctF9uuJobCKZ3fSD7MMt9VL1s4WyezHPhO9dmsiz6X4kEEyb4TRsbt+HkIYxTsKrj4vL3G5DWh+ftMV1tGtA+MkV2FkgtnL41JSZrUMEik2eD4JJrDmGk8Vc0T1huZGMD4M6YppidM+5r4W243kQLkbtPZJsYIJG/bQhNjpzGW0ZEmnsim7utMftyzzez6PzH90JS37m2m+D0yWrA91n/cNM30T6Z4XdKnZOHv8v3jbyGlCuMVYgbPNO1l8vIXTdm/Ja/OpklOBFw0Nt363UlBWXjuV/eEBxYygGe52HXG/HSq88gIrIsMUvHotEFqxfTIKHUeN0eLx900Nsyd21NjxHSXzJEbjjeaSBfSzGjarPv3JgwKgxhjljAcO6Xz40wMT0M5F8f4PEcZAzpiJDAs/n5cB+tCbJAwYr6cr7+DCfLW9cFs4/cwLeSEO900y5TdLtPZ31e8Xd9XLp4Hm6jjfSbysRFRY2Ty+H32YYFp1N8llcogdRn70JPPXXQfGaTi0SmDVC9a1CjtqkdUGFBj5LTDIBEx+orpb02M+TfXhKHYxvSPJlIlufkAzAumhwsmqUl8mmYvPxdiXkjSDVmDFK/DNAaEvGjeZBavm/ce2fdjg0SakPh9z0QRwzKMtO1/i5ue2ACRTuwxEwYpWyef0ai/U69QCCH6AgzNWv2LRmlq/Ok3qzPpJ6N+Sq3h/YwG2BwB6YPKlostb/1sTrZ43ex72c+31roOf1P8t/h2q9GRPG1UKIQQpWbqnDVPo7XLGGWpN0yAqE4cNUo+wx6Zoz6iW7nY8vKq1Vo37z06kGOKfmz6nqnaujF5edqqHTMdy9OWVKImtu5iH3pbvjzRPGpiKx6jaWLDGNnPaWjxvL3sZq+7zV/qp1SfuBN2L6NGDtEjnpQrcEdsUSAUQRJClA6PGI1Ei7psjsAjSsj2pdJ8pIjSOhQpanTz/H2K/JTaIEK/qsLmaUt+zIogdRfO5umk6DKKIBWPRiNIHi1iuhcRo0ZQVEmI/iH5IcsgdRf70HWB7gJ2ZSrlxWnSjPnl3PFRYAaJaHbun93LZrRWqWWUdpkxb8ToieKwbOcXe94EKIqFDFIPkEHqDnZFKrPPGGMHSZn3f1SUIVrUCHlGCYNUiZgpulQUdjly/qplE19cXwZJxKgPkhCiMHjfIswRxqhX/YvaRW4/JUWPhCgFMkhCiJ6T7XRddmOUh5ulTd+2+/DUORomQIiiI4MkhOgJbopiYzQIzU7P/fqeSrOhxlMSotDIIAkhusogRIsaIR54Mi0SQhQIGSQhRFfIGqNBNEV5YJTovJ3OMi4M+aWYR6ea+iG65KMzk1BViFIggySE6BiD2ow2SkjuSZoHzMTupkmmskOy0wNNryRzQpQAGSQhRNtRM1rbwSTdaXredIkJ80REplakKV6HZRabWC8u/76Jcq/nUhP1ZCNZh5k2MOVtk/qeS8tYf7fMvC9D1vb4vez7cTkmUdEm0VNkkIQQbUPNaG1hiullE9GW/zQtNcFTpm1Mx5v2M5HRnXP4eBMZ4jEwWXwdzAaGiOXAy79lut5EPRgVEotiVt5l+qrJy68xVdsmWde/YKL8ONP+mfnsMYDB8zreYsKMxXWQpX6+6VWTED2Dg1EIIVpGzWhtx5vYMCaxwcDUuGnYwXSOiYENV5q2M12UzpPLCvMBvg76o8lzXHk59Sw3+TY2MbHMjibKYyjLbhPmmXY2kU2dSBPmJp7n78gDA/hEZTLJSn+mibr/xoQp1DEkeooMkhCiJdSM1lMeNZ1m4hyOAZlqen86j3HBwMCWJqI86HWmp00x1IPxoY54GcwR5TGUZbfpfYpOMGGsDjVRT3a+HkSQPmLy/c/upxBdRwZJCNEUakYrBD8xvddExIXP3/vyZMEgEaXJNtc5cT0sc6+JZeJymuboO3RbVBZvc05ahikjM/tHM/ONNJURQfqmyevul6f3RIlJDsCBy8W2wH6zD08I4cJ0vstwRUknRQexs2yZL9yFysWGKbLDNjluy5wbrQh0MRcbfYk+aCLqU/Tviw7cl5nuN7HfZ5hONnmEqqMoF5vIo48jSHvavYudExbYazvYc0EIi7gxEmJwUDOa6BJEkIhecWzxpNyXTF0xR0JUo38N0p7HmEG6PoSZn04LzNwwYC1iyDLno4vWlK8wE8T8Ii+z18pCIdw1M4SDL0jLUvMVLzOy3orkbSHKjJrR+gKaymiqKsN3xzhJXI+IUtJRnEiSED2lfw3SMeaCrpwWwvUHJ/4mLDgthPP3sp+f/f5WbF9ZBi60ZShLym0dWuzDlZX5j9lkEoG6MIS9zre6rGDIll9wif2c07rOnxBFqVjP5peks0KUCDdFMkZCCNG3Bskc0cwVlT5GnzdjMz1tGns4dS6PMv6ZE0WWzEslPPqLyusvHg1hh3dWpmN4MPbytK6H6YOYcmWPOjUJMQrMEKkZTQghMvSnQfrodPvP3A6mJ2kaOy2Eja3o7WmkZ4cogkRk6WNcD0wMlwZuiohCuVmK4cHYY9K63u7jrglRHtwUKVokhBD59KdBmm7myE1P0gxmZS98N4SZd1VM04gTMi6/LoQLrCyOIE0w08Q8UahZaaRoycOVPkj0U5p1zpq6DrH1fRnRP/CkYxp47CfcGNkkkaJKNnk7kpM3hRBCjNCfBmmanfPj1q5ZE0yfXWOYpk1b8/6SWWvK6T/E+LLXHZ/O23Ij2AqUTbDlfXpknqKoTlEC9qx0tB+QpxzdGHm0SMZICCFq07+dtIWoxTpPOULUH82fdMw+5ehlaz3paOsV8ClHN0WxMbJi2ykhhBD14IQ5eANF9hhiT+lk4eBYSCdLT83jwwcLnW5/7pX2dRD9o4w8oDSZLorKnUX2/udtnXea0Zl+ZQjT7E2Mz9s/H8LlZrg+/XClLK7Hpx82I+brNEbLA0VijOwlaUKzVxmigtHFgSJFg2igSJFHcqFu3CBtEuaet+OaG+CHlocDL2YU+hbZbadw04G/Dx+/NIRPHfT7cGITdckgdQaOhcmPvzGdKze3bvt/qxwjRIqm27cwrdI0FhsbH2F9ZJplL6isFh4LYa/UIGGKMEC+/uffvqYeN1J0TXMDhUEKTTXDNmSQMENEh2ySSJGMUQmQQSoeMkgij+ab2H73ZPj4KXeFA9FozBHc/0g48Iu/SVJPC9E18p5ydNeffdIx7ylHqPWkY5eecnRDxKtJzWhCCNFGRt8HafO3hm+ct1e4KdU3TthpzfwJDIhqECkaWWZSOGnzSnGyri8jRLfIe8oRQxM/nehuKO8pR8g+6djlpxzdHDFNxEjGSAgh2kvzBunNW4WvpWZnLvmdgaa2JKq0PDy52e/DP6bTS3beJEzlfSJFadTp44vtZn3XP0tWE6In5D7liImxQjdN/qRj9ilH9zrrPOmYrtulpxzdFMkYCSFEZ+Dk2lwfpDNeHy6Nm8WIAo30H4rf/7Nw0hlbhV998ZGwONN36cnFD4QTr/+PNeve+PqojsZQH6TOMBh9kEaJ9yvqQGQoolDZ/EX7oA9SxT2LIrFs5xfHqg+SiOmKQXri4EnhuGeXhrPuD2E7m/5UeFQGqaDIIBUGGSQhhOgho2piu+mMt4bt0uJa/PKBF8JWH6ys87Wpr09LhRBCCCGKSZMRpOKgCFJnUASpMCiCJIQQPWT0T7EJIYQQQvQZMkhCCCGEEBlkkESb2SacuPT4MH9Ek0NlNIi1y8+cmTbj7TQpnHnlpDC+Mme8MUy7cnqYtlM6K4QQQvQAGSTRRjBBu4TfHntJmD3JdWu4P303/PrBcE5SdnV4cPJ+MkFCCCEKiwySaB+HbR12vm1ZWPRIOi+EEEKUlDoGiQEe00f64xQhLUN9O1VG1xZ9x/htNwrPPvFiMr3bAm9Oi5rL3jYxnJaUHR4O/JWMlBBCiOJS0yBtd/BWYavFD6RpQpaGi55J3xCiCptt84bk9f5Zlaa0m36dzFYYaWIzzXoiLRRCCCGKR02D9Mtn/xC2mrpVJuLDCNkeVdorfOPgNK8ao2KPRJtMI0lo4yjUmnQjNes5Y1KlLiWyLRUrz18WHtpvl+b6Fj3yYvjd294Q3pLOhmDTb3sp/FbRJSGEED2kdhMbSWa/E8IZmBUfNXu3rcKeD3pUaXl4cuLGa0bTjpLWjiSq3W2TKApl5cmCRq16wguVhLdNpB4RReCJ8I1jfx0mfteb1w4PB9Y1O7bOZ0P4cPp02/yl+4bw2ahjtxBCCNED6nfSTjPxf/zBjcPXTtgkbLfZfwtbTd01JyIU84fw5O8qUyyfR816nv39mlxvNWBE6jIq3f3+5JGl4QsjT7AhNztmhKYvDSuT6QzX3Botf0n4xjVpuRBCCNEj6hukFJrb/JVs/JXIjylOXJtD0kyXY5KarUcIIYQQolvU6aQ9KY3wmD4Ywhdp8rr/ybBkokd+TPX6Cdny399sx3T5rcJWaWSp6XqEEEIIIbpE0txT1mS1yxbO7kVz1Snp6/L09dr0tR1QN/Xm1Xlo+trO7a2DktUWBiWrFUKIHtJwE1sfMMlEr28uOsgNR7Ocl0oIIYQQfcogGSS4xETUCRGJwSR9z4RxogvUSSbM02LTBibed0MVl1UzV/XqQ0xTxvsMvYmYpmyGCeLlfF0hhBBCdIlBM0jHm2JzAnR+2tr0L6Z9TJinZaYJJkyUGyovq0et+j5muj4t4/0PpGKassdMEC+3IJ3vTw6bHOavlaxWGGpeE0KIHjOoESSGXPJxwTEir5ro+/MgBQZPo29hiqM7mKtGqFUfPuAWCgzvwwQ+7cvDuSa2298PvfOIf7XH/9uAfdm5Qy0UXDJHQgjRYwbNIDUL0Z2ZJrtmJeZqtOADDqhMhh3TV/DpiekrHGZiu6hYfZ52mhTO9IEdF2xjBW8M0670gR6PD2fOTDt5s9yV0yvL2nLkZzuRvwqIHLEuyyR1wDbhRK/XVFm2St1CCCFEBxnUJjZUrR9RDNGei03NRJBqcZnpf5qo72DTBZmyP5qA8lmmZva1a4w/6G32qVxdGdiRnGqH7Rom3prOT7o9/G7y1lGT2a/Dpely99/8m7DzlIoZ2m3KW8NDN2fysR22dXiz1+sDRtasWwghhOgM3TVIu+20JmVJ91lqon+QR2XoX4Q8OhNP88p8vA6vzPt6rhjma9VHsx5/PvWRiYWmuLiMvkYsRznvZ/cV9ZyV518ZfrzN4SNRHrL4b3ZCZZ5UITunyyX86sU1zWfX/Co8tN/WYbewTdh1v9+EBzKNh9Tzu8f/bzpXoWbd5YChG2p16i+U+RVCCFGhuwaJtCUaMbsvqGTrvz2Ev5oUwuMvhWejyE/1PkVPhAdue2vYdQGRogfWybe20up587ZrN6FR1ljdVfF+ZD5+lYMx4WlDhn9AbmaFEEKIOgYpztA/MtJ1Thb+TAb+qSfsFebuli5O1MjXZblkOs7w78tWye4vCsf4mdNHIjpvvvVXYeU1D4QHJ3uUxzTSp2hd7v/ag+HN+20UHrxx7UhRwlr1TA/TdsqW1a67BveYGAnVn1xk2ITDTQyhUAtMVLPDNkDcuV9DNwghRAmh+abqSNqkGvlUeDSceP1/pCWGGZ5vbPZkWmZG54zXh0svDeFTx4Xwjx4dwhRNfD7Jxo9Z2ufBu8JZhAswSAf9Ppz44CZRHSl59daINvVwJO2+pt9G0rZjhC5Lc030J+NJQiJFGB86xvPet03wIVNelIm+YNNNNH/SiZ6+aNTBet7hnnlfNztN5/4rTN4RP96+P71YiKZTIYQQa6gZQfrl9UvDZZtV8qV5RKhqFv44A//9z4clO28SpprR2WfnF8IdmbYU6njy2cgcGTWz+wsxeu4zvdfEeFREj+gc3witDNsAgzt0gxBC9AF1+yAtvphs+3auP7DSubqxLPzPhzse2jjsc8ImYavFT67TjlHJ8L92E1oJs/t7k4n3YxHFhs7wN5hONWFefBys0VBt2AYo19ANQggh1qKmQVqTzX/HsNWDL1QMS4NZ+Bff+GTYauf/FpY8sHakKGGtOiaFk+ix0fns/hiaC03eTyRLsx11x5nuMLGjPN0mig9RI75nj/rE+BAQzRjevGEboHRDNwghhFibmn2QikwLfZAwSPNMZ5neZfqkiZa8x01HmX5g2jadpynmq6YppptN9EHZ30QE4H2mI03U4+9fZPquCZinPwt9VOL14UpTtuxfTV8wFcJk9WEfJPVTE0II0TTdfcy/WPzBRBSIPGj0J8EkYaBoSaSPSl4utNeZiBgROfqw6e9NjFfEk04si8i79g8mX9/HO8rLr0b5+02KQAkhhBAFYpANkne+rUZeh1qeRsojfqybppqNTXnNOOqkK4QQQpSAQTZI9WimQ202Z9sLJu+8G6NOukIIIUQJkEFaw29N9AviybTvmJrpUJvN2UZfI++k64MC5nXSpfz7Jj0FJ4QQQhQIIhmD0klbNIA6adcFU4sB3tV0oEn9x4QQog9RBEn0OxreQQghRNMogiTWgmMhnewL7BjB0Gh4ByGEEE0hgyT6nez4V3FuNUbUftrkedjiHGpxvrSjTfQtAyJRHzWR3y2GdTBjLB9HpPLqbCZiJYQQogeoiU0MGhreQQghRF1kkLoDUYRaT8LxXq33W6HeNkU+Gt5BCCGEDFIDeJTAm0oczIcS1ZYfDe8ghBBiHWSQGuMeE520/EkoLnCkI+EiCMwzzQUQM8VycfPLDJMTL+sX0SxcODFf8QU1uw7ld6Vl9bY5yNCcRp8hsvdfa/IIDq/MU056GVLCYJZ49WgP77sclvf+R3Sw5mk2luV1kYm6mPcUMyhbJ2VKMSOEEAVmkAySm4dWoj4vm4gO0KQCPNnkHXwhzrNGbjeWQ0xT9pjJycvJloVmmhNMfkGttk6cT44OyNW2KYQQQogmUASpce4z8Rj4BBPRo8tMzniTd87FODk+/WD66tTrtOvNMh4Zgrx18jocV9umEEIIIRpkkAySN6W0OsAf699gOtWECWHeWWnyzrk8xu349MT01anXadebZRin5xAKjEY7+lbbphBCCCEaRBGk5iBqRPNc9lFuyr1z7sEmIkBx2R9NTl6nXYdp+hjRgZf3bjIRuaq1Tky1bQohhBCiCYhGaKBIIToDTz4SbYw7ece40a32fiv4Nj2SqGEFhBCiBRRBEiIf79Rf1uEdMEbVzBH7LuMkhBA1kEESojrdHt4B80VzalwfeDnGbB9Ttp68bbKOR6jibf/cdJVpjinehhBCiAgZJNHvuHkow/AO8DoTyzBCt28XKOcBg/eYsvXUG94h3jbrH2EiPx0PLcQPGwghhEiRQRKiNt0c3gF8HUwY9TtxPri8eqptE+L9FEII0QAySKLfKdPwDuDrUC/155FXT63hHeL9FEII0QAySELUp1vDO9BXaHsT71NHHK1y8uqptk0nfp/tMM6W55/L6wslhBADD3egesxfiGKA2SESpCfMhBCixyiCJIQQQgiRQQZJiOLAgJGKHgkhRAGQQRJCCCGEyCCDJIQQQgiRQQZJCCGEECLDyFNsyVzJ0FNsouB0Olmt54lTvyUhhBBCdAVPUTKaZLWs6yYoD96L31cSWSGEKAhqYhOiOt1MVst6PzDFSWQxT56k9pMm1o3Xd4OF7jLF+yGEEGIUyCCJfscNS9GT1ZLC5ChTNomsJ6k928S6aJmJ3HAxfzCNM7Htd1EghBCidWSQhKhNt5PVZvEktXFk6ngKMmC+SCEihBCiDcggiX6nbMlqq0FkaqaJdS+hQAghROeQQRKiPkSNupGstlYSWbZ9salaBEkIIYQQQgghhBBCCCGEEEIIIYQQQgghhBBCCCGEEEIIIYQQQgghhBBCCCGEEEIIIYQQQgghhOg3Qvj/nAoyDdkFWQYAAAAASUVORK5CYII="/>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 name="AutoShape 4" descr="data:image/png;base64,%20iVBORw0KGgoAAAANSUhEUgAAAkgAAAFRCAYAAACPL1JhAAAAAXNSR0IArs4c6QAAAARnQU1BAACxjwv8YQUAAAAJcEhZcwAADsMAAA7DAcdvqGQAAFLdSURBVHhe7Z0J3B1VmebPl8CMYxNQAZEAyhZgVAJBtJudkNBI2EIEHFwAaVB7utssrI4LndYeVCAJtt0K0gqoqKCRNYAEkC2oLCHg0IQgqEAQgR62Vqcl+eb91633y0ml7vrdpere5//Lk1t1btWp+u6tW/XUe06dNwghhBBCCCGEEEIIIYQQQgghhBBCCCGEEEIIIYQQQgghhBAdY2z6KoQQQrSDDUzXmV40raBACCGEEKLf2Nz0mGnY9LxpN1M1MEffM9VaRohSMCZ9FUIIIfI41vRVE9eLTUz3m6oxzvQm02+TuYq5+rFpfDInhBBCCNEnHGIighSbHCJFN5mIKqFLTZgjLyPStG80j5aaDjMNmS42nZJOz0mnDzWtNvn6HoWaZLrTRFm8HV/2VBP1CNFWFEESQghRC/oTzTQ9ZVpswqDsb7rBxDUEc/I70wTTcSbMy0TT7dH8FqbPmN5nIqr0ZtN7TBgtjNetpmtNXt//Nk1Op4Ftb2OiPowX26YPLeuyXeoRoq3IIAkhhKgHJonrxSLTV0w7mpabHJreMEG1uM+EoSEihGkCzA6Gi87cGCdeiQqdZ4qjQhikVyuTybbPMRFBWmna3iRE25FBEkII0SiYIgzMoyaMChC9eZ3p6WSuOs+YHjR92EST3c9Nh5uoC/NDX6fZJq5LNLmxnTzYh9NMHm2aYnrFJIQQQgjRNegj5P19fmkiCpTtg+T9gLKdsuPl6H9EPyPvz0Qk6RFT3NfoOVO2TsrPTafB6/R9ol9SHG0SQgghhBBCCCFEHtxhf9/kHVV5ZZ5yIYQQLaA+SEIIIYQQGWSQhOhviCIxfgx9NS4xEV3iUW3v50FnWGC5u0wsy3JCCDHQyCAJ0d8cYDrbRCfW402MX3N9Ok9HWZ5E8qY5HqXe2sRyQggx0MggCdFDps65c9iVFrUbxpNh0D7q5wkiDBFPBDHPGDLbmpx4rBkhhBhoZJCE6BGxKVo8b+/RPKZM3ivyXzHgHvAa58MiIkS0iDFnGKvGH59GU00yRUIIkUEGSYgeMUpTFMMAfOebiAh5ZIh5yn3APcoYYI90DgenZUj9jYQQQghRPDrYvCaEEEIIIYQQQgghhBBCCCGEEEIIIYQQQgghhBD9hzphCyGEEEJEyByJQWDq7DtXhbPO0rAxQggh6iNzJAYBmSMhhBANI3MkBgGZIyGEEA0jcyQGAZkjIYQQDSNzJAYBmSMhhBANI3MkBgGZIyGEEA0jcyQGAZkjIYQQfYUZuNX2MlSZE0IIUQ/dCQghhBBCZJBBEkIIIYTIIIMkhOgVh5pOqUwKIUSxkEESYnDBoKBmaXW9LNeazjO1qz4hhGgbMkhCiJNMy03Pm75n4om8w0xEd5hG9SI9k0zPmVj2G6a8+jBBdBanfLd0XsZICFFIZJCEEBuZMEAnmO4xYV42MzmPm75bmQyXmK5JxbQzy7RJZTJMNp1qytb3tOkF08amLUxCCFFYZJCEEC+ZMC9A5Md50TTOtJ1pJQXG8SaiQYhpx6NCDCXwj6anTBDXd7hpool1iSoJIURhkUESQlRjX9MrJjc/tfi26ccmjM8MCnK4z4QRI/qkMZmEEEII0VtaHCiSfkWbp6/0UxJCiIFBESQhRB4bmOhATQSJ/kL0UxJCiIFBYW4hMpBXbfG8vfvqt0EEyf6msTapvj8igbxqize8af0wdy7RRSEaYuKR814bGhriXFJ63vDCi+vfdtvc19LZdZBBEiKiH80RyCCJGJkj0SoYpIeOu2Ps8FC5TyUTv7VveOPzL9U0SGpiEyKlX82REDEyR0I0hgySEIbMkRgEZI6EaBwZJDHwyByJQUDmSIjmkEESA43MkRgEZI6EaB4ZJDGwyByJQUDmSIjWkEESA8kgmSP7W7kwDvlrUigGhsXz9x4rcyRE88ggiYFEkSMhhBC1kEESos8xM8jvnIhZ8poUCiGEqIkMkhBCCCFEBjUzCNEmdpkxX9GZArFs4Sy7ASz5cL9CFIxBGklbBkmINoFBWrZwtn5TBWCXGfNW23cxVgZJiPaiVCNCCCGEEAOMDJIQQgghRAYZJCGEEEKIDDJIQgghhBAZZJCEEEIIITLIIAkhREmYOvuO1WF4WE9KCtEFZJBE6SGvWjopRN+COVo8b++xYUhDFwjRDWSQRKlRRn4xCMgcCdF9ZJBEaZE5Kj0bmG4yHZrMdY5JpudMmIvDTKekqnfssF+d3re6yBwJ0RtkkEQpKZk52tz0SxMXOMTFuYiwnxgWXh0MwmLTuGSufWCOLjKdbrqWgg7yLtNfmjherjGdl6rwhkPmSIjeIYMkSkdJI0c3mzAZ7DcX59GSZ2Y6AeZlqumVZC4f35fxyVxj8Fm8yfRsMtdZ7jN917RbMrcmMoTuNGE+MLAnm1ZH8/7ZZiNQMXEdz5suNFEH0/H24noPMeXVN8c0sm5ijhbse7eZo7i+7PZ8G0KINiODJEpFHzWrcdG9y8RF7hITERUiNVz4EGXAciwTl7Pst0wYl5UmLppOth6PVuXVA5gAj25R17am+PNlPTd0sVHwOtjepSb25WnTsaZq2+fCzj5838T+H2h60PRJky/vF33267G0DGEk2BZGzMtONTXCUtPupi+astE7/nbOg/9segcFKbNMz1Qmk+lNKpPhKFP2+PuRiTpOMC03jU2nJ5uyy1LXMaaNk7kQjjb5MvNMST1mju5d/OX9jwjDwwu9zER9EG8vbxtCiDbAj0yIUlByczTFRBSGC7tfpJ8ybW063rS/6XoTfx/CKGAqACNCGREaRPTlwyaMCPNxE1VcD+/taMJYQLYeTAjNT/9i8vLHTexjNTBD2X05zsS+bGHib6y2fQzUNqb3m9h/zM5E09kmlkdMc9Fnv76aliGaxvjbbkjnqXuCqdGmv1dNNOexXgwGLWZLk2/PcdNGOd9Vrc/nCBMRH9ZneXi9ic/G68Vk8vcxz2fn9XkE6ZrF8/c5PaxaVWs7QogOI4MkSkEfRI7ymtgwSFy4ASNB9MEhYsFFNQbz8URlsirUc66Ji6tHhLLE9bB8K1Tbl7zt+/fG38t6WeJoEeuyfPbzAMrOMXnd25ka4WIT62DIvkNBFbYyYeJY1iNs8G3Tj02UE7XKHofsE8bmfNMSE8vFYLq8XgzmZaZa9cXEddNMCNmy7PaEEG1ABkmUgj5pVqsFZsDNChGX15m4qDYL9fhFF9H05SYsD5YnitMu8rafZ4piPmCi6YnlWZcLfvx5OJSdZmqmbqApiuUxnfebiLi5vLM2zVvLTB4V+6PJl6WJblMTdbj5i2GfOJdi2M5Mp+Nl+T4xSdT7B9NvTXn1eRObl0NcN6YQ8sqEEG2GH5kQovf8xHSwiYslF/2fm7gwV4NluJBygYz7IMX1oDgSkgfLE6li2YdMr5maxU0Khg4TkN0++1mLW0zfNLG8R5DYr/emZd7EFZc1WnczYCT5G/h7Vpi8D9JooV6PnrWzXiFEB2nnyUWIgWaXGfOHly2crd9UAdhlxrzV9l2MtVMcRkoI0SYmHjnvtYeOu2PscMl/WhO/tW944/MvrX/bbXOr3hQqgiSEEEIIkUEGSQghhBAigwySEEIIIUQGGSQhhBBCiAwySEIIIYQQGWSQhBBCCCEyyCAJIUQHIelsGB7W8A9ClAwZJCGE6BBJRv55e48NQxqPSYiyIYMkug551dJJIfoWmSMhyo0MkugqfZB0Voi6yBwJUX50oRJdo9/NEalG0klRAJYtnGU3gN03KDJHop9pKtXIuA+GRya/L+w4lJ72V54f1rv3trBqgw+ER3Z6Krzj3tvDquGoHpbffSic9JPvhLusvJM/oEZSjcggia6gyJEYBGSORL/TuEHaN1x7+B7hmmu+FC5Mzc7Ju/8wTH/m6HDYy8eGh/MMUkv4ds6x7axu2FQpF5soBDJHYhCQORIiYos9wnuf+Vm4yCb9B/H1Z34eDhq/bxgiNrPBUeGRwxeG4SN+FIYP+HDYZ4hSMzuTPxT2Tqa3DvMm/zCs5n3Tiv++bRg7tJ+ZoYUjZddvuW04f/LMcPDQX4SvHf7DsGjLMW01NTJIoqPIHJWf5z8zabWd4PQd1mHx/H3GyBwJUWGPcVuEX77ya3NH0U/i5afCYyN26WfhI1fPCGOumh3mD78nvG9cYpvWsMUxYdozp4b1rz4yDF01Pyx/y55hDzNdEx49JS07Mhz81ONh5q3nh+uHfxo+fvX7wrSnVofV6ertQAZJdAyZIyGEGEzufuXpsN24t9mtVXQJ2HDLsL3boFefDHfby3D4Vfi3V8aHCeMqxc4eG9iyO84Lrx1OtGh2OMTqmbDBFuExM12jbpVrEBkk0RFkjvoDokf2JQ79u6JIQohmIFq0+V+Ek2zSTxwnb/6ecOPK280U2dlkg63CHlZGU9p/H7cyrHilsoxz96u2/vI5Yb00WjR0y7fCN195MjFdsefqJDJIoiPIHAkhxADzynfCRx4dH/4l6jN0+qunhcOf9mawPw/fTN6bH2a/+sNwyivDazePPX15WLT5ueFPSQTJ9O79w9iVcdlXwvkb0ufoN+HRV95j22l/HyRdxIQQNSGKtPHnlo61k0WXAttCiKLS1GP+zVKwx/wVQRKiwiTT8yZ+k780bW4Sg8WhJm5iOQYWmzK9IoQQHSMdM2nsM0vC3fYTLMLdmAySEGs400RUdabpAxTUAEN1XmWya/Rim4MCn+2HTBuZOAYWmPYzZfHvoJvRd7Z5rkkRf9G/vPKdsNPVM8KERx4Pq4rgjgwZJCHy2dREJCmOKBFhYB4tNM0xEWnYwAT+PstPM3lEinLW9/ruSsvQKSbweS6G8XqIaZS3TdEeJpu+bfKuotem4vt4zsTnf6zpHBPfwU0mjzDxHRF54vs9xOTLH2bie38sned7p4zl+d4xPP4dx9vxZTyaxffO8vE2hRAdRgZJiDV8wcQFaZbpP0xEkrIRpRdMu5lmmOaZpppeNTlc3LYzvd+0MQXG0SbW9/q44FWDbcfrQb1t1mXqnDu52LY7AhFf1DEH402NwgXfjYKbxDzqvd9uYkPDd8n3sYkJ3ms63cR3cKApfu7mcBPfO99Z9nunDj77H5qoN49q3/u7THzvRK2y2xRCdBAZJCHW4E1sGJDfU5CBiMLWJqIIf01BDYgCYWqo73gKcnja9FJlcoTses1ssxd80sS+Yv6IsDQLF/5ssyHGy5ux8t7vBLeaPmNim9ubMGWYmez3Uc3gOCyPqWH540x5y1f73nc3+Xp879uYvmjie6dcCNFFZJCEyOcy0/kmLnC8Mn+JiTv4Kaafm6anZXnQXEOTCOtzsY3roz8J/NaEwaDsGgqM7HrNbLMIeNNQveYm71PjTUzxezeavBnrf5iy73u0inKareKyVllq+pzpKRP1uUHj+/hxWnaqie/sCNPFpjzT8h1TvPx3TfRniuukDsw4nxPfu2+Hv9vX4zt+2YRZv8dUa5tCiA6gH5sQ3Qfjs9xElKAr0MSW5AmrXICbosZj/kR6MAM0Qd1sOtLkHZv527ige/TsUtODJv+7/TNwdjT5e9RLh2mMAiYL4vcxRj5Pc9QJJgyVvz9qOpRXjX181NSWfRSiF9R+zJ/EsbPCtCSX2tPhy7d+Isx+ub3pP9qFHvMXQnQab2Ij0pHtH+N9p3i/WjPjaMF0tdPEKOmsEC2yx05HVXKlMfL1VX8bZo6YI4zTGeFjiXEqDzJIQnQfmloGIYoQN095M6M3N9HxOOYW0zdNvEcHd5oSiUA58bo0VdJ01XY6bI7o3K3okehbkvxrO7w/nLyWESIr/8wwLcm4vzAs2nLbsOCANVn6kxGyyR2SjIP0T2GFl21xRnjNs/37qNksM1JmOuDDYZ9kW5XM/6vS8krm/3Tzo6BMZk4I0SIdamLrKxQ5EqI+dUfSxti868/D2Fd/FPa59dvpiNhEkPYI11zzpXDh+NPDv427PLzjkSfCKlv85N2/HN7+6KxwyvCx4eEqo2jvseOXw8VDC8JfhVnhX+0+6e3LHw/v2eHL4VOvzqqkLtni9PDIuCvCO5ZbncO2rclvDV+oMxq3mtjEqCHpbDo5CJxlIrcifVyKBhEYxL7FEm1A5kiINvH0F8N6V88Ie658d7ht9/3CGKJDEXuOSzPyp/PmqMIOPrrXK57hHzBVlTxuS3bayuoJ4e6nfxaGdzg3yfC/ZKdnwrUrK8smmf93WDvzfzuiPzJIoiqYI7toDEqUkaekgCeMRgt1HVOZbBvZx93vM/E4uRgliTn68v5HmDmiaY9H/TsxGCMDe/JUHk/bMd5WbHazUMbTe53aFyE6Ds1teXcbS6x8ezLyJ3P5mfxhjx2PsrPcUWG9q44Mez7yZFhtle2xxZ+Hx6xsbNLH6ezwteHVyTaSzP+Prp35/4425HKTQRK5DJg5AsxGdvBFLlT+GLlf3BivhqeseI9yRLkbrGqwDuuyvF8Yq9XNxZNynwdfx+GUsoWp3nZFDUYiR6vaktyA78of5c+C0bnDxBhLPOIfm10h+oI9dvrySD+g4d3HhL+99zYzNvy0Khn3v0ofpKErwg3jzw1/SpabHw57Zn445ZV1n3S7e+XPwvbv+kFSXxxB8rK1+hqlmf//cyTz/+RKv6ZRMkgXQNEgA2iOAFMSP3YeP05+gYkOtjTBxVEbH7uIMX688y3j1zDQH/AUF6MfM8ZOXM4j71eYqtXtdfn2uZjG5ghYhnI6QlN/TdQHqWn4vDEye5keN33CRKdxhjRg1Gy+e39sHzBHDHHAeFU+5EF8X8y6fP+3mP7VFL/HwJE+XILXLUQh6Wg2/zqM9Ffi6bhRZv5XHyTRNANqjmrhpulJU3xRe72JgQn5rOInk3icnXKaa7jguXkhGpR95L1a3R5B0oWytxDV4xz5z6bPmzzlyFEmvscLTYwgTpoQnrA7zZSXhgQYDuHvTXnvZdOM6PcnRA5ff+ap8Hf7pxGkA/YIN953WVjShqa0asggiREG3BxhVojWNMpWppUmfpuNjGydHSF7tNCnhWabdvSZEvkwxpKDwfUUIo2kHGmGuO5q6UmEEE9/KekAnvQzWmucpc4ggyQSFDlKOj1jOogGeUTIp+mbRBoKXr2MZYkUYVL+nynuC/SM6fLK5AhEkohA8BnTNFarbu/H4suCv+diuzTNsC3ReWgai1OB8N18xcSYTESPmH7W1EpKkGw6k2bWFUJ0CBkkIXNUwY1Go52eMTREkGguIfrUbaNCxAFTJ+pAR+wwPNzs8e1GFdNCs9nZpk1N1EMeOcpJceKGlagSxwOdsPMiTBwf/2Ci3NdxYZ6zdQsheowMkggyRyPMNTVqdPKiPN3EL66iAaaeclcrJqlVMNmeWNelyJAQJUMGSRQWu6rwgGjplO6+KABJ9GioDc/7Ngcmm0iSG2ikyJAQrbDF6eG1yR9KU4p0FxkkUUhkNEQ7WDx/nzFESJMoqUbJFqJ80DH71m+3ZeDHZpFBaj/xgICLTXTmbRbGYMmOeyNES0ydcycPegz5a1IohOg59oNkhNJ1otBF1lj+1SNOKpsko60kk/UEtSt22jYklWQS1H783QvDdVuMqRgTIkesu+GHwiO775cO/Lgm/Qj1XL/ltuH8DiSpdWSQOgMDzPE1LTNNoKBFfGReIUTn+ayJ/kNFv0HRDZQoNKQEGXr0lCRNyNA9Pwmrxr8/THvm1LB+8nj+/LB88z3DHiNNZj8LH7l6Rhhjy31t5U/DQeP3TVrFT978z8ONK283V2a2zNniL8L2Vu/6aUqRg4ePCgdZvf8lmbd632L1Wq3t8kgySN0hjir5yY3peN7HxmF6qonI0zkmRuttNRIlBJ3w+Z3zpGLymhSKLBgjzqtFycXHOYN+S3nnep5e9EFHhSgcdz/yiXDuBueG/0yiPGPC3uO2CBN2nBdeSyI9lWSyI7waJah9+qfhBjNGJ4X9wvTxPw9Xp8loHZLSJolu08JOJal1ZJA6A8ko+QpvNfEIb3akXCANBSe5ak8i8Ri5j8yLYWJeCNEZGDYh+xvjZuVOE7/lOF8ev1veo8mS9yhnTKx61KoPQ/ScifeONX3JxE0Ty5G0lm35sgwtoTx8otB8/d73hbFXzQ+rJnzAjtiV4bHlcyoRJXTLt8Kd5nI42Nfm9nDVyveEw3ffI+zw6OXhIjvs42VISpskuk1dUKeS1DoySJ2BJjZOmKQh4CTmJza+VsZIwRRtbSJCxEmQAf9eMgnRERQ9qssOJsazyn5GPzJtaCIf2z4mxj7KmiFugBgDCRgkkt/z903+u4+pVl98E3Ww6QwTzeukJmEgUb4/lp1s+g8TJuktJiEKx5qktbPDjs8sCXc//b1w3eaeoNaU9EvKj/V8ffnCsN3m48OilWsiRSOkSWn/lESMvhLOf+UH4YYOJKl12hmNEhW4E+Ru9CKTN5sxCi93gpwAGQ9loskTl5LolJA5d5bbUmAwOi/Nal6OPH/XQGC/i9JezO1H1Ve/qwFJVuuJZ7l5IdIT8xMTBobfJQlpgVx8ZOfPGzeLmyLMT3Y0da83rz6Mz3dM9ydzlfPIB01EkWebvLmNeYwTN1eXmXx5UULopG1faqkCFbsdeV544Lg7Qy+S1baTRpLV9tWJXPQPZTZIu86Yn071Bze/49Iw9f8cV9ovZNnCWXYBqns2x7yQi48m7UMoiMgzNCyLSeEceqmJ6I5voxWDFGf0xwRhfm433WUiJ5xvi/cuMGGYGNjUI1eihMgg9Q4ZJFFa7KdX2l+f/aj0uyoQu8yYt3rZwtlj7WupdUxhaj5q8nQg9eCJt6+baOoiotNNs8K+nmyi6a3cV6kBRwapd8ggDSD9klfNfnql/fXJIBWLBg0SuOlpJN0MTXLZZq9uHbMeiWoq1cwuR85fZXtbqotxv3P/j+aEMet0tCk2MkiilFQzR3YYl/tILhkySMWiCYPU12CQlk18cf0wdy5PxIkCoAhS75BBGiBqRY4wSJcvo2tFeThmF27Qy4kMUrGQQaogg1Q8ZJB6RyMGSeHWPqBfmtWEEEKIoiCDVHJkjoQQQoj2I4NUYmSOhBBtgKfiHjPRZpI3uGU/wNANjEU3LpkTogFkkEqKzJEQok2Q2uSrJq4HjMPkg09inBibqZE0KkXnOhOjkjMsgxANIYNUQmSOhBBthBHE/9qEIXJIjs0AmJgKBrHERBGBIcqEeI9zECN+M9I/kSfKyAxAJ/A4GhXnmUNkCWBbcX1kGMie0+L1qJvoD+t4/b5Odh8uMbEfvEfkiPQv7AfDMmD2Vph8uyxXrV4x4MgglRCZIyHaz9TZd6wOw8OD+NtiPCVG9n7KhHnBMJC4l3RIGAcS4xJ5ucHENYPP6HcmjAmw3jYmlr/G5Mv8bxMpVA4wkcCbctIvLTCRjsnrw7RMMGHKYljX16PufU2sM9aUXSfeB0Ywf58JSA7+QxPGB9ju10y+j+xvrXrFAMNBIkR9XrdneO/E2eGYVO/djEh8tvyw8NZKaW9ZYDeIjIlcfrjLJuM7d8QxXJi4W/Zcf3kwmCAXu2ZO9NTnF0iI+6Yg3x7lF5r64iKCMSIqG4bamOWyfGCSuB4sMn3FlP0sPJmvwwkA4wSYEwwVxMcMg2dSzy0mEngTofkbE0141Ef6FMoYgXw7UxbGJtnZtMpEpGcnU7zO9iYn3gfqx+jwO+GVnJZO9u8ATxsT1zvIx4JIkUESjfPSonD5g/NN3wpPbfThsOcb1i7/8bNvClt6WUfZM4QVdv5dYK/tYE+7oV1UWEd1j+m/mrjwONyRZ0/yWbjgTTX5RaMemB0uFFzYPD8YcHHDMKH3mDxqICLcZI1GBYlecVxxDGShGY7jAzhWXmei6S0LTXFEo7i2YKipi+P1I2kZRggTwnYYgZwy/m6O1bz+QeS4w4hh+FkvXmeKKW8dRkJn2Y+ZbkznnfjvcLL7Qr0vm8SAwwEhRJM8H37xu8fClhul55mNpiURpL/c7N/DUy9WijrKnseYQbo+hJmfTgvADA5D9qM41ehH7YbYy1eYEWJ+kZdxs2zr3TUzhIMvSOchNWAjyxgj661I3u4inKj/zfSBZK5ilPjg6TwLXDhsRxMRVXIDwyt38B5t8mWy0ShnfxNGjASqNEsMDIvn7zMmabYe5gtvDa9jNApDPRt5j1FZvf/Nl03/K53GfGAYMEIY5PeaWI7ye01LTVluNX3TxHJxBMnLqJc+PiTi9foo8z5NMb5fmB36DWH6WYeIUrV1HE8EzP6wrEOiYK+D3wVNbrdFZfXqLQbzzdN91C7fxd7L0iODJFrm5T++UJnwyNJvQviLt2VvzjrAMeaArpwWwvUHJ/4mYYHdAJ6/l50w7IyxIoq8X2jLUZaU23pbUnhlZZ77ywW/CGEvO5debzNDtiwsMA9xXVrX+ROiSBXr2fySdLZ7cIEhesOdOyd07ng9MsRFw3Y00dkm7tazYIp4n+YGFEejHEzRFSaaI+JlqI8LIvqjKe+i2Bdgcuw7jy+mgwJNWR498QgPcIzRSZvy70bTiA7PfFYcDxge/9yY39QUL/dB00HpPJ2ldzdBXB99h7Kffbxf1MMxyDpe5utk9wEoo0nOn8jzZeI6aCbkePe/M1tvD9nDfuXm187f2/aIXRole8y3c5qdLMe0oa4BggNCiCbZJLzzzduHl/8fN2Ddxn7kM+1mkh4wnzdjM90dkvFw6lwepQuEY+97BMn8VMKjZorgF4+GsMM7K9Mx9FK4PK3rYW5cU65koz2Bkzt9LIgGHW66zORgZOinxAmdi0gtuDg8UZlcC+qwM3HSYZWLI80dfhHDnBE94Mx6PAVCNAlRHCJOHKN0+v6SiWNRVGOPY0J47MYQ/u5/RQbp5BBWra6cyw61SzfFJ9v90eq0bIWdDzFAlF23KC2/PoSxdvN3xydCmHaBrW/lY+3mD/OVnBd5P7UBI+vZOW/vtP46TLnjlDD19lPDUJ8+2yCDJBonbUo7ZuKHw5YvfSss8eY0L3/rm8LDzxLc6CAfnW7/mdPhx500jZ22psnr7enEDlEEicjSx+zHy0nGzgUJboqIRLlZiqGXwjFpXW/ngZZCwEXmIhMXlrhPBU1v9kEkpzPukFuBqBSPSVMHokPsUSYh2gFjEHGt4diKx1kS1ThmWghXHWrnrIMSX5R8cvPt5/1P+9onaR/l8m2TxcLXbRnmOb8tf68ZK3tl2XBVCOuNtfOlGaHz7By335dDWGRGaazVe+43rN79KustsHrOs3PdSGSJ9ewO8U7MVVqUYdOt3z1ijG7Ze15YvO+5pc/LVg0ZJNEYf1wSbkg6aFd0w7Np9Git8kvCL2iE6STTzRy54UH0NMDMzDrHbMJdFeM04oSMy+3cfAF3SiaPIE0w08Q8kahZS0JY8nClDxJ9lCCu6xBbn2V6D00B65kwSjFEeBjnhT+8XgSpGt685ngz21uSOSFEFzFH9InHKrdDnzdjc/hJlXMdJFFy+6mvsPf5xcdRpUMwSpQZK8wU8f4v7Bw34R024W8Y3PNdkdaTRMiTiipc9fVKXTkcNPv2cOCcO8Ozv74/3LzPeX1tjBwZJFEuptkPPW7pmmW/9sTAWKGbpml2l+TLLJm1ppz+QzRUXXd8Op/2OfJ1J/DwTTQfl9GXKd5udyBSRBsifSSYpn/ItSagAyyi+Y27ctvZRJQB5TxF5K9APdQXR6CApjOvF3ifPhms69uPifdLCNFOTj7Cfsl2N7dqVeX8NY0oOT9tI4mSc17avvJrJ6r013bfRATouijqM+GdlfeJRK2wG8DYBOGJjk7rSSLkLFgdN0bXL9g/3DRv7zBmmL7sg4EMkhBClJTnPz1ptd3w177CiXJxhJkjNz3cpC0w43OUGZo5du/zd7dX+haNTR9ivXxRCF99zcrMAMURpAlmnIgszXrcbo/sBvIuM0kHfTWE5Qts3ur529sq9Rx6g9V7V2X9CDdFaxsjW37A0A9rALBDf/jyZTwQUh6O2YUnfMsJp7V0UhSAXWbMW71s4eyx9rWsfRWoAqbDrktt+w7f9A9Lx1h9DW27WeJ9fdOYpWOH5iaPxeeyy5HzVy2b+OL6Ye7cwbvSFRT7IlbZl9feQAWdrd9xdgizzRhVaS6rBsZo9dCYcOP8fasaot2OPC88cNydpW9em/itfcMbn39p/dtum2sOMx+dyHsMA8QlY6B0EBmk7mJfpn5XBaJZg1QmZJDKTVEMUiPGyBkkg6Qmth7SDXMkhOhviFBt/LmlQ7XMkRggeLJtlj+wUh1vRnNjNKjNaLWQQeoRMkdCiNGyyec713wn+pN1O13LFFVDBqkHyBwJIYToFup03Rq6SHeZXpkju8Xs2F0mPzqHH96gY1+uflcFop/7IDWD+iAVD/si2t8HKaKZvkWNoj5IoiP0MnLERbtTSjeRgFnKvt+K0uqEEEI0iZrR2oMMUpfo52Y1/7v8lb8VMS2EEKLzqBmt/ehOvQv0szmqhZukVv52W7G0BmvXGfPTKVEUli2cZTeDDbUJHGq62sQxe6npQRN4ksF4xPEsnzWRIOLYZK6Sjb4wx7Ga2IpHO5rYOtGMVguNgyREG4mjSY2aJVuhtL8++wP1uyovGKQdTVlzQzlUM0ibm0gr+jnTaI9d6trHRH68tv0OMEh2ZKrVoEDc/6M5Zmpa+4q7bYwcGSQhOkAzRskWLO2vTwap1GQjSHESX3jaRJ4H8t8dbrrGBLGxOoSClDNNe5kWm0jBvpHpL00kA/btPG7CEK00QUcMkigezUaQ3BRBt42Ro07aQnQATJEbI8xSbJiEKBCnmTg3ksQ3C9mLMUdwlMnN8A4mmuGyx/SPTBua3ASdYMIcxVCnm6OLTZiw75ueM+1mEgNOttO1+hd1Bxkk0XXcKCEZJVEynjdhWjBGGKh6x66bpidNr1CQ8nrTFibq8SgUYKAof79pU9P9JjGgZI1RGUzRlDtOCVNvP3VEQ8N+D1E+ZJBET8kaJZklUXC+baKJjeP0VJOf/R810cTW6NVgKxORIuqhKa+8VxHRVtwU9cPTaDfvc17VpjiMVNHNk36UolDEBokTQxmxH5V+V4NHs520/Ym3l03nmeaavJlNDAhxH6Redbpulmp9kLKGpxFzVGuZTqM+SKJ0eESJab+LEqIEPJO+YpQa4VXTUyaa3VaYfH0xYJSxGS1LbHgW73tuoiKbo0bRna4oJPazGfnluEkqS0TJflT6XQkhqjJl9h2rhoaGxhQ9WpRHHEGKo0b1DE8zy3YDPeYvSktskJw4mlRksySDJITIw43RXuP2Gjt37tDquImtLLhBOuDOOQ1HgooYNZJBEn1J3E/Jm+OEEKKIuCli2o1R8oZRRoPkfaUaNTtFbVKTQRJ9jYySKDD1Rt4WfU42WpQWr0WZDJIbI3juV/fa/7XNzqZb727/V07LjSzfC97wwos1DZJoEj2GXkz4XvTdiC4zycQTaHnmnM7aPKkm4z5gYIw4F5111nBd44NBspMWyUYKrb+cfXtyfl01lCRGQWPTPyGXKXPufI3ljz768prLFR39eJuAL1yRimITmyR9V6IFiPxUSw/CseVpRj5g+ivTFNPNpttMPKr/7yaWZVwkPb4/INRqRiszGB07iY5945Mr17viimNWpcU1aWWdoqILSIPIHJWLbholHRt9hedUu9B0rgmD4+k+jjYdV5lMBnc83/RBEwNG+vEW52Q7x/Qd01KT6EMaaUYrI25ymG7U6LSyjugD4outKBd8d660qC7Nft/N1i8KDQYHbWD6tGlcVEZEiGY1J25im2PiAslx4CNsY7Di5UWf0EwzWkHheD3FtM6NXSvNYy2sw/b5Ta2zfYNkz9Xe6yo934Giw5eu6EB/4Cam3d+n1ws6VkoPJ2b4iYkkskSJ9qPAiDP5k9CW6NAdprtMD5qIGPH9894FJo9AqYmtD2hjMxrmgGOD5tiDTPeZusGupg+ZOD7XuaFrNQLk6zUZNeIzoBn6OlN2XzBI/I7y3hNFIb7wif6B79WVFq1DM9+9jhORgzpp9wltjhZx8b/JtKEpPkaIWGK+MV2/NJGwGLPO4G/1yiBenz5x1B+X3WP6jYlzFeuRFsejNBt4BMj8n9fJfuZtB3jvu6bnpqSdt2096s3bbrwufy+jxrPsEtNhJiK02f0uTARJVEEXvWLRie+DOl1p0ajQMSMiOMEjUVI61IxWrWkpbvLyaZZzM+Xr5ZXF6zCNwWDa5dsigkTkypc51P/GMWPWI6pUb9tezyG+HhoaGkt/PD4jIqj014v3pdr0N00YJOa9zPfb/07fXs8oa/tpR+FLV1NJcejU90GdLv+xp28lZOfroWNGRDD+kcZAKhnxhX/vDfden990lzpfjzfdauKcs5yClBtM5OuLySsDDAr7ynHHucjrXIcpc+68yv7Ga2gyvHn+fvNXr36N6A3U23ayLuvRpGafz6HDw6uWWTH7TT5BthlvN64PfP4hk59fv2Ty/S6UJ5FBykEXumLRje+DbSA/OXpZ8mYT+LpCiPLgxshNEeqQMcIgzDTRtERT1IkmzjP0U5ucTvMUZCscbuKaTh1EiugzR51rMWX27QxOOfbW8w84wv7OMWZwSJrsy9Xctvc3umXB/qdfccUx1T4fjFK1+nx+ZxP7CUeYfL8xeTqHClFk3CjJ8AjRv3SoGa0eF5swF8+b3kWBEffPifvixM1T3vSULWM67vdDHZglIjkjdZoxWu3ntDFj1mccL1+37rbjyNrYsf+FurPNYvH+rLVdE/VBvB2G0cj2QfL99r+TOntKz3dAiCz8CFuJ3nQC9iWdbHcki8e/aePf2MRJZLrpVVMzcBIBNeUI0SBc7PtxUMdqeNSH6VbGJ/L1B3FsIxmkwYOL6jWVyfC4ibT4hEQbgTsF8Hbktl+Yi2SOsrhZatP+YZC4e7zIxFg63zY1O6CgGyRC6Ty+69+PECKDG6NBMEXOaM3NIJsjkEEaPNoRdehI5KKo5ii7X22KKuUZJPCoEuFncDPr87ThszzfwVTTT00nmTzlRSuRKCH6lkE2RkyPJmrE9KCaIyjcxUh0nDiCxIi/RIM+adrTFOeeOtB0gInOfi+k8/FYGDDQTTujNEpxExvmh8/yElOcyuIKE/0V+OyJLvHdZQ0S35kiSEJEDKIpchQ1ah8ySINHNvrjF11G/iV/1Fkm7ziYXSb7yObAGKRa0a0WjZJHkBgtFjOEMcKwZpva6Hx5pel60y0mjzrJIAmRQcZodMZG5mhtZJAGjzyDBKRWmG2ab9qfAgNTRAQJPNoUMyqDVMt0lBU3Sw38XXETmxsbDJBHlfi8J5o8okSUiZQEjG5LlA9Ig4FB8nJ0vEmIgWHQOl1n2MD+/pf875c5ai8ySIMHhijupH226bemrhqkMpqjZvbZjRL0mwkUogiUNFpERJgm8mo5+rhx+qApN19alnZ8Bm6MmJY5EkJ0DYySKy0SQowCTAG/p5Jm0scg0Z2BsYK4WY3znRFR9nGCmOcGlYgy78fjE30tHtPI/BHL8/6xJsyNz7N8PD4SZWx3ZN7rGRoae7nNkyZEN3MR+jCEaAJOJq1EhFgvnVRESYgm6aNmtDiChCFhVO33mXgSlez29Cf0CBIRfc4V9A2dZtrJDM059jEk54/0c9jMJkk8+zlTfBNG5P8yE60BXgfvM5hjMj9lzp1/sgk1qQ0y8YVJ9I5B/h6yfzvzOi6FqE/Jo0V5ZCNI9D/EsPgo1DSxYW68DCPIuWLYzFE8kjXvA6NTf9bEfDxStY/STV1xZGjO2iNqr0fXCX9PDBK6CBWDfvse2vX3+ElKx6kQa9OHxshp1iCNZNxHqTliOTc1sUHyOph2Y0SZbyPpb0Q9Rx99edLnSAwouuiIIlHrePSTn45ZMcjERqAPjZFTzyB5FIinU8f7Z5L2M8rLUxYbpF1NvzOxrEeQRqJKHoGyuuiL5JEp6iQf2ndN6oOUoS8/DA4C9fMQnaQTxxh1ppP0U+ICIcMk+p6ps+9cZVeigRy7qBoYo3Y9oaen1MQI8UVG9AZ9B/k087nYskk/AZuU0Rd9CcYoOcbPOqtfo0VN0+4omprURkdfnXw5EBQ56i2D9B1042+1bXD3mGxDUSVRdjxaxPTicTeNDXPnKmKU0s6oEXjkSFGj1umbC5nMkSgDrR6nMkqizLgxkilaFzdGTMscFYu+MBQyR2JQkFESZULGqDadihoxLXM0emQqxKiQOW2edn1mbpZklESRUDNafdptjKCBqBFPyjEYJQmy884XjNLNeana+wOHLmyiZWSOioGiSqIIKFpUn1E2p/HI/u0mhglgNG7/nR9i9V5NvXWiRqM1SAwj8CHT6SZ9v0IUFAZTI3Eur8Aw/T7dKoxHgpoGo5hONkwr69QDo0S9ad0yrqLjYIpGjjk9jVYTzBGf0yieTsMgMV7R90yMozRSJ1pvvdftZ0Weu41cbluYRsZBMi0xHWbi3JDN0eZ53uIxliAeW+nl9NXrjuvwsiRXnOk5U7w/vo1SoZOoKCOYoY+bXjVhajBI95mWmmrBetwBtWSEyoKdLDkhJb9tRZREJ1C0qHEyzWnkTiMK9EbTQSbOW42C2fl7009M4z0v2y0L9j9t9erXeI8BH7lxJO+a53FzKPuGaaHpWtM6ed5MrAtxBCmOOu1iiiNIvOd1eH3UcZTpRNOstCzeBtOlOR/J8YuGSe4Si8M96WscOWKaEWTZTx+l1kee/YzpHBM/akap5e4nxpdDd5mog7sf7oyok7p5j3JEOSelhFY+m059npgimj6RbaMy1szaJ0shWsIjRos3vGl9ji+Zo+p4dKfdfY2M+6zuL2GObp6/30VmjkhKy298Y9OtLGC42QGffsgUn3M4H7JPGKZqXuBC0ydMj5m2pCCC81/e9n5g8u18yVRvG4VFJ03REMlJsTj9jTArDKPP3deZpp+auKvijuU4E1xq+hvTlclcCNNNE0zVIkiYH2dHE+383O2cZWJbzjXpK6FqfvSlwL4/TlLJ94eBspeOmDPRf6jTdfNkokbt+rw2t3qf8j5MZo6+Pjy8CmPCeQqzQxOWzzcSQcr2R6rVB4mmtg+YeELuNBN/U7UIElBH3jaE6C/SCESRwCDRrAaYnetNlNFxkVeHKBHRIo8Y+TJ5xBEkxPJEnXj1smNMI1GjLAX8nNYBo8R+pvsan0CFWAuPFqlvUeN41Ai1O5+c1/2mN22PEeI8xI0h+dOA5LQYHO9v5H1+WM7LiAbl9UHivTjPGyJ6zvrfNLEMUXTKPU9ctu68fkx52yjVOafUJ8hdZsznQxc5LFs4u58vfh5BusjEj/Qq08dMwA+bUPOppommK0xwtIlo052pjjfF8KOOISLFHdB80/4UGESWOBEBEapsHaXBTrSctJJjRBElEaP+Ra3RoahRQifrFn2KDFJ1RvvZJHeOIgvNbRgy7oy4G2N6Lcr4uWGWKvs93M+mWtTAo0XJcaCIUVN4ZKfdESOn0/WLPkUGqTqtfDaVi+RAmCOMDZ2s+TtdjTzZxjLNLF8qps65I2p+k1kaBNSM1jpuXFAnzEun6xf1KX0TW583JbVMs59NcpJMKVBn7FLCZ1nmzxCjZKeGZP8Xz9vLTsxDI8eG6A/UjDY6Ot3k1en6RWOU+kIog1QdGaTe4Z9l2T9HGaX+wk0R0zJGrdEN4yJzVBxKfQKXQapOKwZJxqg99ItBinGzJKNUPhQtGj1uWpjudNSI6Q5tY7SpRlqh3jaz+D44GiKgVTAB6WSWbB+TS0yjgSecGnlUvB2w7zyJtU4H4Gao8dmILhBH5PoJ9VMqD+pf1B4wLnyOnewH1OA2uCbwWD1P6Ma/PUwF6UB4srfWbxKz4o/g5xE/ot8u6m0zi++Dq5370jT9/MNhXAaGXucDHu3j2AysNdVEagsh6tKv0bjF8/ZJRuk2c2Qm6S49/VYw3BQhjXY9Oty0FKxJ7V7T7ia/geamnfGFbjH9mSmbG81NFTdspADx32o8RlGtPGkYllq51Xif5LjUnzf2UrzNLHnrFopBu7Mg+uOpKBBJ/3zeo0y4Vn/fU0zUixrF9VIPBx8RJ6/Hn3jKbt+3yQHlEa+Vpm1NkFcPdZAKg3pGGxkToiVklIrF1NmVyJ6bIhmj0RGbFj7LNpojNw+cv9/VpDkCEsYy7tuxJn5vmBaasJ42kSXgBhOjXf+z6X+YGP0ag8O1Pk4H8lHTjSaWZSTsk03Vfr+vM5FDjgiV1+/rLErnWfd+0/Ym9i1vm1loPsuuW6hzSD8bpCmmV0wYC0yPg6ngSyAbMgfb1uk04uAlWsT76GzTAaZ6sAzLsg7RKgYWZHRn3w4DDGJ2IN6+b5MD719MXv64CarV85SJ/S7tQIWiP3CjhOwCXWnSkVHqCm6KEmM0b+/kQi5TNDo8arT3hnsnRrNzUaPbN7bt3NvidkixRKJbUicRPSLDP9e5TuRig1q51eJo0UdM/tuvts2YausWhn42SHETG19mLTBST1Qmky/Nozk+anI9iC4xajPrYMZ8xGXm44hQTLxNls+jWj0YJDX3iULhZslO/CPNPHboyiy1GTdGYWhoaPF5e1UieUPqOD8autWcZjxj29rWNjOajtjPmIjk0KJA9Ih5eME0uTK51jXFp3c2xb9HzBUegDLMUiPH0BGmeB2iVGQcoIy0JF5HtW3GEGnKW7cw9LNBahVCkjNNfKl0hmsUojlEeTjoCHd6RzpUr/8SbhuDlYXyZuoRoueo+a0zjDSjpdEiGaP20MHmtHVooUmtGkSNdjERMfJjgKa3j5uol/49XzeR6d/L/mRyPEu/9wGK86Sxrudii8lbh+2TBJf6PQrEvuVtM8stpuy6haLUJ60aj7ITBSLflkdciCZls7mzzFwTveyBNlVSSbzF5Pm8AIPCF+nr0QcomxGeaY82sTyZ4MkiTzMfeN6ueF2aynybRJN8ee4C7jGdaIrLgXoWmLLbXwcNgZCPnu7rPptu/e50KoTnfsWhvTZ2nHKjpu8lB0wRkSKmiRbJELUPNytMdzhq1NVtCZGgi1119Nnko8+lt/gwAXFEyb4TLhYy8xEjzWjDiry1G8wKny3qRgoP394ApwuJ+xq5/Ck70Sl0sauOPpt89LkUg3g8pfQ7kREwZIw6S7fNisxRuSn1j5ATq5qR8tFnk48+l2KhdCYVU6RmtM7S7Saubm9PiHVQNKA6+mzy0edSPOw7GYkmJdGTAenQrWhRd1DUSAwkuthVR59NPvpcigcGyV5GTEJeP6V+QsaoO/TCqBTcHJUh1UihkMMVYg0+BlZ2hHIfAZ0nB1mGx1194M8sXgdGjHVYdzRwcvE8gANBP46n5KYI+WP6akrrDG5SaOLqZvMW2+3wNr2zsw/94mBsGsnFJpqkXw2SLlKiVXgO/b+aOIYcRkqPR6atBeNo+ajom5iWmkbDwOYB7IfxlNwYuSmSMeossUnhs+6GOXJD1unRt1P6KRdbvA++v9R3R6YMGt3fttKvBkkXKdEqpJ/5NxPHEPBjZ1RYfpyNgJH6n6bYYPHjrpabL86rhzDjwCvzLMNI7dTnph/xfrV6+4oyGqWsMZIp6iwlihq5eUhysVHQJP2Uiy3eB99f6vmj6Q1pGec/ytgWy65nYtsnmTruX/rVIHXqIgXZCxVfat9fpAYM7sbeY+KY4aTA8dSoOcZMMxI7qWE86lgrN1+cV+8K09Em4JV5J87Xh9hOrXr7DjdKyC6GyQXRfnL87YVAzWjdJ2uM+MwLbI7aRT/lYsvbX0wYgyRnYdtEq9g2pqrj9KtB6tRFCrIXKi6cA3ORGhCIOHJMYIw5ATFcfzNw/HE8cFxwF8QxUS03X5xXjxMfxxDb5ZV5hzrikwjUqrevye2n1KNOz2pG6w2xQem2MYpNWZPbJW8axoaWjfj33Qz9kouN/c7b32qQDSPedse/7341SNCJixRQT3yhqlWvKC/c2Vxk4k7GT0DN4scJr43k1GM7HEPkMeIEGG+XOrInkUbr7VvWan47JW1+65JRUjNabxilQRkVvTJlOfRDLrZ4Od/far8h3vs7U97+ijwafGTbm8l4zWv+ipvPHJYnn1rcDOfLZOupVm9P0ePs+dT5XAj5+hNq3pTK9wt8xyjbxJr97pn391iO5akvbobl+IK8Y48yjA+v4MvEdfiDB9XqLRXZx/xHQ9zM1Qmj1On6RW3cHPXiMfpebluIpqlxsevURQqyF6p9ovm43p4ig5SPPpfi0U6DFONmph1Gpp11ieYpgjGSOWoZrr/eT8nFdVm52DqJLnbV0WeTjz6X4tEpg+S0GvVRtKj39NqcKGokSosudtXRZ5OPPpfi0WmD5DRqeBQtKga9NicyR0JfvBBiIFg8P+3QPZzfoduNkTpd9xY3Jj16hD6Bfejl9oUYNYoGVEefTT76XIpHtyJIeagZrVgoatRRRpuLrdb69dYtJYogCSEGjnWiRVWiSqI7TJ1dGc+qS+k6cilB1Mg7O5ctF9uuJobCKZ3fSD7MMt9VL1s4WyezHPhO9dmsiz6X4kEEyb4TRsbt+HkIYxTsKrj4vL3G5DWh+ftMV1tGtA+MkV2FkgtnL41JSZrUMEik2eD4JJrDmGk8Vc0T1huZGMD4M6YppidM+5r4W243kQLkbtPZJsYIJG/bQhNjpzGW0ZEmnsim7utMftyzzez6PzH90JS37m2m+D0yWrA91n/cNM30T6Z4XdKnZOHv8v3jbyGlCuMVYgbPNO1l8vIXTdm/Ja/OpklOBFw0Nt363UlBWXjuV/eEBxYygGe52HXG/HSq88gIrIsMUvHotEFqxfTIKHUeN0eLx900Nsyd21NjxHSXzJEbjjeaSBfSzGjarPv3JgwKgxhjljAcO6Xz40wMT0M5F8f4PEcZAzpiJDAs/n5cB+tCbJAwYr6cr7+DCfLW9cFs4/cwLeSEO900y5TdLtPZ31e8Xd9XLp4Hm6jjfSbysRFRY2Ty+H32YYFp1N8llcogdRn70JPPXXQfGaTi0SmDVC9a1CjtqkdUGFBj5LTDIBEx+orpb02M+TfXhKHYxvSPJlIlufkAzAumhwsmqUl8mmYvPxdiXkjSDVmDFK/DNAaEvGjeZBavm/ce2fdjg0SakPh9z0QRwzKMtO1/i5ue2ACRTuwxEwYpWyef0ai/U69QCCH6AgzNWv2LRmlq/Ok3qzPpJ6N+Sq3h/YwG2BwB6YPKlostb/1sTrZ43ex72c+31roOf1P8t/h2q9GRPG1UKIQQpWbqnDVPo7XLGGWpN0yAqE4cNUo+wx6Zoz6iW7nY8vKq1Vo37z06kGOKfmz6nqnaujF5edqqHTMdy9OWVKImtu5iH3pbvjzRPGpiKx6jaWLDGNnPaWjxvL3sZq+7zV/qp1SfuBN2L6NGDtEjnpQrcEdsUSAUQRJClA6PGI1Ei7psjsAjSsj2pdJ8pIjSOhQpanTz/H2K/JTaIEK/qsLmaUt+zIogdRfO5umk6DKKIBWPRiNIHi1iuhcRo0ZQVEmI/iH5IcsgdRf70HWB7gJ2ZSrlxWnSjPnl3PFRYAaJaHbun93LZrRWqWWUdpkxb8ToieKwbOcXe94EKIqFDFIPkEHqDnZFKrPPGGMHSZn3f1SUIVrUCHlGCYNUiZgpulQUdjly/qplE19cXwZJxKgPkhCiMHjfIswRxqhX/YvaRW4/JUWPhCgFMkhCiJ6T7XRddmOUh5ulTd+2+/DUORomQIiiI4MkhOgJbopiYzQIzU7P/fqeSrOhxlMSotDIIAkhusogRIsaIR54Mi0SQhQIGSQhRFfIGqNBNEV5YJTovJ3OMi4M+aWYR6ea+iG65KMzk1BViFIggySE6BiD2ow2SkjuSZoHzMTupkmmskOy0wNNryRzQpQAGSQhRNtRM1rbwSTdaXredIkJ80REplakKV6HZRabWC8u/76Jcq/nUhP1ZCNZh5k2MOVtk/qeS8tYf7fMvC9D1vb4vez7cTkmUdEm0VNkkIQQbUPNaG1hiullE9GW/zQtNcFTpm1Mx5v2M5HRnXP4eBMZ4jEwWXwdzAaGiOXAy79lut5EPRgVEotiVt5l+qrJy68xVdsmWde/YKL8ONP+mfnsMYDB8zreYsKMxXWQpX6+6VWTED2Dg1EIIVpGzWhtx5vYMCaxwcDUuGnYwXSOiYENV5q2M12UzpPLCvMBvg76o8lzXHk59Sw3+TY2MbHMjibKYyjLbhPmmXY2kU2dSBPmJp7n78gDA/hEZTLJSn+mibr/xoQp1DEkeooMkhCiJdSM1lMeNZ1m4hyOAZlqen86j3HBwMCWJqI86HWmp00x1IPxoY54GcwR5TGUZbfpfYpOMGGsDjVRT3a+HkSQPmLy/c/upxBdRwZJCNEUakYrBD8xvddExIXP3/vyZMEgEaXJNtc5cT0sc6+JZeJymuboO3RbVBZvc05ahikjM/tHM/ONNJURQfqmyevul6f3RIlJDsCBy8W2wH6zD08I4cJ0vstwRUknRQexs2yZL9yFysWGKbLDNjluy5wbrQh0MRcbfYk+aCLqU/Tviw7cl5nuN7HfZ5hONnmEqqMoF5vIo48jSHvavYudExbYazvYc0EIi7gxEmJwUDOa6BJEkIhecWzxpNyXTF0xR0JUo38N0p7HmEG6PoSZn04LzNwwYC1iyDLno4vWlK8wE8T8Ii+z18pCIdw1M4SDL0jLUvMVLzOy3orkbSHKjJrR+gKaymiqKsN3xzhJXI+IUtJRnEiSED2lfw3SMeaCrpwWwvUHJ/4mLDgthPP3sp+f/f5WbF9ZBi60ZShLym0dWuzDlZX5j9lkEoG6MIS9zre6rGDIll9wif2c07rOnxBFqVjP5peks0KUCDdFMkZCCNG3Bskc0cwVlT5GnzdjMz1tGns4dS6PMv6ZE0WWzEslPPqLyusvHg1hh3dWpmN4MPbytK6H6YOYcmWPOjUJMQrMEKkZTQghMvSnQfrodPvP3A6mJ2kaOy2Eja3o7WmkZ4cogkRk6WNcD0wMlwZuiohCuVmK4cHYY9K63u7jrglRHtwUKVokhBD59KdBmm7myE1P0gxmZS98N4SZd1VM04gTMi6/LoQLrCyOIE0w08Q8UahZaaRoycOVPkj0U5p1zpq6DrH1fRnRP/CkYxp47CfcGNkkkaJKNnk7kpM3hRBCjNCfBmmanfPj1q5ZE0yfXWOYpk1b8/6SWWvK6T/E+LLXHZ/O23Ij2AqUTbDlfXpknqKoTlEC9qx0tB+QpxzdGHm0SMZICCFq07+dtIWoxTpPOULUH82fdMw+5ehlaz3paOsV8ClHN0WxMbJi2ykhhBD14IQ5eANF9hhiT+lk4eBYSCdLT83jwwcLnW5/7pX2dRD9o4w8oDSZLorKnUX2/udtnXea0Zl+ZQjT7E2Mz9s/H8LlZrg+/XClLK7Hpx82I+brNEbLA0VijOwlaUKzVxmigtHFgSJFg2igSJFHcqFu3CBtEuaet+OaG+CHlocDL2YU+hbZbadw04G/Dx+/NIRPHfT7cGITdckgdQaOhcmPvzGdKze3bvt/qxwjRIqm27cwrdI0FhsbH2F9ZJplL6isFh4LYa/UIGGKMEC+/uffvqYeN1J0TXMDhUEKTTXDNmSQMENEh2ySSJGMUQmQQSoeMkgij+ab2H73ZPj4KXeFA9FozBHc/0g48Iu/SVJPC9E18p5ydNeffdIx7ylHqPWkY5eecnRDxKtJzWhCCNFGRt8HafO3hm+ct1e4KdU3TthpzfwJDIhqECkaWWZSOGnzSnGyri8jRLfIe8oRQxM/nehuKO8pR8g+6djlpxzdHDFNxEjGSAgh2kvzBunNW4WvpWZnLvmdgaa2JKq0PDy52e/DP6bTS3beJEzlfSJFadTp44vtZn3XP0tWE6In5D7liImxQjdN/qRj9ilH9zrrPOmYrtulpxzdFMkYCSFEZ+Dk2lwfpDNeHy6Nm8WIAo30H4rf/7Nw0hlbhV998ZGwONN36cnFD4QTr/+PNeve+PqojsZQH6TOMBh9kEaJ9yvqQGQoolDZ/EX7oA9SxT2LIrFs5xfHqg+SiOmKQXri4EnhuGeXhrPuD2E7m/5UeFQGqaDIIBUGGSQhhOgho2piu+mMt4bt0uJa/PKBF8JWH6ys87Wpr09LhRBCCCGKSZMRpOKgCFJnUASpMCiCJIQQPWT0T7EJIYQQQvQZMkhCCCGEEBlkkESb2SacuPT4MH9Ek0NlNIi1y8+cmTbj7TQpnHnlpDC+Mme8MUy7cnqYtlM6K4QQQvQAGSTRRjBBu4TfHntJmD3JdWu4P303/PrBcE5SdnV4cPJ+MkFCCCEKiwySaB+HbR12vm1ZWPRIOi+EEEKUlDoGiQEe00f64xQhLUN9O1VG1xZ9x/htNwrPPvFiMr3bAm9Oi5rL3jYxnJaUHR4O/JWMlBBCiOJS0yBtd/BWYavFD6RpQpaGi55J3xCiCptt84bk9f5Zlaa0m36dzFYYaWIzzXoiLRRCCCGKR02D9Mtn/xC2mrpVJuLDCNkeVdorfOPgNK8ao2KPRJtMI0lo4yjUmnQjNes5Y1KlLiWyLRUrz18WHtpvl+b6Fj3yYvjd294Q3pLOhmDTb3sp/FbRJSGEED2kdhMbSWa/E8IZmBUfNXu3rcKeD3pUaXl4cuLGa0bTjpLWjiSq3W2TKApl5cmCRq16wguVhLdNpB4RReCJ8I1jfx0mfteb1w4PB9Y1O7bOZ0P4cPp02/yl+4bw2ahjtxBCCNED6nfSTjPxf/zBjcPXTtgkbLfZfwtbTd01JyIU84fw5O8qUyyfR816nv39mlxvNWBE6jIq3f3+5JGl4QsjT7AhNztmhKYvDSuT6QzX3Botf0n4xjVpuRBCCNEj6hukFJrb/JVs/JXIjylOXJtD0kyXY5KarUcIIYQQolvU6aQ9KY3wmD4Ywhdp8rr/ybBkokd+TPX6Cdny399sx3T5rcJWaWSp6XqEEEIIIbpE0txT1mS1yxbO7kVz1Snp6/L09dr0tR1QN/Xm1Xlo+trO7a2DktUWBiWrFUKIHtJwE1sfMMlEr28uOsgNR7Ocl0oIIYQQfcogGSS4xETUCRGJwSR9z4RxogvUSSbM02LTBibed0MVl1UzV/XqQ0xTxvsMvYmYpmyGCeLlfF0hhBBCdIlBM0jHm2JzAnR+2tr0L6Z9TJinZaYJJkyUGyovq0et+j5muj4t4/0PpGKassdMEC+3IJ3vTw6bHOavlaxWGGpeE0KIHjOoESSGXPJxwTEir5ro+/MgBQZPo29hiqM7mKtGqFUfPuAWCgzvwwQ+7cvDuSa2298PvfOIf7XH/9uAfdm5Qy0UXDJHQgjRYwbNIDUL0Z2ZJrtmJeZqtOADDqhMhh3TV/DpiekrHGZiu6hYfZ52mhTO9IEdF2xjBW8M0670gR6PD2fOTDt5s9yV0yvL2nLkZzuRvwqIHLEuyyR1wDbhRK/XVFm2St1CCCFEBxnUJjZUrR9RDNGei03NRJBqcZnpf5qo72DTBZmyP5qA8lmmZva1a4w/6G32qVxdGdiRnGqH7Rom3prOT7o9/G7y1lGT2a/Dpely99/8m7DzlIoZ2m3KW8NDN2fysR22dXiz1+sDRtasWwghhOgM3TVIu+20JmVJ91lqon+QR2XoX4Q8OhNP88p8vA6vzPt6rhjma9VHsx5/PvWRiYWmuLiMvkYsRznvZ/cV9ZyV518ZfrzN4SNRHrL4b3ZCZZ5UITunyyX86sU1zWfX/Co8tN/WYbewTdh1v9+EBzKNh9Tzu8f/bzpXoWbd5YChG2p16i+U+RVCCFGhuwaJtCUaMbsvqGTrvz2Ev5oUwuMvhWejyE/1PkVPhAdue2vYdQGRogfWybe20up587ZrN6FR1ljdVfF+ZD5+lYMx4WlDhn9AbmaFEEKIOgYpztA/MtJ1Thb+TAb+qSfsFebuli5O1MjXZblkOs7w78tWye4vCsf4mdNHIjpvvvVXYeU1D4QHJ3uUxzTSp2hd7v/ag+HN+20UHrxx7UhRwlr1TA/TdsqW1a67BveYGAnVn1xk2ITDTQyhUAtMVLPDNkDcuV9DNwghRAmh+abqSNqkGvlUeDSceP1/pCWGGZ5vbPZkWmZG54zXh0svDeFTx4Xwjx4dwhRNfD7Jxo9Z2ufBu8JZhAswSAf9Ppz44CZRHSl59daINvVwJO2+pt9G0rZjhC5Lc030J+NJQiJFGB86xvPet03wIVNelIm+YNNNNH/SiZ6+aNTBet7hnnlfNztN5/4rTN4RP96+P71YiKZTIYQQa6gZQfrl9UvDZZtV8qV5RKhqFv44A//9z4clO28SpprR2WfnF8IdmbYU6njy2cgcGTWz+wsxeu4zvdfEeFREj+gc3witDNsAgzt0gxBC9AF1+yAtvphs+3auP7DSubqxLPzPhzse2jjsc8ImYavFT67TjlHJ8L92E1oJs/t7k4n3YxHFhs7wN5hONWFefBys0VBt2AYo19ANQggh1qKmQVqTzX/HsNWDL1QMS4NZ+Bff+GTYauf/FpY8sHakKGGtOiaFk+ix0fns/hiaC03eTyRLsx11x5nuMLGjPN0mig9RI75nj/rE+BAQzRjevGEboHRDNwghhFibmn2QikwLfZAwSPNMZ5neZfqkiZa8x01HmX5g2jadpynmq6YppptN9EHZ30QE4H2mI03U4+9fZPquCZinPwt9VOL14UpTtuxfTV8wFcJk9WEfJPVTE0II0TTdfcy/WPzBRBSIPGj0J8EkYaBoSaSPSl4utNeZiBgROfqw6e9NjFfEk04si8i79g8mX9/HO8rLr0b5+02KQAkhhBAFYpANkne+rUZeh1qeRsojfqybppqNTXnNOOqkK4QQQpSAQTZI9WimQ202Z9sLJu+8G6NOukIIIUQJkEFaw29N9AviybTvmJrpUJvN2UZfI++k64MC5nXSpfz7Jj0FJ4QQQhQIIhmD0klbNIA6adcFU4sB3tV0oEn9x4QQog9RBEn0OxreQQghRNMogiTWgmMhnewL7BjB0Gh4ByGEEE0hgyT6nez4V3FuNUbUftrkedjiHGpxvrSjTfQtAyJRHzWR3y2GdTBjLB9HpPLqbCZiJYQQogeoiU0MGhreQQghRF1kkLoDUYRaT8LxXq33W6HeNkU+Gt5BCCGEDFIDeJTAm0oczIcS1ZYfDe8ghBBiHWSQGuMeE520/EkoLnCkI+EiCMwzzQUQM8VycfPLDJMTL+sX0SxcODFf8QU1uw7ld6Vl9bY5yNCcRp8hsvdfa/IIDq/MU056GVLCYJZ49WgP77sclvf+R3Sw5mk2luV1kYm6mPcUMyhbJ2VKMSOEEAVmkAySm4dWoj4vm4gO0KQCPNnkHXwhzrNGbjeWQ0xT9pjJycvJloVmmhNMfkGttk6cT44OyNW2KYQQQogmUASpce4z8Rj4BBPRo8tMzniTd87FODk+/WD66tTrtOvNMh4Zgrx18jocV9umEEIIIRpkkAySN6W0OsAf699gOtWECWHeWWnyzrk8xu349MT01anXadebZRin5xAKjEY7+lbbphBCCCEaRBGk5iBqRPNc9lFuyr1z7sEmIkBx2R9NTl6nXYdp+hjRgZf3bjIRuaq1Tky1bQohhBCiCYhGaKBIIToDTz4SbYw7ece40a32fiv4Nj2SqGEFhBCiBRRBEiIf79Rf1uEdMEbVzBH7LuMkhBA1kEESojrdHt4B80VzalwfeDnGbB9Ttp68bbKOR6jibf/cdJVpjinehhBCiAgZJNHvuHkow/AO8DoTyzBCt28XKOcBg/eYsvXUG94h3jbrH2EiPx0PLcQPGwghhEiRQRKiNt0c3gF8HUwY9TtxPri8eqptE+L9FEII0QAySKLfKdPwDuDrUC/155FXT63hHeL9FEII0QAySELUp1vDO9BXaHsT71NHHK1y8uqptk0nfp/tMM6W55/L6wslhBADD3egesxfiGKA2SESpCfMhBCixyiCJIQQQgiRQQZJiOLAgJGKHgkhRAGQQRJCCCGEyCCDJIQQQgiRQQZJCCGEECLDyFNsyVzJ0FNsouB0Olmt54lTvyUhhBBCdAVPUTKaZLWs6yYoD96L31cSWSGEKAhqYhOiOt1MVst6PzDFSWQxT56k9pMm1o3Xd4OF7jLF+yGEEGIUyCCJfscNS9GT1ZLC5ChTNomsJ6k928S6aJmJ3HAxfzCNM7Htd1EghBCidWSQhKhNt5PVZvEktXFk6ngKMmC+SCEihBCiDcggiX6nbMlqq0FkaqaJdS+hQAghROeQQRKiPkSNupGstlYSWbZ9salaBEkIIYQQQgghhBBCCCGEEEIIIYQQQgghhBBCCCGEEEIIIYQQQgghhBBCCCGEEEIIIYQQQgghhOg3Qvj/nAoyDdkFWQYAAAAASUVORK5CYII="/>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6" name="AutoShape 6" descr="data:image/png;base64,%20iVBORw0KGgoAAAANSUhEUgAAAkgAAAFRCAYAAACPL1JhAAAAAXNSR0IArs4c6QAAAARnQU1BAACxjwv8YQUAAAAJcEhZcwAADsMAAA7DAcdvqGQAAFLdSURBVHhe7Z0J3B1VmebPl8CMYxNQAZEAyhZgVAJBtJudkNBI2EIEHFwAaVB7utssrI4LndYeVCAJtt0K0gqoqKCRNYAEkC2oLCHg0IQgqEAQgR62Vqcl+eb91633y0ml7vrdpere5//Lk1t1btWp+u6tW/XUe06dNwghhBBCCCGEEEIIIYQQQgghhBBCCCGEEEIIIYQQQgghhBAdY2z6KoQQQrSDDUzXmV40raBACCGEEKLf2Nz0mGnY9LxpN1M1MEffM9VaRohSMCZ9FUIIIfI41vRVE9eLTUz3m6oxzvQm02+TuYq5+rFpfDInhBBCCNEnHGIighSbHCJFN5mIKqFLTZgjLyPStG80j5aaDjMNmS42nZJOz0mnDzWtNvn6HoWaZLrTRFm8HV/2VBP1CNFWFEESQghRC/oTzTQ9ZVpswqDsb7rBxDUEc/I70wTTcSbMy0TT7dH8FqbPmN5nIqr0ZtN7TBgtjNetpmtNXt//Nk1Op4Ftb2OiPowX26YPLeuyXeoRoq3IIAkhhKgHJonrxSLTV0w7mpabHJreMEG1uM+EoSEihGkCzA6Gi87cGCdeiQqdZ4qjQhikVyuTybbPMRFBWmna3iRE25FBEkII0SiYIgzMoyaMChC9eZ3p6WSuOs+YHjR92EST3c9Nh5uoC/NDX6fZJq5LNLmxnTzYh9NMHm2aYnrFJIQQQgjRNegj5P19fmkiCpTtg+T9gLKdsuPl6H9EPyPvz0Qk6RFT3NfoOVO2TsrPTafB6/R9ol9SHG0SQgghhBBCCCFEHtxhf9/kHVV5ZZ5yIYQQLaA+SEIIIYQQGWSQhOhviCIxfgx9NS4xEV3iUW3v50FnWGC5u0wsy3JCCDHQyCAJ0d8cYDrbRCfW402MX3N9Ok9HWZ5E8qY5HqXe2sRyQggx0MggCdFDps65c9iVFrUbxpNh0D7q5wkiDBFPBDHPGDLbmpx4rBkhhBhoZJCE6BGxKVo8b+/RPKZM3ivyXzHgHvAa58MiIkS0iDFnGKvGH59GU00yRUIIkUEGSYgeMUpTFMMAfOebiAh5ZIh5yn3APcoYYI90DgenZUj9jYQQQghRPDrYvCaEEEIIIYQQQgghhBBCCCGEEEIIIYQQQgghhBD9hzphCyGEEEJEyByJQWDq7DtXhbPO0rAxQggh6iNzJAYBmSMhhBANI3MkBgGZIyGEEA0jcyQGAZkjIYQQDSNzJAYBmSMhhBANI3MkBgGZIyGEEA0jcyQGAZkjIYQQfYUZuNX2MlSZE0IIUQ/dCQghhBBCZJBBEkIIIYTIIIMkhOgVh5pOqUwKIUSxkEESYnDBoKBmaXW9LNeazjO1qz4hhGgbMkhCiJNMy03Pm75n4om8w0xEd5hG9SI9k0zPmVj2G6a8+jBBdBanfLd0XsZICFFIZJCEEBuZMEAnmO4xYV42MzmPm75bmQyXmK5JxbQzy7RJZTJMNp1qytb3tOkF08amLUxCCFFYZJCEEC+ZMC9A5Md50TTOtJ1pJQXG8SaiQYhpx6NCDCXwj6anTBDXd7hpool1iSoJIURhkUESQlRjX9MrJjc/tfi26ccmjM8MCnK4z4QRI/qkMZmEEEII0VtaHCiSfkWbp6/0UxJCiIFBESQhRB4bmOhATQSJ/kL0UxJCiIFBYW4hMpBXbfG8vfvqt0EEyf6msTapvj8igbxqize8af0wdy7RRSEaYuKR814bGhriXFJ63vDCi+vfdtvc19LZdZBBEiKiH80RyCCJGJkj0SoYpIeOu2Ps8FC5TyUTv7VveOPzL9U0SGpiEyKlX82REDEyR0I0hgySEIbMkRgEZI6EaBwZJDHwyByJQUDmSIjmkEESA43MkRgEZI6EaB4ZJDGwyByJQUDmSIjWkEESA8kgmSP7W7kwDvlrUigGhsXz9x4rcyRE88ggiYFEkSMhhBC1kEESos8xM8jvnIhZ8poUCiGEqIkMkhBCCCFEBjUzCNEmdpkxX9GZArFs4Sy7ASz5cL9CFIxBGklbBkmINoFBWrZwtn5TBWCXGfNW23cxVgZJiPaiVCNCCCGEEAOMDJIQQgghRAYZJCGEEEKIDDJIQgghhBAZZJCEEEIIITLIIAkhREmYOvuO1WF4WE9KCtEFZJBE6SGvWjopRN+COVo8b++xYUhDFwjRDWSQRKlRRn4xCMgcCdF9ZJBEaZE5Kj0bmG4yHZrMdY5JpudMmIvDTKekqnfssF+d3re6yBwJ0RtkkEQpKZk52tz0SxMXOMTFuYiwnxgWXh0MwmLTuGSufWCOLjKdbrqWgg7yLtNfmjherjGdl6rwhkPmSIjeIYMkSkdJI0c3mzAZ7DcX59GSZ2Y6AeZlqumVZC4f35fxyVxj8Fm8yfRsMtdZ7jN917RbMrcmMoTuNGE+MLAnm1ZH8/7ZZiNQMXEdz5suNFEH0/H24noPMeXVN8c0sm5ijhbse7eZo7i+7PZ8G0KINiODJEpFHzWrcdG9y8RF7hITERUiNVz4EGXAciwTl7Pst0wYl5UmLppOth6PVuXVA5gAj25R17am+PNlPTd0sVHwOtjepSb25WnTsaZq2+fCzj5838T+H2h60PRJky/vF33267G0DGEk2BZGzMtONTXCUtPupi+astE7/nbOg/9segcFKbNMz1Qmk+lNKpPhKFP2+PuRiTpOMC03jU2nJ5uyy1LXMaaNk7kQjjb5MvNMST1mju5d/OX9jwjDwwu9zER9EG8vbxtCiDbAj0yIUlByczTFRBSGC7tfpJ8ybW063rS/6XoTfx/CKGAqACNCGREaRPTlwyaMCPNxE1VcD+/taMJYQLYeTAjNT/9i8vLHTexjNTBD2X05zsS+bGHib6y2fQzUNqb3m9h/zM5E09kmlkdMc9Fnv76aliGaxvjbbkjnqXuCqdGmv1dNNOexXgwGLWZLk2/PcdNGOd9Vrc/nCBMRH9ZneXi9ic/G68Vk8vcxz2fn9XkE6ZrF8/c5PaxaVWs7QogOI4MkSkEfRI7ymtgwSFy4ASNB9MEhYsFFNQbz8URlsirUc66Ji6tHhLLE9bB8K1Tbl7zt+/fG38t6WeJoEeuyfPbzAMrOMXnd25ka4WIT62DIvkNBFbYyYeJY1iNs8G3Tj02UE7XKHofsE8bmfNMSE8vFYLq8XgzmZaZa9cXEddNMCNmy7PaEEG1ABkmUgj5pVqsFZsDNChGX15m4qDYL9fhFF9H05SYsD5YnitMu8rafZ4piPmCi6YnlWZcLfvx5OJSdZmqmbqApiuUxnfebiLi5vLM2zVvLTB4V+6PJl6WJblMTdbj5i2GfOJdi2M5Mp+Nl+T4xSdT7B9NvTXn1eRObl0NcN6YQ8sqEEG2GH5kQovf8xHSwiYslF/2fm7gwV4NluJBygYz7IMX1oDgSkgfLE6li2YdMr5maxU0Khg4TkN0++1mLW0zfNLG8R5DYr/emZd7EFZc1WnczYCT5G/h7Vpi8D9JooV6PnrWzXiFEB2nnyUWIgWaXGfOHly2crd9UAdhlxrzV9l2MtVMcRkoI0SYmHjnvtYeOu2PscMl/WhO/tW944/MvrX/bbXOr3hQqgiSEEEIIkUEGSQghhBAigwySEEIIIUQGGSQhhBBCiAwySEIIIYQQGWSQhBBCCCEyyCAJIUQHIelsGB7W8A9ClAwZJCGE6BBJRv55e48NQxqPSYiyIYMkug551dJJIfoWmSMhyo0MkugqfZB0Voi6yBwJUX50oRJdo9/NEalG0klRAJYtnGU3gN03KDJHop9pKtXIuA+GRya/L+w4lJ72V54f1rv3trBqgw+ER3Z6Krzj3tvDquGoHpbffSic9JPvhLusvJM/oEZSjcggia6gyJEYBGSORL/TuEHaN1x7+B7hmmu+FC5Mzc7Ju/8wTH/m6HDYy8eGh/MMUkv4ds6x7axu2FQpF5soBDJHYhCQORIiYos9wnuf+Vm4yCb9B/H1Z34eDhq/bxgiNrPBUeGRwxeG4SN+FIYP+HDYZ4hSMzuTPxT2Tqa3DvMm/zCs5n3Tiv++bRg7tJ+ZoYUjZddvuW04f/LMcPDQX4SvHf7DsGjLMW01NTJIoqPIHJWf5z8zabWd4PQd1mHx/H3GyBwJUWGPcVuEX77ya3NH0U/i5afCYyN26WfhI1fPCGOumh3mD78nvG9cYpvWsMUxYdozp4b1rz4yDF01Pyx/y55hDzNdEx49JS07Mhz81ONh5q3nh+uHfxo+fvX7wrSnVofV6ertQAZJdAyZIyGEGEzufuXpsN24t9mtVXQJ2HDLsL3boFefDHfby3D4Vfi3V8aHCeMqxc4eG9iyO84Lrx1OtGh2OMTqmbDBFuExM12jbpVrEBkk0RFkjvoDokf2JQ79u6JIQohmIFq0+V+Ek2zSTxwnb/6ecOPK280U2dlkg63CHlZGU9p/H7cyrHilsoxz96u2/vI5Yb00WjR0y7fCN195MjFdsefqJDJIoiPIHAkhxADzynfCRx4dH/4l6jN0+qunhcOf9mawPw/fTN6bH2a/+sNwyivDazePPX15WLT5ueFPSQTJ9O79w9iVcdlXwvkb0ufoN+HRV95j22l/HyRdxIQQNSGKtPHnlo61k0WXAttCiKLS1GP+zVKwx/wVQRKiwiTT8yZ+k780bW4Sg8WhJm5iOQYWmzK9IoQQHSMdM2nsM0vC3fYTLMLdmAySEGs400RUdabpAxTUAEN1XmWya/Rim4MCn+2HTBuZOAYWmPYzZfHvoJvRd7Z5rkkRf9G/vPKdsNPVM8KERx4Pq4rgjgwZJCHy2dREJCmOKBFhYB4tNM0xEWnYwAT+PstPM3lEinLW9/ruSsvQKSbweS6G8XqIaZS3TdEeJpu+bfKuotem4vt4zsTnf6zpHBPfwU0mjzDxHRF54vs9xOTLH2bie38sned7p4zl+d4xPP4dx9vxZTyaxffO8vE2hRAdRgZJiDV8wcQFaZbpP0xEkrIRpRdMu5lmmOaZpppeNTlc3LYzvd+0MQXG0SbW9/q44FWDbcfrQb1t1mXqnDu52LY7AhFf1DEH402NwgXfjYKbxDzqvd9uYkPDd8n3sYkJ3ms63cR3cKApfu7mcBPfO99Z9nunDj77H5qoN49q3/u7THzvRK2y2xRCdBAZJCHW4E1sGJDfU5CBiMLWJqIIf01BDYgCYWqo73gKcnja9FJlcoTses1ssxd80sS+Yv6IsDQLF/5ssyHGy5ux8t7vBLeaPmNim9ubMGWYmez3Uc3gOCyPqWH540x5y1f73nc3+Xp879uYvmjie6dcCNFFZJCEyOcy0/kmLnC8Mn+JiTv4Kaafm6anZXnQXEOTCOtzsY3roz8J/NaEwaDsGgqM7HrNbLMIeNNQveYm71PjTUzxezeavBnrf5iy73u0inKareKyVllq+pzpKRP1uUHj+/hxWnaqie/sCNPFpjzT8h1TvPx3TfRniuukDsw4nxPfu2+Hv9vX4zt+2YRZv8dUa5tCiA6gH5sQ3Qfjs9xElKAr0MSW5AmrXICbosZj/kR6MAM0Qd1sOtLkHZv527ige/TsUtODJv+7/TNwdjT5e9RLh2mMAiYL4vcxRj5Pc9QJJgyVvz9qOpRXjX181NSWfRSiF9R+zJ/EsbPCtCSX2tPhy7d+Isx+ub3pP9qFHvMXQnQab2Ij0pHtH+N9p3i/WjPjaMF0tdPEKOmsEC2yx05HVXKlMfL1VX8bZo6YI4zTGeFjiXEqDzJIQnQfmloGIYoQN095M6M3N9HxOOYW0zdNvEcHd5oSiUA58bo0VdJ01XY6bI7o3K3okehbkvxrO7w/nLyWESIr/8wwLcm4vzAs2nLbsOCANVn6kxGyyR2SjIP0T2GFl21xRnjNs/37qNksM1JmOuDDYZ9kW5XM/6vS8krm/3Tzo6BMZk4I0SIdamLrKxQ5EqI+dUfSxti868/D2Fd/FPa59dvpiNhEkPYI11zzpXDh+NPDv427PLzjkSfCKlv85N2/HN7+6KxwyvCx4eEqo2jvseOXw8VDC8JfhVnhX+0+6e3LHw/v2eHL4VOvzqqkLtni9PDIuCvCO5ZbncO2rclvDV+oMxq3mtjEqCHpbDo5CJxlIrcifVyKBhEYxL7FEm1A5kiINvH0F8N6V88Ie658d7ht9/3CGKJDEXuOSzPyp/PmqMIOPrrXK57hHzBVlTxuS3bayuoJ4e6nfxaGdzg3yfC/ZKdnwrUrK8smmf93WDvzfzuiPzJIoiqYI7toDEqUkaekgCeMRgt1HVOZbBvZx93vM/E4uRgliTn68v5HmDmiaY9H/TsxGCMDe/JUHk/bMd5WbHazUMbTe53aFyE6Ds1teXcbS6x8ezLyJ3P5mfxhjx2PsrPcUWG9q44Mez7yZFhtle2xxZ+Hx6xsbNLH6ezwteHVyTaSzP+Prp35/4425HKTQRK5DJg5AsxGdvBFLlT+GLlf3BivhqeseI9yRLkbrGqwDuuyvF8Yq9XNxZNynwdfx+GUsoWp3nZFDUYiR6vaktyA78of5c+C0bnDxBhLPOIfm10h+oI9dvrySD+g4d3HhL+99zYzNvy0Khn3v0ofpKErwg3jzw1/SpabHw57Zn445ZV1n3S7e+XPwvbv+kFSXxxB8rK1+hqlmf//cyTz/+RKv6ZRMkgXQNEgA2iOAFMSP3YeP05+gYkOtjTBxVEbH7uIMX688y3j1zDQH/AUF6MfM8ZOXM4j71eYqtXtdfn2uZjG5ghYhnI6QlN/TdQHqWn4vDEye5keN33CRKdxhjRg1Gy+e39sHzBHDHHAeFU+5EF8X8y6fP+3mP7VFL/HwJE+XILXLUQh6Wg2/zqM9Ffi6bhRZv5XHyTRNANqjmrhpulJU3xRe72JgQn5rOInk3icnXKaa7jguXkhGpR95L1a3R5B0oWytxDV4xz5z6bPmzzlyFEmvscLTYwgTpoQnrA7zZSXhgQYDuHvTXnvZdOM6PcnRA5ff+ap8Hf7pxGkA/YIN953WVjShqa0asggiREG3BxhVojWNMpWppUmfpuNjGydHSF7tNCnhWabdvSZEvkwxpKDwfUUIo2kHGmGuO5q6UmEEE9/KekAnvQzWmucpc4ggyQSFDlKOj1jOogGeUTIp+mbRBoKXr2MZYkUYVL+nynuC/SM6fLK5AhEkohA8BnTNFarbu/H4suCv+diuzTNsC3ReWgai1OB8N18xcSYTESPmH7W1EpKkGw6k2bWFUJ0CBkkIXNUwY1Go52eMTREkGguIfrUbaNCxAFTJ+pAR+wwPNzs8e1GFdNCs9nZpk1N1EMeOcpJceKGlagSxwOdsPMiTBwf/2Ci3NdxYZ6zdQsheowMkggyRyPMNTVqdPKiPN3EL66iAaaeclcrJqlVMNmeWNelyJAQJUMGSRQWu6rwgGjplO6+KABJ9GioDc/7Ngcmm0iSG2ikyJAQrbDF6eG1yR9KU4p0FxkkUUhkNEQ7WDx/nzFESJMoqUbJFqJ80DH71m+3ZeDHZpFBaj/xgICLTXTmbRbGYMmOeyNES0ydcycPegz5a1IohOg59oNkhNJ1otBF1lj+1SNOKpsko60kk/UEtSt22jYklWQS1H783QvDdVuMqRgTIkesu+GHwiO775cO/Lgm/Qj1XL/ltuH8DiSpdWSQOgMDzPE1LTNNoKBFfGReIUTn+ayJ/kNFv0HRDZQoNKQEGXr0lCRNyNA9Pwmrxr8/THvm1LB+8nj+/LB88z3DHiNNZj8LH7l6Rhhjy31t5U/DQeP3TVrFT978z8ONK283V2a2zNniL8L2Vu/6aUqRg4ePCgdZvf8lmbd632L1Wq3t8kgySN0hjir5yY3peN7HxmF6qonI0zkmRuttNRIlBJ3w+Z3zpGLymhSKLBgjzqtFycXHOYN+S3nnep5e9EFHhSgcdz/yiXDuBueG/0yiPGPC3uO2CBN2nBdeSyI9lWSyI7waJah9+qfhBjNGJ4X9wvTxPw9Xp8loHZLSJolu08JOJal1ZJA6A8ko+QpvNfEIb3akXCANBSe5ak8i8Ri5j8yLYWJeCNEZGDYh+xvjZuVOE7/lOF8ev1veo8mS9yhnTKx61KoPQ/ScifeONX3JxE0Ty5G0lm35sgwtoTx8otB8/d73hbFXzQ+rJnzAjtiV4bHlcyoRJXTLt8Kd5nI42Nfm9nDVyveEw3ffI+zw6OXhIjvs42VISpskuk1dUKeS1DoySJ2BJjZOmKQh4CTmJza+VsZIwRRtbSJCxEmQAf9eMgnRERQ9qssOJsazyn5GPzJtaCIf2z4mxj7KmiFugBgDCRgkkt/z903+u4+pVl98E3Ww6QwTzeukJmEgUb4/lp1s+g8TJuktJiEKx5qktbPDjs8sCXc//b1w3eaeoNaU9EvKj/V8ffnCsN3m48OilWsiRSOkSWn/lESMvhLOf+UH4YYOJKl12hmNEhW4E+Ru9CKTN5sxCi93gpwAGQ9loskTl5LolJA5d5bbUmAwOi/Nal6OPH/XQGC/i9JezO1H1Ve/qwFJVuuJZ7l5IdIT8xMTBobfJQlpgVx8ZOfPGzeLmyLMT3Y0da83rz6Mz3dM9ydzlfPIB01EkWebvLmNeYwTN1eXmXx5UULopG1faqkCFbsdeV544Lg7Qy+S1baTRpLV9tWJXPQPZTZIu86Yn071Bze/49Iw9f8cV9ovZNnCWXYBqns2x7yQi48m7UMoiMgzNCyLSeEceqmJ6I5voxWDFGf0xwRhfm433WUiJ5xvi/cuMGGYGNjUI1eihMgg9Q4ZJFFa7KdX2l+f/aj0uyoQu8yYt3rZwtlj7WupdUxhaj5q8nQg9eCJt6+baOoiotNNs8K+nmyi6a3cV6kBRwapd8ggDSD9klfNfnql/fXJIBWLBg0SuOlpJN0MTXLZZq9uHbMeiWoq1cwuR85fZXtbqotxv3P/j+aEMet0tCk2MkiilFQzR3YYl/tILhkySMWiCYPU12CQlk18cf0wdy5PxIkCoAhS75BBGiBqRY4wSJcvo2tFeThmF27Qy4kMUrGQQaogg1Q8ZJB6RyMGSeHWPqBfmtWEEEKIoiCDVHJkjoQQQoj2I4NUYmSOhBBtgKfiHjPRZpI3uGU/wNANjEU3LpkTogFkkEqKzJEQok2Q2uSrJq4HjMPkg09inBibqZE0KkXnOhOjkjMsgxANIYNUQmSOhBBthBHE/9qEIXJIjs0AmJgKBrHERBGBIcqEeI9zECN+M9I/kSfKyAxAJ/A4GhXnmUNkCWBbcX1kGMie0+L1qJvoD+t4/b5Odh8uMbEfvEfkiPQv7AfDMmD2Vph8uyxXrV4x4MgglRCZIyHaz9TZd6wOw8OD+NtiPCVG9n7KhHnBMJC4l3RIGAcS4xJ5ucHENYPP6HcmjAmw3jYmlr/G5Mv8bxMpVA4wkcCbctIvLTCRjsnrw7RMMGHKYljX16PufU2sM9aUXSfeB0Ywf58JSA7+QxPGB9ju10y+j+xvrXrFAMNBIkR9XrdneO/E2eGYVO/djEh8tvyw8NZKaW9ZYDeIjIlcfrjLJuM7d8QxXJi4W/Zcf3kwmCAXu2ZO9NTnF0iI+6Yg3x7lF5r64iKCMSIqG4bamOWyfGCSuB4sMn3FlP0sPJmvwwkA4wSYEwwVxMcMg2dSzy0mEngTofkbE0141Ef6FMoYgXw7UxbGJtnZtMpEpGcnU7zO9iYn3gfqx+jwO+GVnJZO9u8ATxsT1zvIx4JIkUESjfPSonD5g/NN3wpPbfThsOcb1i7/8bNvClt6WUfZM4QVdv5dYK/tYE+7oV1UWEd1j+m/mrjwONyRZ0/yWbjgTTX5RaMemB0uFFzYPD8YcHHDMKH3mDxqICLcZI1GBYlecVxxDGShGY7jAzhWXmei6S0LTXFEo7i2YKipi+P1I2kZRggTwnYYgZwy/m6O1bz+QeS4w4hh+FkvXmeKKW8dRkJn2Y+ZbkznnfjvcLL7Qr0vm8SAwwEhRJM8H37xu8fClhul55mNpiURpL/c7N/DUy9WijrKnseYQbo+hJmfTgvADA5D9qM41ehH7YbYy1eYEWJ+kZdxs2zr3TUzhIMvSOchNWAjyxgj661I3u4inKj/zfSBZK5ilPjg6TwLXDhsRxMRVXIDwyt38B5t8mWy0ShnfxNGjASqNEsMDIvn7zMmabYe5gtvDa9jNApDPRt5j1FZvf/Nl03/K53GfGAYMEIY5PeaWI7ye01LTVluNX3TxHJxBMnLqJc+PiTi9foo8z5NMb5fmB36DWH6WYeIUrV1HE8EzP6wrEOiYK+D3wVNbrdFZfXqLQbzzdN91C7fxd7L0iODJFrm5T++UJnwyNJvQviLt2VvzjrAMeaArpwWwvUHJ/4mYYHdAJ6/l50w7IyxIoq8X2jLUZaU23pbUnhlZZ77ywW/CGEvO5debzNDtiwsMA9xXVrX+ROiSBXr2fySdLZ7cIEhesOdOyd07ng9MsRFw3Y00dkm7tazYIp4n+YGFEejHEzRFSaaI+JlqI8LIvqjKe+i2Bdgcuw7jy+mgwJNWR498QgPcIzRSZvy70bTiA7PfFYcDxge/9yY39QUL/dB00HpPJ2ldzdBXB99h7Kffbxf1MMxyDpe5utk9wEoo0nOn8jzZeI6aCbkePe/M1tvD9nDfuXm187f2/aIXRole8y3c5qdLMe0oa4BggNCiCbZJLzzzduHl/8fN2Ddxn7kM+1mkh4wnzdjM90dkvFw6lwepQuEY+97BMn8VMKjZorgF4+GsMM7K9Mx9FK4PK3rYW5cU65koz2Bkzt9LIgGHW66zORgZOinxAmdi0gtuDg8UZlcC+qwM3HSYZWLI80dfhHDnBE94Mx6PAVCNAlRHCJOHKN0+v6SiWNRVGOPY0J47MYQ/u5/RQbp5BBWra6cyw61SzfFJ9v90eq0bIWdDzFAlF23KC2/PoSxdvN3xydCmHaBrW/lY+3mD/OVnBd5P7UBI+vZOW/vtP46TLnjlDD19lPDUJ8+2yCDJBonbUo7ZuKHw5YvfSss8eY0L3/rm8LDzxLc6CAfnW7/mdPhx500jZ22psnr7enEDlEEicjSx+zHy0nGzgUJboqIRLlZiqGXwjFpXW/ngZZCwEXmIhMXlrhPBU1v9kEkpzPukFuBqBSPSVMHokPsUSYh2gFjEHGt4diKx1kS1ThmWghXHWrnrIMSX5R8cvPt5/1P+9onaR/l8m2TxcLXbRnmOb8tf68ZK3tl2XBVCOuNtfOlGaHz7By335dDWGRGaazVe+43rN79KustsHrOs3PdSGSJ9ewO8U7MVVqUYdOt3z1ijG7Ze15YvO+5pc/LVg0ZJNEYf1wSbkg6aFd0w7Np9Git8kvCL2iE6STTzRy54UH0NMDMzDrHbMJdFeM04oSMy+3cfAF3SiaPIE0w08Q8kahZS0JY8nClDxJ9lCCu6xBbn2V6D00B65kwSjFEeBjnhT+8XgSpGt685ngz21uSOSFEFzFH9InHKrdDnzdjc/hJlXMdJFFy+6mvsPf5xcdRpUMwSpQZK8wU8f4v7Bw34R024W8Y3PNdkdaTRMiTiipc9fVKXTkcNPv2cOCcO8Ozv74/3LzPeX1tjBwZJFEuptkPPW7pmmW/9sTAWKGbpml2l+TLLJm1ppz+QzRUXXd8Op/2OfJ1J/DwTTQfl9GXKd5udyBSRBsifSSYpn/ItSagAyyi+Y27ctvZRJQB5TxF5K9APdQXR6CApjOvF3ifPhms69uPifdLCNFOTj7Cfsl2N7dqVeX8NY0oOT9tI4mSc17avvJrJ6r013bfRATouijqM+GdlfeJRK2wG8DYBOGJjk7rSSLkLFgdN0bXL9g/3DRv7zBmmL7sg4EMkhBClJTnPz1ptd3w177CiXJxhJkjNz3cpC0w43OUGZo5du/zd7dX+haNTR9ivXxRCF99zcrMAMURpAlmnIgszXrcbo/sBvIuM0kHfTWE5Qts3ur529sq9Rx6g9V7V2X9CDdFaxsjW37A0A9rALBDf/jyZTwQUh6O2YUnfMsJp7V0UhSAXWbMW71s4eyx9rWsfRWoAqbDrktt+w7f9A9Lx1h9DW27WeJ9fdOYpWOH5iaPxeeyy5HzVy2b+OL6Ye7cwbvSFRT7IlbZl9feQAWdrd9xdgizzRhVaS6rBsZo9dCYcOP8fasaot2OPC88cNydpW9em/itfcMbn39p/dtum2sOMx+dyHsMA8QlY6B0EBmk7mJfpn5XBaJZg1QmZJDKTVEMUiPGyBkkg6Qmth7SDXMkhOhviFBt/LmlQ7XMkRggeLJtlj+wUh1vRnNjNKjNaLWQQeoRMkdCiNGyyec713wn+pN1O13LFFVDBqkHyBwJIYToFup03Rq6SHeZXpkju8Xs2F0mPzqHH96gY1+uflcFop/7IDWD+iAVD/si2t8HKaKZvkWNoj5IoiP0MnLERbtTSjeRgFnKvt+K0uqEEEI0iZrR2oMMUpfo52Y1/7v8lb8VMS2EEKLzqBmt/ehOvQv0szmqhZukVv52W7G0BmvXGfPTKVEUli2cZTeDDbUJHGq62sQxe6npQRN4ksF4xPEsnzWRIOLYZK6Sjb4wx7Ga2IpHO5rYOtGMVguNgyREG4mjSY2aJVuhtL8++wP1uyovGKQdTVlzQzlUM0ibm0gr+jnTaI9d6trHRH68tv0OMEh2ZKrVoEDc/6M5Zmpa+4q7bYwcGSQhOkAzRskWLO2vTwap1GQjSHESX3jaRJ4H8t8dbrrGBLGxOoSClDNNe5kWm0jBvpHpL00kA/btPG7CEK00QUcMkigezUaQ3BRBt42Ro07aQnQATJEbI8xSbJiEKBCnmTg3ksQ3C9mLMUdwlMnN8A4mmuGyx/SPTBua3ASdYMIcxVCnm6OLTZiw75ueM+1mEgNOttO1+hd1Bxkk0XXcKCEZJVEynjdhWjBGGKh6x66bpidNr1CQ8nrTFibq8SgUYKAof79pU9P9JjGgZI1RGUzRlDtOCVNvP3VEQ8N+D1E+ZJBET8kaJZklUXC+baKJjeP0VJOf/R810cTW6NVgKxORIuqhKa+8VxHRVtwU9cPTaDfvc17VpjiMVNHNk36UolDEBokTQxmxH5V+V4NHs520/Ym3l03nmeaavJlNDAhxH6Redbpulmp9kLKGpxFzVGuZTqM+SKJ0eESJab+LEqIEPJO+YpQa4VXTUyaa3VaYfH0xYJSxGS1LbHgW73tuoiKbo0bRna4oJPazGfnluEkqS0TJflT6XQkhqjJl9h2rhoaGxhQ9WpRHHEGKo0b1DE8zy3YDPeYvSktskJw4mlRksySDJITIw43RXuP2Gjt37tDquImtLLhBOuDOOQ1HgooYNZJBEn1J3E/Jm+OEEKKIuCli2o1R8oZRRoPkfaUaNTtFbVKTQRJ9jYySKDD1Rt4WfU42WpQWr0WZDJIbI3juV/fa/7XNzqZb727/V07LjSzfC97wwos1DZJoEj2GXkz4XvTdiC4zycQTaHnmnM7aPKkm4z5gYIw4F5111nBd44NBspMWyUYKrb+cfXtyfl01lCRGQWPTPyGXKXPufI3ljz768prLFR39eJuAL1yRimITmyR9V6IFiPxUSw/CseVpRj5g+ivTFNPNpttMPKr/7yaWZVwkPb4/INRqRiszGB07iY5945Mr17viimNWpcU1aWWdoqILSIPIHJWLbholHRt9hedUu9B0rgmD4+k+jjYdV5lMBnc83/RBEwNG+vEW52Q7x/Qd01KT6EMaaUYrI25ymG7U6LSyjugD4outKBd8d660qC7Nft/N1i8KDQYHbWD6tGlcVEZEiGY1J25im2PiAslx4CNsY7Di5UWf0EwzWkHheD3FtM6NXSvNYy2sw/b5Ta2zfYNkz9Xe6yo934Giw5eu6EB/4Cam3d+n1ws6VkoPJ2b4iYkkskSJ9qPAiDP5k9CW6NAdprtMD5qIGPH9894FJo9AqYmtD2hjMxrmgGOD5tiDTPeZusGupg+ZOD7XuaFrNQLk6zUZNeIzoBn6OlN2XzBI/I7y3hNFIb7wif6B79WVFq1DM9+9jhORgzpp9wltjhZx8b/JtKEpPkaIWGK+MV2/NJGwGLPO4G/1yiBenz5x1B+X3WP6jYlzFeuRFsejNBt4BMj8n9fJfuZtB3jvu6bnpqSdt2096s3bbrwufy+jxrPsEtNhJiK02f0uTARJVEEXvWLRie+DOl1p0ajQMSMiOMEjUVI61IxWrWkpbvLyaZZzM+Xr5ZXF6zCNwWDa5dsigkTkypc51P/GMWPWI6pUb9tezyG+HhoaGkt/PD4jIqj014v3pdr0N00YJOa9zPfb/07fXs8oa/tpR+FLV1NJcejU90GdLv+xp28lZOfroWNGRDD+kcZAKhnxhX/vDfden990lzpfjzfdauKcs5yClBtM5OuLySsDDAr7ynHHucjrXIcpc+68yv7Ga2gyvHn+fvNXr36N6A3U23ayLuvRpGafz6HDw6uWWTH7TT5BthlvN64PfP4hk59fv2Ty/S6UJ5FBykEXumLRje+DbSA/OXpZ8mYT+LpCiPLgxshNEeqQMcIgzDTRtERT1IkmzjP0U5ucTvMUZCscbuKaTh1EiugzR51rMWX27QxOOfbW8w84wv7OMWZwSJrsy9Xctvc3umXB/qdfccUx1T4fjFK1+nx+ZxP7CUeYfL8xeTqHClFk3CjJ8AjRv3SoGa0eF5swF8+b3kWBEffPifvixM1T3vSULWM67vdDHZglIjkjdZoxWu3ntDFj1mccL1+37rbjyNrYsf+FurPNYvH+rLVdE/VBvB2G0cj2QfL99r+TOntKz3dAiCz8CFuJ3nQC9iWdbHcki8e/aePf2MRJZLrpVVMzcBIBNeUI0SBc7PtxUMdqeNSH6VbGJ/L1B3FsIxmkwYOL6jWVyfC4ibT4hEQbgTsF8Hbktl+Yi2SOsrhZatP+YZC4e7zIxFg63zY1O6CgGyRC6Ty+69+PECKDG6NBMEXOaM3NIJsjkEEaPNoRdehI5KKo5ii7X22KKuUZJPCoEuFncDPr87ThszzfwVTTT00nmTzlRSuRKCH6lkE2RkyPJmrE9KCaIyjcxUh0nDiCxIi/RIM+adrTFOeeOtB0gInOfi+k8/FYGDDQTTujNEpxExvmh8/yElOcyuIKE/0V+OyJLvHdZQ0S35kiSEJEDKIpchQ1ah8ySINHNvrjF11G/iV/1Fkm7ziYXSb7yObAGKRa0a0WjZJHkBgtFjOEMcKwZpva6Hx5pel60y0mjzrJIAmRQcZodMZG5mhtZJAGjzyDBKRWmG2ab9qfAgNTRAQJPNoUMyqDVMt0lBU3Sw38XXETmxsbDJBHlfi8J5o8okSUiZQEjG5LlA9Ig4FB8nJ0vEmIgWHQOl1n2MD+/pf875c5ai8ySIMHhijupH226bemrhqkMpqjZvbZjRL0mwkUogiUNFpERJgm8mo5+rhx+qApN19alnZ8Bm6MmJY5EkJ0DYySKy0SQowCTAG/p5Jm0scg0Z2BsYK4WY3znRFR9nGCmOcGlYgy78fjE30tHtPI/BHL8/6xJsyNz7N8PD4SZWx3ZN7rGRoae7nNkyZEN3MR+jCEaAJOJq1EhFgvnVRESYgm6aNmtDiChCFhVO33mXgSlez29Cf0CBIRfc4V9A2dZtrJDM059jEk54/0c9jMJkk8+zlTfBNG5P8yE60BXgfvM5hjMj9lzp1/sgk1qQ0y8YVJ9I5B/h6yfzvzOi6FqE/Jo0V5ZCNI9D/EsPgo1DSxYW68DCPIuWLYzFE8kjXvA6NTf9bEfDxStY/STV1xZGjO2iNqr0fXCX9PDBK6CBWDfvse2vX3+ElKx6kQa9OHxshp1iCNZNxHqTliOTc1sUHyOph2Y0SZbyPpb0Q9Rx99edLnSAwouuiIIlHrePSTn45ZMcjERqAPjZFTzyB5FIinU8f7Z5L2M8rLUxYbpF1NvzOxrEeQRqJKHoGyuuiL5JEp6iQf2ndN6oOUoS8/DA4C9fMQnaQTxxh1ppP0U+ICIcMk+p6ps+9cZVeigRy7qBoYo3Y9oaen1MQI8UVG9AZ9B/k087nYskk/AZuU0Rd9CcYoOcbPOqtfo0VN0+4omprURkdfnXw5EBQ56i2D9B1042+1bXD3mGxDUSVRdjxaxPTicTeNDXPnKmKU0s6oEXjkSFGj1umbC5nMkSgDrR6nMkqizLgxkilaFzdGTMscFYu+MBQyR2JQkFESZULGqDadihoxLXM0emQqxKiQOW2edn1mbpZklESRUDNafdptjKCBqBFPyjEYJQmy884XjNLNeana+wOHLmyiZWSOioGiSqIIKFpUn1E2p/HI/u0mhglgNG7/nR9i9V5NvXWiRqM1SAwj8CHT6SZ9v0IUFAZTI3Eur8Aw/T7dKoxHgpoGo5hONkwr69QDo0S9ad0yrqLjYIpGjjk9jVYTzBGf0yieTsMgMV7R90yMozRSJ1pvvdftZ0Weu41cbluYRsZBMi0xHWbi3JDN0eZ53uIxliAeW+nl9NXrjuvwsiRXnOk5U7w/vo1SoZOoKCOYoY+bXjVhajBI95mWmmrBetwBtWSEyoKdLDkhJb9tRZREJ1C0qHEyzWnkTiMK9EbTQSbOW42C2fl7009M4z0v2y0L9j9t9erXeI8BH7lxJO+a53FzKPuGaaHpWtM6ed5MrAtxBCmOOu1iiiNIvOd1eH3UcZTpRNOstCzeBtOlOR/J8YuGSe4Si8M96WscOWKaEWTZTx+l1kee/YzpHBM/akap5e4nxpdDd5mog7sf7oyok7p5j3JEOSelhFY+m059npgimj6RbaMy1szaJ0shWsIjRos3vGl9ji+Zo+p4dKfdfY2M+6zuL2GObp6/30VmjkhKy298Y9OtLGC42QGffsgUn3M4H7JPGKZqXuBC0ydMj5m2pCCC81/e9n5g8u18yVRvG4VFJ03REMlJsTj9jTArDKPP3deZpp+auKvijuU4E1xq+hvTlclcCNNNE0zVIkiYH2dHE+383O2cZWJbzjXpK6FqfvSlwL4/TlLJ94eBspeOmDPRf6jTdfNkokbt+rw2t3qf8j5MZo6+Pjy8CmPCeQqzQxOWzzcSQcr2R6rVB4mmtg+YeELuNBN/U7UIElBH3jaE6C/SCESRwCDRrAaYnetNlNFxkVeHKBHRIo8Y+TJ5xBEkxPJEnXj1smNMI1GjLAX8nNYBo8R+pvsan0CFWAuPFqlvUeN41Ai1O5+c1/2mN22PEeI8xI0h+dOA5LQYHO9v5H1+WM7LiAbl9UHivTjPGyJ6zvrfNLEMUXTKPU9ctu68fkx52yjVOafUJ8hdZsznQxc5LFs4u58vfh5BusjEj/Qq08dMwA+bUPOppommK0xwtIlo052pjjfF8KOOISLFHdB80/4UGESWOBEBEapsHaXBTrSctJJjRBElEaP+Ra3RoahRQifrFn2KDFJ1RvvZJHeOIgvNbRgy7oy4G2N6Lcr4uWGWKvs93M+mWtTAo0XJcaCIUVN4ZKfdESOn0/WLPkUGqTqtfDaVi+RAmCOMDZ2s+TtdjTzZxjLNLF8qps65I2p+k1kaBNSM1jpuXFAnzEun6xf1KX0TW583JbVMs59NcpJMKVBn7FLCZ1nmzxCjZKeGZP8Xz9vLTsxDI8eG6A/UjDY6Ot3k1en6RWOU+kIog1QdGaTe4Z9l2T9HGaX+wk0R0zJGrdEN4yJzVBxKfQKXQapOKwZJxqg99ItBinGzJKNUPhQtGj1uWpjudNSI6Q5tY7SpRlqh3jaz+D44GiKgVTAB6WSWbB+TS0yjgSecGnlUvB2w7zyJtU4H4Gao8dmILhBH5PoJ9VMqD+pf1B4wLnyOnewH1OA2uCbwWD1P6Ma/PUwF6UB4srfWbxKz4o/g5xE/ot8u6m0zi++Dq5370jT9/MNhXAaGXucDHu3j2AysNdVEagsh6tKv0bjF8/ZJRuk2c2Qm6S49/VYw3BQhjXY9Oty0FKxJ7V7T7ia/geamnfGFbjH9mSmbG81NFTdspADx32o8RlGtPGkYllq51Xif5LjUnzf2UrzNLHnrFopBu7Mg+uOpKBBJ/3zeo0y4Vn/fU0zUixrF9VIPBx8RJ6/Hn3jKbt+3yQHlEa+Vpm1NkFcPdZAKg3pGGxkToiVklIrF1NmVyJ6bIhmj0RGbFj7LNpojNw+cv9/VpDkCEsYy7tuxJn5vmBaasJ42kSXgBhOjXf+z6X+YGP0ag8O1Pk4H8lHTjSaWZSTsk03Vfr+vM5FDjgiV1+/rLErnWfd+0/Ym9i1vm1loPsuuW6hzSD8bpCmmV0wYC0yPg6ngSyAbMgfb1uk04uAlWsT76GzTAaZ6sAzLsg7RKgYWZHRn3w4DDGJ2IN6+b5MD719MXv64CarV85SJ/S7tQIWiP3CjhOwCXWnSkVHqCm6KEmM0b+/kQi5TNDo8arT3hnsnRrNzUaPbN7bt3NvidkixRKJbUicRPSLDP9e5TuRig1q51eJo0UdM/tuvts2YausWhn42SHETG19mLTBST1Qmky/Nozk+anI9iC4xajPrYMZ8xGXm44hQTLxNls+jWj0YJDX3iULhZslO/CPNPHboyiy1GTdGYWhoaPF5e1UieUPqOD8autWcZjxj29rWNjOajtjPmIjk0KJA9Ih5eME0uTK51jXFp3c2xb9HzBUegDLMUiPH0BGmeB2iVGQcoIy0JF5HtW3GEGnKW7cw9LNBahVCkjNNfKl0hmsUojlEeTjoCHd6RzpUr/8SbhuDlYXyZuoRoueo+a0zjDSjpdEiGaP20MHmtHVooUmtGkSNdjERMfJjgKa3j5uol/49XzeR6d/L/mRyPEu/9wGK86Sxrudii8lbh+2TBJf6PQrEvuVtM8stpuy6haLUJ60aj7ITBSLflkdciCZls7mzzFwTveyBNlVSSbzF5Pm8AIPCF+nr0QcomxGeaY82sTyZ4MkiTzMfeN6ueF2aynybRJN8ee4C7jGdaIrLgXoWmLLbXwcNgZCPnu7rPptu/e50KoTnfsWhvTZ2nHKjpu8lB0wRkSKmiRbJELUPNytMdzhq1NVtCZGgi1119Nnko8+lt/gwAXFEyb4TLhYy8xEjzWjDiry1G8wKny3qRgoP394ApwuJ+xq5/Ck70Sl0sauOPpt89LkUg3g8pfQ7kREwZIw6S7fNisxRuSn1j5ATq5qR8tFnk48+l2KhdCYVU6RmtM7S7Saubm9PiHVQNKA6+mzy0edSPOw7GYkmJdGTAenQrWhRd1DUSAwkuthVR59NPvpcigcGyV5GTEJeP6V+QsaoO/TCqBTcHJUh1UihkMMVYg0+BlZ2hHIfAZ0nB1mGx1194M8sXgdGjHVYdzRwcvE8gANBP46n5KYI+WP6akrrDG5SaOLqZvMW2+3wNr2zsw/94mBsGsnFJpqkXw2SLlKiVXgO/b+aOIYcRkqPR6atBeNo+ajom5iWmkbDwOYB7IfxlNwYuSmSMeossUnhs+6GOXJD1unRt1P6KRdbvA++v9R3R6YMGt3fttKvBkkXKdEqpJ/5NxPHEPBjZ1RYfpyNgJH6n6bYYPHjrpabL86rhzDjwCvzLMNI7dTnph/xfrV6+4oyGqWsMZIp6iwlihq5eUhysVHQJP2Uiy3eB99f6vmj6Q1pGec/ytgWy65nYtsnmTruX/rVIHXqIgXZCxVfat9fpAYM7sbeY+KY4aTA8dSoOcZMMxI7qWE86lgrN1+cV+8K09Em4JV5J87Xh9hOrXr7DjdKyC6GyQXRfnL87YVAzWjdJ2uM+MwLbI7aRT/lYsvbX0wYgyRnYdtEq9g2pqrj9KtB6tRFCrIXKi6cA3ORGhCIOHJMYIw5ATFcfzNw/HE8cFxwF8QxUS03X5xXjxMfxxDb5ZV5hzrikwjUqrevye2n1KNOz2pG6w2xQem2MYpNWZPbJW8axoaWjfj33Qz9kouN/c7b32qQDSPedse/7341SNCJixRQT3yhqlWvKC/c2Vxk4k7GT0DN4scJr43k1GM7HEPkMeIEGG+XOrInkUbr7VvWan47JW1+65JRUjNabxilQRkVvTJlOfRDLrZ4Od/far8h3vs7U97+ijwafGTbm8l4zWv+ipvPHJYnn1rcDOfLZOupVm9P0ePs+dT5XAj5+hNq3pTK9wt8xyjbxJr97pn391iO5akvbobl+IK8Y48yjA+v4MvEdfiDB9XqLRXZx/xHQ9zM1Qmj1On6RW3cHPXiMfpebluIpqlxsevURQqyF6p9ovm43p4ig5SPPpfi0U6DFONmph1Gpp11ieYpgjGSOWoZrr/eT8nFdVm52DqJLnbV0WeTjz6X4tEpg+S0GvVRtKj39NqcKGokSosudtXRZ5OPPpfi0WmD5DRqeBQtKga9NicyR0JfvBBiIFg8P+3QPZzfoduNkTpd9xY3Jj16hD6Bfejl9oUYNYoGVEefTT76XIpHtyJIeagZrVgoatRRRpuLrdb69dYtJYogCSEGjnWiRVWiSqI7TJ1dGc+qS+k6cilB1Mg7O5ctF9uuJobCKZ3fSD7MMt9VL1s4WyezHPhO9dmsiz6X4kEEyb4TRsbt+HkIYxTsKrj4vL3G5DWh+ftMV1tGtA+MkV2FkgtnL41JSZrUMEik2eD4JJrDmGk8Vc0T1huZGMD4M6YppidM+5r4W243kQLkbtPZJsYIJG/bQhNjpzGW0ZEmnsim7utMftyzzez6PzH90JS37m2m+D0yWrA91n/cNM30T6Z4XdKnZOHv8v3jbyGlCuMVYgbPNO1l8vIXTdm/Ja/OpklOBFw0Nt363UlBWXjuV/eEBxYygGe52HXG/HSq88gIrIsMUvHotEFqxfTIKHUeN0eLx900Nsyd21NjxHSXzJEbjjeaSBfSzGjarPv3JgwKgxhjljAcO6Xz40wMT0M5F8f4PEcZAzpiJDAs/n5cB+tCbJAwYr6cr7+DCfLW9cFs4/cwLeSEO900y5TdLtPZ31e8Xd9XLp4Hm6jjfSbysRFRY2Ty+H32YYFp1N8llcogdRn70JPPXXQfGaTi0SmDVC9a1CjtqkdUGFBj5LTDIBEx+orpb02M+TfXhKHYxvSPJlIlufkAzAumhwsmqUl8mmYvPxdiXkjSDVmDFK/DNAaEvGjeZBavm/ce2fdjg0SakPh9z0QRwzKMtO1/i5ue2ACRTuwxEwYpWyef0ai/U69QCCH6AgzNWv2LRmlq/Ok3qzPpJ6N+Sq3h/YwG2BwB6YPKlostb/1sTrZ43ex72c+31roOf1P8t/h2q9GRPG1UKIQQpWbqnDVPo7XLGGWpN0yAqE4cNUo+wx6Zoz6iW7nY8vKq1Vo37z06kGOKfmz6nqnaujF5edqqHTMdy9OWVKImtu5iH3pbvjzRPGpiKx6jaWLDGNnPaWjxvL3sZq+7zV/qp1SfuBN2L6NGDtEjnpQrcEdsUSAUQRJClA6PGI1Ei7psjsAjSsj2pdJ8pIjSOhQpanTz/H2K/JTaIEK/qsLmaUt+zIogdRfO5umk6DKKIBWPRiNIHi1iuhcRo0ZQVEmI/iH5IcsgdRf70HWB7gJ2ZSrlxWnSjPnl3PFRYAaJaHbun93LZrRWqWWUdpkxb8ToieKwbOcXe94EKIqFDFIPkEHqDnZFKrPPGGMHSZn3f1SUIVrUCHlGCYNUiZgpulQUdjly/qplE19cXwZJxKgPkhCiMHjfIswRxqhX/YvaRW4/JUWPhCgFMkhCiJ6T7XRddmOUh5ulTd+2+/DUORomQIiiI4MkhOgJbopiYzQIzU7P/fqeSrOhxlMSotDIIAkhusogRIsaIR54Mi0SQhQIGSQhRFfIGqNBNEV5YJTovJ3OMi4M+aWYR6ea+iG65KMzk1BViFIggySE6BiD2ow2SkjuSZoHzMTupkmmskOy0wNNryRzQpQAGSQhRNtRM1rbwSTdaXredIkJ80REplakKV6HZRabWC8u/76Jcq/nUhP1ZCNZh5k2MOVtk/qeS8tYf7fMvC9D1vb4vez7cTkmUdEm0VNkkIQQbUPNaG1hiullE9GW/zQtNcFTpm1Mx5v2M5HRnXP4eBMZ4jEwWXwdzAaGiOXAy79lut5EPRgVEotiVt5l+qrJy68xVdsmWde/YKL8ONP+mfnsMYDB8zreYsKMxXWQpX6+6VWTED2Dg1EIIVpGzWhtx5vYMCaxwcDUuGnYwXSOiYENV5q2M12UzpPLCvMBvg76o8lzXHk59Sw3+TY2MbHMjibKYyjLbhPmmXY2kU2dSBPmJp7n78gDA/hEZTLJSn+mibr/xoQp1DEkeooMkhCiJdSM1lMeNZ1m4hyOAZlqen86j3HBwMCWJqI86HWmp00x1IPxoY54GcwR5TGUZbfpfYpOMGGsDjVRT3a+HkSQPmLy/c/upxBdRwZJCNEUakYrBD8xvddExIXP3/vyZMEgEaXJNtc5cT0sc6+JZeJymuboO3RbVBZvc05ahikjM/tHM/ONNJURQfqmyevul6f3RIlJDsCBy8W2wH6zD08I4cJ0vstwRUknRQexs2yZL9yFysWGKbLDNjluy5wbrQh0MRcbfYk+aCLqU/Tviw7cl5nuN7HfZ5hONnmEqqMoF5vIo48jSHvavYudExbYazvYc0EIi7gxEmJwUDOa6BJEkIhecWzxpNyXTF0xR0JUo38N0p7HmEG6PoSZn04LzNwwYC1iyDLno4vWlK8wE8T8Ii+z18pCIdw1M4SDL0jLUvMVLzOy3orkbSHKjJrR+gKaymiqKsN3xzhJXI+IUtJRnEiSED2lfw3SMeaCrpwWwvUHJ/4mLDgthPP3sp+f/f5WbF9ZBi60ZShLym0dWuzDlZX5j9lkEoG6MIS9zre6rGDIll9wif2c07rOnxBFqVjP5peks0KUCDdFMkZCCNG3Bskc0cwVlT5GnzdjMz1tGns4dS6PMv6ZE0WWzEslPPqLyusvHg1hh3dWpmN4MPbytK6H6YOYcmWPOjUJMQrMEKkZTQghMvSnQfrodPvP3A6mJ2kaOy2Eja3o7WmkZ4cogkRk6WNcD0wMlwZuiohCuVmK4cHYY9K63u7jrglRHtwUKVokhBD59KdBmm7myE1P0gxmZS98N4SZd1VM04gTMi6/LoQLrCyOIE0w08Q8UahZaaRoycOVPkj0U5p1zpq6DrH1fRnRP/CkYxp47CfcGNkkkaJKNnk7kpM3hRBCjNCfBmmanfPj1q5ZE0yfXWOYpk1b8/6SWWvK6T/E+LLXHZ/O23Ij2AqUTbDlfXpknqKoTlEC9qx0tB+QpxzdGHm0SMZICCFq07+dtIWoxTpPOULUH82fdMw+5ehlaz3paOsV8ClHN0WxMbJi2ykhhBD14IQ5eANF9hhiT+lk4eBYSCdLT83jwwcLnW5/7pX2dRD9o4w8oDSZLorKnUX2/udtnXea0Zl+ZQjT7E2Mz9s/H8LlZrg+/XClLK7Hpx82I+brNEbLA0VijOwlaUKzVxmigtHFgSJFg2igSJFHcqFu3CBtEuaet+OaG+CHlocDL2YU+hbZbadw04G/Dx+/NIRPHfT7cGITdckgdQaOhcmPvzGdKze3bvt/qxwjRIqm27cwrdI0FhsbH2F9ZJplL6isFh4LYa/UIGGKMEC+/uffvqYeN1J0TXMDhUEKTTXDNmSQMENEh2ySSJGMUQmQQSoeMkgij+ab2H73ZPj4KXeFA9FozBHc/0g48Iu/SVJPC9E18p5ydNeffdIx7ylHqPWkY5eecnRDxKtJzWhCCNFGRt8HafO3hm+ct1e4KdU3TthpzfwJDIhqECkaWWZSOGnzSnGyri8jRLfIe8oRQxM/nehuKO8pR8g+6djlpxzdHDFNxEjGSAgh2kvzBunNW4WvpWZnLvmdgaa2JKq0PDy52e/DP6bTS3beJEzlfSJFadTp44vtZn3XP0tWE6In5D7liImxQjdN/qRj9ilH9zrrPOmYrtulpxzdFMkYCSFEZ+Dk2lwfpDNeHy6Nm8WIAo30H4rf/7Nw0hlbhV998ZGwONN36cnFD4QTr/+PNeve+PqojsZQH6TOMBh9kEaJ9yvqQGQoolDZ/EX7oA9SxT2LIrFs5xfHqg+SiOmKQXri4EnhuGeXhrPuD2E7m/5UeFQGqaDIIBUGGSQhhOgho2piu+mMt4bt0uJa/PKBF8JWH6ys87Wpr09LhRBCCCGKSZMRpOKgCFJnUASpMCiCJIQQPWT0T7EJIYQQQvQZMkhCCCGEEBlkkESb2SacuPT4MH9Ek0NlNIi1y8+cmTbj7TQpnHnlpDC+Mme8MUy7cnqYtlM6K4QQQvQAGSTRRjBBu4TfHntJmD3JdWu4P303/PrBcE5SdnV4cPJ+MkFCCCEKiwySaB+HbR12vm1ZWPRIOi+EEEKUlDoGiQEe00f64xQhLUN9O1VG1xZ9x/htNwrPPvFiMr3bAm9Oi5rL3jYxnJaUHR4O/JWMlBBCiOJS0yBtd/BWYavFD6RpQpaGi55J3xCiCptt84bk9f5Zlaa0m36dzFYYaWIzzXoiLRRCCCGKR02D9Mtn/xC2mrpVJuLDCNkeVdorfOPgNK8ao2KPRJtMI0lo4yjUmnQjNes5Y1KlLiWyLRUrz18WHtpvl+b6Fj3yYvjd294Q3pLOhmDTb3sp/FbRJSGEED2kdhMbSWa/E8IZmBUfNXu3rcKeD3pUaXl4cuLGa0bTjpLWjiSq3W2TKApl5cmCRq16wguVhLdNpB4RReCJ8I1jfx0mfteb1w4PB9Y1O7bOZ0P4cPp02/yl+4bw2ahjtxBCCNED6nfSTjPxf/zBjcPXTtgkbLfZfwtbTd01JyIU84fw5O8qUyyfR816nv39mlxvNWBE6jIq3f3+5JGl4QsjT7AhNztmhKYvDSuT6QzX3Botf0n4xjVpuRBCCNEj6hukFJrb/JVs/JXIjylOXJtD0kyXY5KarUcIIYQQolvU6aQ9KY3wmD4Ywhdp8rr/ybBkokd+TPX6Cdny399sx3T5rcJWaWSp6XqEEEIIIbpE0txT1mS1yxbO7kVz1Snp6/L09dr0tR1QN/Xm1Xlo+trO7a2DktUWBiWrFUKIHtJwE1sfMMlEr28uOsgNR7Ocl0oIIYQQfcogGSS4xETUCRGJwSR9z4RxogvUSSbM02LTBibed0MVl1UzV/XqQ0xTxvsMvYmYpmyGCeLlfF0hhBBCdIlBM0jHm2JzAnR+2tr0L6Z9TJinZaYJJkyUGyovq0et+j5muj4t4/0PpGKassdMEC+3IJ3vTw6bHOavlaxWGGpeE0KIHjOoESSGXPJxwTEir5ro+/MgBQZPo29hiqM7mKtGqFUfPuAWCgzvwwQ+7cvDuSa2298PvfOIf7XH/9uAfdm5Qy0UXDJHQgjRYwbNIDUL0Z2ZJrtmJeZqtOADDqhMhh3TV/DpiekrHGZiu6hYfZ52mhTO9IEdF2xjBW8M0670gR6PD2fOTDt5s9yV0yvL2nLkZzuRvwqIHLEuyyR1wDbhRK/XVFm2St1CCCFEBxnUJjZUrR9RDNGei03NRJBqcZnpf5qo72DTBZmyP5qA8lmmZva1a4w/6G32qVxdGdiRnGqH7Rom3prOT7o9/G7y1lGT2a/Dpely99/8m7DzlIoZ2m3KW8NDN2fysR22dXiz1+sDRtasWwghhOgM3TVIu+20JmVJ91lqon+QR2XoX4Q8OhNP88p8vA6vzPt6rhjma9VHsx5/PvWRiYWmuLiMvkYsRznvZ/cV9ZyV518ZfrzN4SNRHrL4b3ZCZZ5UITunyyX86sU1zWfX/Co8tN/WYbewTdh1v9+EBzKNh9Tzu8f/bzpXoWbd5YChG2p16i+U+RVCCFGhuwaJtCUaMbsvqGTrvz2Ev5oUwuMvhWejyE/1PkVPhAdue2vYdQGRogfWybe20up587ZrN6FR1ljdVfF+ZD5+lYMx4WlDhn9AbmaFEEKIOgYpztA/MtJ1Thb+TAb+qSfsFebuli5O1MjXZblkOs7w78tWye4vCsf4mdNHIjpvvvVXYeU1D4QHJ3uUxzTSp2hd7v/ag+HN+20UHrxx7UhRwlr1TA/TdsqW1a67BveYGAnVn1xk2ITDTQyhUAtMVLPDNkDcuV9DNwghRAmh+abqSNqkGvlUeDSceP1/pCWGGZ5vbPZkWmZG54zXh0svDeFTx4Xwjx4dwhRNfD7Jxo9Z2ufBu8JZhAswSAf9Ppz44CZRHSl59daINvVwJO2+pt9G0rZjhC5Lc030J+NJQiJFGB86xvPet03wIVNelIm+YNNNNH/SiZ6+aNTBet7hnnlfNztN5/4rTN4RP96+P71YiKZTIYQQa6gZQfrl9UvDZZtV8qV5RKhqFv44A//9z4clO28SpprR2WfnF8IdmbYU6njy2cgcGTWz+wsxeu4zvdfEeFREj+gc3witDNsAgzt0gxBC9AF1+yAtvphs+3auP7DSubqxLPzPhzse2jjsc8ImYavFT67TjlHJ8L92E1oJs/t7k4n3YxHFhs7wN5hONWFefBys0VBt2AYo19ANQggh1qKmQVqTzX/HsNWDL1QMS4NZ+Bff+GTYauf/FpY8sHakKGGtOiaFk+ix0fns/hiaC03eTyRLsx11x5nuMLGjPN0mig9RI75nj/rE+BAQzRjevGEboHRDNwghhFibmn2QikwLfZAwSPNMZ5neZfqkiZa8x01HmX5g2jadpynmq6YppptN9EHZ30QE4H2mI03U4+9fZPquCZinPwt9VOL14UpTtuxfTV8wFcJk9WEfJPVTE0II0TTdfcy/WPzBRBSIPGj0J8EkYaBoSaSPSl4utNeZiBgROfqw6e9NjFfEk04si8i79g8mX9/HO8rLr0b5+02KQAkhhBAFYpANkne+rUZeh1qeRsojfqybppqNTXnNOOqkK4QQQpSAQTZI9WimQ202Z9sLJu+8G6NOukIIIUQJkEFaw29N9AviybTvmJrpUJvN2UZfI++k64MC5nXSpfz7Jj0FJ4QQQhQIIhmD0klbNIA6adcFU4sB3tV0oEn9x4QQog9RBEn0OxreQQghRNMogiTWgmMhnewL7BjB0Gh4ByGEEE0hgyT6nez4V3FuNUbUftrkedjiHGpxvrSjTfQtAyJRHzWR3y2GdTBjLB9HpPLqbCZiJYQQogeoiU0MGhreQQghRF1kkLoDUYRaT8LxXq33W6HeNkU+Gt5BCCGEDFIDeJTAm0oczIcS1ZYfDe8ghBBiHWSQGuMeE520/EkoLnCkI+EiCMwzzQUQM8VycfPLDJMTL+sX0SxcODFf8QU1uw7ld6Vl9bY5yNCcRp8hsvdfa/IIDq/MU056GVLCYJZ49WgP77sclvf+R3Sw5mk2luV1kYm6mPcUMyhbJ2VKMSOEEAVmkAySm4dWoj4vm4gO0KQCPNnkHXwhzrNGbjeWQ0xT9pjJycvJloVmmhNMfkGttk6cT44OyNW2KYQQQogmUASpce4z8Rj4BBPRo8tMzniTd87FODk+/WD66tTrtOvNMh4Zgrx18jocV9umEEIIIRpkkAySN6W0OsAf699gOtWECWHeWWnyzrk8xu349MT01anXadebZRin5xAKjEY7+lbbphBCCCEaRBGk5iBqRPNc9lFuyr1z7sEmIkBx2R9NTl6nXYdp+hjRgZf3bjIRuaq1Tky1bQohhBCiCYhGaKBIIToDTz4SbYw7ece40a32fiv4Nj2SqGEFhBCiBRRBEiIf79Rf1uEdMEbVzBH7LuMkhBA1kEESojrdHt4B80VzalwfeDnGbB9Ttp68bbKOR6jibf/cdJVpjinehhBCiAgZJNHvuHkow/AO8DoTyzBCt28XKOcBg/eYsvXUG94h3jbrH2EiPx0PLcQPGwghhEiRQRKiNt0c3gF8HUwY9TtxPri8eqptE+L9FEII0QAySKLfKdPwDuDrUC/155FXT63hHeL9FEII0QAySELUp1vDO9BXaHsT71NHHK1y8uqptk0nfp/tMM6W55/L6wslhBADD3egesxfiGKA2SESpCfMhBCixyiCJIQQQgiRQQZJiOLAgJGKHgkhRAGQQRJCCCGEyCCDJIQQQgiRQQZJCCGEECLDyFNsyVzJ0FNsouB0Olmt54lTvyUhhBBCdAVPUTKaZLWs6yYoD96L31cSWSGEKAhqYhOiOt1MVst6PzDFSWQxT56k9pMm1o3Xd4OF7jLF+yGEEGIUyCCJfscNS9GT1ZLC5ChTNomsJ6k928S6aJmJ3HAxfzCNM7Htd1EghBCidWSQhKhNt5PVZvEktXFk6ngKMmC+SCEihBCiDcggiX6nbMlqq0FkaqaJdS+hQAghROeQQRKiPkSNupGstlYSWbZ9salaBEkIIYQQQgghhBBCCCGEEEIIIYQQQgghhBBCCCGEEEIIIYQQQgghhBBCCCGEEEIIIYQQQgghhOg3Qvj/nAoyDdkFWQYAAAAASUVORK5CYII="/>
          <p:cNvSpPr>
            <a:spLocks noChangeAspect="1" noChangeArrowheads="1"/>
          </p:cNvSpPr>
          <p:nvPr/>
        </p:nvSpPr>
        <p:spPr bwMode="auto">
          <a:xfrm>
            <a:off x="51752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a16="http://schemas.microsoft.com/office/drawing/2014/main" xmlns="" id="{FF40A59A-F3B6-3646-9EF7-42F0075D0DA6}"/>
              </a:ext>
            </a:extLst>
          </p:cNvPr>
          <p:cNvPicPr>
            <a:picLocks noChangeAspect="1"/>
          </p:cNvPicPr>
          <p:nvPr/>
        </p:nvPicPr>
        <p:blipFill>
          <a:blip r:embed="rId2"/>
          <a:stretch>
            <a:fillRect/>
          </a:stretch>
        </p:blipFill>
        <p:spPr>
          <a:xfrm>
            <a:off x="1691680" y="2149890"/>
            <a:ext cx="7565925" cy="4360576"/>
          </a:xfrm>
          <a:prstGeom prst="rect">
            <a:avLst/>
          </a:prstGeom>
        </p:spPr>
      </p:pic>
      <p:sp>
        <p:nvSpPr>
          <p:cNvPr id="8" name="Rettangolo 7"/>
          <p:cNvSpPr/>
          <p:nvPr/>
        </p:nvSpPr>
        <p:spPr>
          <a:xfrm>
            <a:off x="335916" y="1067369"/>
            <a:ext cx="4572000" cy="1477328"/>
          </a:xfrm>
          <a:prstGeom prst="rect">
            <a:avLst/>
          </a:prstGeom>
        </p:spPr>
        <p:txBody>
          <a:bodyPr>
            <a:spAutoFit/>
          </a:bodyPr>
          <a:lstStyle/>
          <a:p>
            <a:r>
              <a:rPr lang="it-IT" dirty="0"/>
              <a:t>Per ogni immagine richiesta:</a:t>
            </a:r>
          </a:p>
          <a:p>
            <a:pPr lvl="1"/>
            <a:r>
              <a:rPr lang="it-IT" dirty="0"/>
              <a:t>Utilizzabilità per un </a:t>
            </a:r>
            <a:r>
              <a:rPr lang="it-IT" dirty="0" err="1"/>
              <a:t>retraining</a:t>
            </a:r>
            <a:endParaRPr lang="it-IT" dirty="0"/>
          </a:p>
          <a:p>
            <a:pPr lvl="2"/>
            <a:r>
              <a:rPr lang="it-IT" dirty="0"/>
              <a:t>Catalogazione</a:t>
            </a:r>
          </a:p>
          <a:p>
            <a:pPr lvl="1"/>
            <a:r>
              <a:rPr lang="it-IT" dirty="0"/>
              <a:t>Mail dell’utente</a:t>
            </a:r>
          </a:p>
          <a:p>
            <a:pPr lvl="1"/>
            <a:r>
              <a:rPr lang="it-IT" dirty="0"/>
              <a:t>Stato </a:t>
            </a:r>
          </a:p>
        </p:txBody>
      </p:sp>
      <p:sp>
        <p:nvSpPr>
          <p:cNvPr id="9" name="CasellaDiTesto 8"/>
          <p:cNvSpPr txBox="1"/>
          <p:nvPr/>
        </p:nvSpPr>
        <p:spPr>
          <a:xfrm>
            <a:off x="2915816" y="160338"/>
            <a:ext cx="3384376" cy="461665"/>
          </a:xfrm>
          <a:prstGeom prst="rect">
            <a:avLst/>
          </a:prstGeom>
          <a:noFill/>
        </p:spPr>
        <p:txBody>
          <a:bodyPr wrap="square" rtlCol="0">
            <a:spAutoFit/>
          </a:bodyPr>
          <a:lstStyle/>
          <a:p>
            <a:r>
              <a:rPr lang="it-IT" sz="2400" dirty="0" smtClean="0">
                <a:solidFill>
                  <a:srgbClr val="FF0000"/>
                </a:solidFill>
              </a:rPr>
              <a:t>DATABASE</a:t>
            </a:r>
            <a:endParaRPr lang="it-IT" sz="2400" dirty="0">
              <a:solidFill>
                <a:srgbClr val="FF0000"/>
              </a:solidFill>
            </a:endParaRPr>
          </a:p>
        </p:txBody>
      </p:sp>
    </p:spTree>
    <p:extLst>
      <p:ext uri="{BB962C8B-B14F-4D97-AF65-F5344CB8AC3E}">
        <p14:creationId xmlns:p14="http://schemas.microsoft.com/office/powerpoint/2010/main" val="1936052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4010787" y="476672"/>
            <a:ext cx="1569325" cy="369332"/>
          </a:xfrm>
          <a:prstGeom prst="rect">
            <a:avLst/>
          </a:prstGeom>
        </p:spPr>
        <p:txBody>
          <a:bodyPr wrap="square">
            <a:spAutoFit/>
          </a:bodyPr>
          <a:lstStyle/>
          <a:p>
            <a:r>
              <a:rPr lang="it-IT" dirty="0" err="1">
                <a:solidFill>
                  <a:srgbClr val="FF0000"/>
                </a:solidFill>
              </a:rPr>
              <a:t>MongoDB</a:t>
            </a:r>
            <a:endParaRPr lang="it-IT" dirty="0">
              <a:solidFill>
                <a:srgbClr val="FF0000"/>
              </a:solidFill>
            </a:endParaRPr>
          </a:p>
        </p:txBody>
      </p:sp>
      <p:sp>
        <p:nvSpPr>
          <p:cNvPr id="3" name="CasellaDiTesto 2"/>
          <p:cNvSpPr txBox="1"/>
          <p:nvPr/>
        </p:nvSpPr>
        <p:spPr>
          <a:xfrm>
            <a:off x="107504" y="1104798"/>
            <a:ext cx="8784976" cy="5816977"/>
          </a:xfrm>
          <a:prstGeom prst="rect">
            <a:avLst/>
          </a:prstGeom>
          <a:noFill/>
        </p:spPr>
        <p:txBody>
          <a:bodyPr wrap="square" rtlCol="0">
            <a:spAutoFit/>
          </a:bodyPr>
          <a:lstStyle/>
          <a:p>
            <a:r>
              <a:rPr lang="it-IT" sz="1600" dirty="0" err="1" smtClean="0"/>
              <a:t>Features</a:t>
            </a:r>
            <a:r>
              <a:rPr lang="it-IT" sz="1600" dirty="0" smtClean="0"/>
              <a:t>:</a:t>
            </a:r>
          </a:p>
          <a:p>
            <a:endParaRPr lang="it-IT" sz="1600" dirty="0"/>
          </a:p>
          <a:p>
            <a:pPr marL="285750" indent="-285750">
              <a:buFont typeface="Arial" pitchFamily="34" charset="0"/>
              <a:buChar char="•"/>
            </a:pPr>
            <a:r>
              <a:rPr lang="it-IT" sz="1600" dirty="0" smtClean="0">
                <a:solidFill>
                  <a:srgbClr val="FF0000"/>
                </a:solidFill>
              </a:rPr>
              <a:t>Scalabilità dei dati </a:t>
            </a:r>
          </a:p>
          <a:p>
            <a:pPr marL="285750" indent="-285750">
              <a:buFont typeface="Wingdings" pitchFamily="2" charset="2"/>
              <a:buChar char="ü"/>
            </a:pPr>
            <a:r>
              <a:rPr lang="it-IT" sz="1600" i="1" dirty="0" err="1" smtClean="0"/>
              <a:t>MongoDB</a:t>
            </a:r>
            <a:r>
              <a:rPr lang="it-IT" sz="1600" i="1" dirty="0"/>
              <a:t> </a:t>
            </a:r>
            <a:r>
              <a:rPr lang="it-IT" sz="1600" dirty="0"/>
              <a:t>utilizza una forma di </a:t>
            </a:r>
            <a:r>
              <a:rPr lang="it-IT" sz="1600" b="1" dirty="0"/>
              <a:t>ridimensionamento orizzontale</a:t>
            </a:r>
            <a:r>
              <a:rPr lang="it-IT" sz="1600" dirty="0"/>
              <a:t> chiamata</a:t>
            </a:r>
            <a:r>
              <a:rPr lang="it-IT" sz="1600" b="1" dirty="0"/>
              <a:t> </a:t>
            </a:r>
            <a:r>
              <a:rPr lang="it-IT" sz="1600" b="1" dirty="0" err="1" smtClean="0"/>
              <a:t>sharding</a:t>
            </a:r>
            <a:r>
              <a:rPr lang="it-IT" sz="1600" dirty="0" smtClean="0"/>
              <a:t>.</a:t>
            </a:r>
          </a:p>
          <a:p>
            <a:r>
              <a:rPr lang="it-IT" sz="1600" dirty="0" smtClean="0"/>
              <a:t>      Dati  distribuiti </a:t>
            </a:r>
            <a:r>
              <a:rPr lang="it-IT" sz="1600" dirty="0"/>
              <a:t>su più macchine </a:t>
            </a:r>
            <a:r>
              <a:rPr lang="it-IT" sz="1600" dirty="0" smtClean="0">
                <a:sym typeface="Wingdings" pitchFamily="2" charset="2"/>
              </a:rPr>
              <a:t></a:t>
            </a:r>
            <a:r>
              <a:rPr lang="it-IT" sz="1600" dirty="0" smtClean="0"/>
              <a:t>facilitazione di </a:t>
            </a:r>
            <a:r>
              <a:rPr lang="it-IT" sz="1600" dirty="0"/>
              <a:t>operazioni ad alta produttività </a:t>
            </a:r>
            <a:r>
              <a:rPr lang="it-IT" sz="1600" dirty="0" smtClean="0"/>
              <a:t>con grandi serie di    dati.</a:t>
            </a:r>
          </a:p>
          <a:p>
            <a:endParaRPr lang="it-IT" sz="1600" dirty="0"/>
          </a:p>
          <a:p>
            <a:pPr marL="285750" indent="-285750">
              <a:buFont typeface="Arial" pitchFamily="34" charset="0"/>
              <a:buChar char="•"/>
            </a:pPr>
            <a:r>
              <a:rPr lang="it-IT" sz="1600" dirty="0" smtClean="0">
                <a:solidFill>
                  <a:srgbClr val="FF0000"/>
                </a:solidFill>
              </a:rPr>
              <a:t>Alta disponibilità dei dati</a:t>
            </a:r>
          </a:p>
          <a:p>
            <a:pPr marL="285750" indent="-285750">
              <a:buFont typeface="Wingdings" pitchFamily="2" charset="2"/>
              <a:buChar char="ü"/>
            </a:pPr>
            <a:r>
              <a:rPr lang="it-IT" sz="1600" dirty="0"/>
              <a:t>P</a:t>
            </a:r>
            <a:r>
              <a:rPr lang="it-IT" sz="1600" dirty="0" smtClean="0"/>
              <a:t>rocesso </a:t>
            </a:r>
            <a:r>
              <a:rPr lang="it-IT" sz="1600" dirty="0"/>
              <a:t>di sincronizzazione dei dati tra più server (detto </a:t>
            </a:r>
            <a:r>
              <a:rPr lang="it-IT" sz="1600" b="1" dirty="0"/>
              <a:t>replica</a:t>
            </a:r>
            <a:r>
              <a:rPr lang="it-IT" sz="1600" dirty="0"/>
              <a:t>), in modo da avere più copie dei dati su diversi server di database.</a:t>
            </a:r>
          </a:p>
          <a:p>
            <a:pPr marL="285750" indent="-285750">
              <a:buFont typeface="Wingdings" pitchFamily="2" charset="2"/>
              <a:buChar char="ü"/>
            </a:pPr>
            <a:r>
              <a:rPr lang="it-IT" sz="1600" dirty="0" smtClean="0"/>
              <a:t>Protezione di </a:t>
            </a:r>
            <a:r>
              <a:rPr lang="it-IT" sz="1600" dirty="0"/>
              <a:t>un database dalla perdita di un singolo </a:t>
            </a:r>
            <a:r>
              <a:rPr lang="it-IT" sz="1600" dirty="0" smtClean="0"/>
              <a:t>server.</a:t>
            </a:r>
          </a:p>
          <a:p>
            <a:pPr marL="285750" indent="-285750">
              <a:buFont typeface="Wingdings" pitchFamily="2" charset="2"/>
              <a:buChar char="ü"/>
            </a:pPr>
            <a:r>
              <a:rPr lang="it-IT" sz="1600" dirty="0" smtClean="0"/>
              <a:t>Set </a:t>
            </a:r>
            <a:r>
              <a:rPr lang="it-IT" sz="1600" dirty="0"/>
              <a:t>di repliche formate da due o più nodi (almeno 3 nodi di solito). Uno di questi è il </a:t>
            </a:r>
            <a:r>
              <a:rPr lang="it-IT" sz="1600" b="1" dirty="0"/>
              <a:t>nodo primario</a:t>
            </a:r>
            <a:r>
              <a:rPr lang="it-IT" sz="1600" dirty="0"/>
              <a:t> e i nodi rimanenti sono </a:t>
            </a:r>
            <a:r>
              <a:rPr lang="it-IT" sz="1600" b="1" dirty="0"/>
              <a:t>secondari</a:t>
            </a:r>
            <a:r>
              <a:rPr lang="it-IT" sz="1600" dirty="0"/>
              <a:t>.</a:t>
            </a:r>
          </a:p>
          <a:p>
            <a:pPr marL="285750" indent="-285750">
              <a:buFont typeface="Arial" pitchFamily="34" charset="0"/>
              <a:buChar char="•"/>
            </a:pPr>
            <a:endParaRPr lang="it-IT" sz="1600" dirty="0" smtClean="0"/>
          </a:p>
          <a:p>
            <a:pPr marL="285750" indent="-285750">
              <a:buFont typeface="Arial" pitchFamily="34" charset="0"/>
              <a:buChar char="•"/>
            </a:pPr>
            <a:r>
              <a:rPr lang="it-IT" sz="1600" dirty="0" smtClean="0">
                <a:solidFill>
                  <a:srgbClr val="FF0000"/>
                </a:solidFill>
              </a:rPr>
              <a:t>Scrittura documenti</a:t>
            </a:r>
          </a:p>
          <a:p>
            <a:pPr marL="285750" indent="-285750">
              <a:buFont typeface="Wingdings" pitchFamily="2" charset="2"/>
              <a:buChar char="ü"/>
            </a:pPr>
            <a:r>
              <a:rPr lang="it-IT" sz="1600" dirty="0"/>
              <a:t>In </a:t>
            </a:r>
            <a:r>
              <a:rPr lang="it-IT" sz="1600" dirty="0" err="1"/>
              <a:t>MongoDB</a:t>
            </a:r>
            <a:r>
              <a:rPr lang="it-IT" sz="1600" dirty="0"/>
              <a:t>, i documenti sono rappresentati da </a:t>
            </a:r>
            <a:r>
              <a:rPr lang="it-IT" sz="1600" b="1" dirty="0"/>
              <a:t>file BSON</a:t>
            </a:r>
            <a:r>
              <a:rPr lang="it-IT" sz="1600" dirty="0"/>
              <a:t>, un’estensione dei </a:t>
            </a:r>
            <a:r>
              <a:rPr lang="it-IT" sz="1600" b="1" dirty="0"/>
              <a:t>file JSON</a:t>
            </a:r>
            <a:r>
              <a:rPr lang="it-IT" sz="1600" dirty="0"/>
              <a:t> (</a:t>
            </a:r>
            <a:r>
              <a:rPr lang="it-IT" sz="1600" i="1" dirty="0"/>
              <a:t>JavaScript Object </a:t>
            </a:r>
            <a:r>
              <a:rPr lang="it-IT" sz="1600" i="1" dirty="0" err="1"/>
              <a:t>Notation</a:t>
            </a:r>
            <a:r>
              <a:rPr lang="it-IT" sz="1600" dirty="0"/>
              <a:t>) che aiuta a fornire tipi di dati aggiuntivi, campi ordinati e maggiore efficienza per la codifica e la decodifica in lingue diverse.</a:t>
            </a:r>
          </a:p>
          <a:p>
            <a:pPr marL="285750" indent="-285750">
              <a:buFont typeface="Arial" pitchFamily="34" charset="0"/>
              <a:buChar char="•"/>
            </a:pPr>
            <a:endParaRPr lang="it-IT" sz="1600" dirty="0" smtClean="0"/>
          </a:p>
          <a:p>
            <a:pPr marL="285750" indent="-285750">
              <a:buFont typeface="Arial" pitchFamily="34" charset="0"/>
              <a:buChar char="•"/>
            </a:pPr>
            <a:endParaRPr lang="it-IT" sz="1600" dirty="0"/>
          </a:p>
          <a:p>
            <a:pPr marL="285750" indent="-285750">
              <a:buFont typeface="Arial" pitchFamily="34" charset="0"/>
              <a:buChar char="•"/>
            </a:pPr>
            <a:endParaRPr lang="it-IT" sz="1600" dirty="0" smtClean="0"/>
          </a:p>
          <a:p>
            <a:endParaRPr lang="it-IT" dirty="0"/>
          </a:p>
          <a:p>
            <a:endParaRPr lang="it-IT" dirty="0"/>
          </a:p>
        </p:txBody>
      </p:sp>
      <p:sp>
        <p:nvSpPr>
          <p:cNvPr id="4" name="Rettangolo 3"/>
          <p:cNvSpPr/>
          <p:nvPr/>
        </p:nvSpPr>
        <p:spPr>
          <a:xfrm>
            <a:off x="4571999" y="6183502"/>
            <a:ext cx="4311821" cy="369332"/>
          </a:xfrm>
          <a:prstGeom prst="rect">
            <a:avLst/>
          </a:prstGeom>
        </p:spPr>
        <p:txBody>
          <a:bodyPr wrap="none">
            <a:spAutoFit/>
          </a:bodyPr>
          <a:lstStyle/>
          <a:p>
            <a:r>
              <a:rPr lang="it-IT" dirty="0">
                <a:hlinkClick r:id="rId2"/>
              </a:rPr>
              <a:t>https://www.lorenzogovoni.com/mongodb/</a:t>
            </a:r>
            <a:endParaRPr lang="it-IT" dirty="0"/>
          </a:p>
        </p:txBody>
      </p:sp>
      <p:sp>
        <p:nvSpPr>
          <p:cNvPr id="5" name="Smile 4"/>
          <p:cNvSpPr/>
          <p:nvPr/>
        </p:nvSpPr>
        <p:spPr>
          <a:xfrm>
            <a:off x="6861511" y="188640"/>
            <a:ext cx="1670929" cy="122413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FF0000"/>
              </a:solidFill>
            </a:endParaRPr>
          </a:p>
        </p:txBody>
      </p:sp>
    </p:spTree>
    <p:extLst>
      <p:ext uri="{BB962C8B-B14F-4D97-AF65-F5344CB8AC3E}">
        <p14:creationId xmlns:p14="http://schemas.microsoft.com/office/powerpoint/2010/main" val="305423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67408" y="1340767"/>
            <a:ext cx="4896544" cy="646331"/>
          </a:xfrm>
          <a:prstGeom prst="rect">
            <a:avLst/>
          </a:prstGeom>
          <a:noFill/>
        </p:spPr>
        <p:txBody>
          <a:bodyPr wrap="square" rtlCol="0">
            <a:spAutoFit/>
          </a:bodyPr>
          <a:lstStyle/>
          <a:p>
            <a:r>
              <a:rPr lang="it-IT" dirty="0" err="1" smtClean="0"/>
              <a:t>What</a:t>
            </a:r>
            <a:r>
              <a:rPr lang="it-IT" dirty="0" smtClean="0"/>
              <a:t> </a:t>
            </a:r>
            <a:r>
              <a:rPr lang="it-IT" dirty="0" err="1" smtClean="0"/>
              <a:t>about</a:t>
            </a:r>
            <a:r>
              <a:rPr lang="it-IT" dirty="0" smtClean="0"/>
              <a:t> (meta)data?</a:t>
            </a:r>
          </a:p>
          <a:p>
            <a:pPr marL="742950" lvl="1" indent="-285750">
              <a:buFont typeface="Wingdings" pitchFamily="2" charset="2"/>
              <a:buChar char="Ø"/>
            </a:pPr>
            <a:r>
              <a:rPr lang="it-IT" dirty="0"/>
              <a:t> </a:t>
            </a:r>
            <a:r>
              <a:rPr lang="it-IT" dirty="0" smtClean="0"/>
              <a:t>  </a:t>
            </a:r>
            <a:r>
              <a:rPr lang="it-IT" dirty="0" err="1" smtClean="0"/>
              <a:t>What</a:t>
            </a:r>
            <a:r>
              <a:rPr lang="it-IT" dirty="0" smtClean="0"/>
              <a:t> </a:t>
            </a:r>
            <a:r>
              <a:rPr lang="it-IT" dirty="0" err="1" smtClean="0"/>
              <a:t>should</a:t>
            </a:r>
            <a:r>
              <a:rPr lang="it-IT" dirty="0" smtClean="0"/>
              <a:t> be </a:t>
            </a:r>
            <a:r>
              <a:rPr lang="it-IT" dirty="0" err="1" smtClean="0"/>
              <a:t>saved</a:t>
            </a:r>
            <a:r>
              <a:rPr lang="it-IT" dirty="0" smtClean="0"/>
              <a:t> in the database? </a:t>
            </a:r>
            <a:endParaRPr lang="it-IT" dirty="0"/>
          </a:p>
        </p:txBody>
      </p:sp>
      <p:sp>
        <p:nvSpPr>
          <p:cNvPr id="3" name="CasellaDiTesto 2"/>
          <p:cNvSpPr txBox="1"/>
          <p:nvPr/>
        </p:nvSpPr>
        <p:spPr>
          <a:xfrm>
            <a:off x="567408" y="548680"/>
            <a:ext cx="2348408" cy="369332"/>
          </a:xfrm>
          <a:prstGeom prst="rect">
            <a:avLst/>
          </a:prstGeom>
          <a:noFill/>
        </p:spPr>
        <p:txBody>
          <a:bodyPr wrap="square" rtlCol="0">
            <a:spAutoFit/>
          </a:bodyPr>
          <a:lstStyle/>
          <a:p>
            <a:r>
              <a:rPr lang="it-IT" dirty="0" err="1" smtClean="0"/>
              <a:t>One</a:t>
            </a:r>
            <a:r>
              <a:rPr lang="it-IT" dirty="0" smtClean="0"/>
              <a:t> more </a:t>
            </a:r>
            <a:r>
              <a:rPr lang="it-IT" dirty="0" err="1" smtClean="0"/>
              <a:t>question</a:t>
            </a:r>
            <a:r>
              <a:rPr lang="it-IT" dirty="0" smtClean="0"/>
              <a:t>…</a:t>
            </a:r>
            <a:endParaRPr lang="it-IT" dirty="0"/>
          </a:p>
        </p:txBody>
      </p:sp>
      <p:sp>
        <p:nvSpPr>
          <p:cNvPr id="5" name="CasellaDiTesto 4"/>
          <p:cNvSpPr txBox="1"/>
          <p:nvPr/>
        </p:nvSpPr>
        <p:spPr>
          <a:xfrm>
            <a:off x="3272273" y="2204970"/>
            <a:ext cx="2996480" cy="369332"/>
          </a:xfrm>
          <a:prstGeom prst="rect">
            <a:avLst/>
          </a:prstGeom>
          <a:noFill/>
        </p:spPr>
        <p:txBody>
          <a:bodyPr wrap="square" rtlCol="0">
            <a:spAutoFit/>
          </a:bodyPr>
          <a:lstStyle/>
          <a:p>
            <a:r>
              <a:rPr lang="it-IT" dirty="0" err="1" smtClean="0"/>
              <a:t>Our</a:t>
            </a:r>
            <a:r>
              <a:rPr lang="it-IT" dirty="0" smtClean="0"/>
              <a:t> </a:t>
            </a:r>
            <a:r>
              <a:rPr lang="it-IT" dirty="0" err="1" smtClean="0"/>
              <a:t>proposal</a:t>
            </a:r>
            <a:r>
              <a:rPr lang="it-IT" dirty="0" smtClean="0"/>
              <a:t>:</a:t>
            </a:r>
            <a:endParaRPr lang="it-IT" dirty="0"/>
          </a:p>
        </p:txBody>
      </p:sp>
      <p:cxnSp>
        <p:nvCxnSpPr>
          <p:cNvPr id="15" name="Connettore 1 14"/>
          <p:cNvCxnSpPr/>
          <p:nvPr/>
        </p:nvCxnSpPr>
        <p:spPr>
          <a:xfrm>
            <a:off x="4280385" y="2843644"/>
            <a:ext cx="0" cy="23762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CasellaDiTesto 15"/>
          <p:cNvSpPr txBox="1"/>
          <p:nvPr/>
        </p:nvSpPr>
        <p:spPr>
          <a:xfrm>
            <a:off x="1256049" y="3059668"/>
            <a:ext cx="2736304" cy="369332"/>
          </a:xfrm>
          <a:prstGeom prst="rect">
            <a:avLst/>
          </a:prstGeom>
          <a:noFill/>
        </p:spPr>
        <p:txBody>
          <a:bodyPr wrap="square" rtlCol="0">
            <a:spAutoFit/>
          </a:bodyPr>
          <a:lstStyle/>
          <a:p>
            <a:r>
              <a:rPr lang="it-IT" dirty="0" smtClean="0"/>
              <a:t>Information </a:t>
            </a:r>
            <a:r>
              <a:rPr lang="it-IT" dirty="0" err="1" smtClean="0"/>
              <a:t>about</a:t>
            </a:r>
            <a:r>
              <a:rPr lang="it-IT" dirty="0" smtClean="0"/>
              <a:t> </a:t>
            </a:r>
            <a:r>
              <a:rPr lang="it-IT" dirty="0" err="1" smtClean="0">
                <a:solidFill>
                  <a:srgbClr val="00B050"/>
                </a:solidFill>
              </a:rPr>
              <a:t>user</a:t>
            </a:r>
            <a:endParaRPr lang="it-IT" dirty="0">
              <a:solidFill>
                <a:srgbClr val="00B050"/>
              </a:solidFill>
            </a:endParaRPr>
          </a:p>
        </p:txBody>
      </p:sp>
      <p:sp>
        <p:nvSpPr>
          <p:cNvPr id="17" name="CasellaDiTesto 16"/>
          <p:cNvSpPr txBox="1"/>
          <p:nvPr/>
        </p:nvSpPr>
        <p:spPr>
          <a:xfrm>
            <a:off x="5084847" y="3059668"/>
            <a:ext cx="2736304" cy="369332"/>
          </a:xfrm>
          <a:prstGeom prst="rect">
            <a:avLst/>
          </a:prstGeom>
          <a:noFill/>
        </p:spPr>
        <p:txBody>
          <a:bodyPr wrap="square" rtlCol="0">
            <a:spAutoFit/>
          </a:bodyPr>
          <a:lstStyle/>
          <a:p>
            <a:r>
              <a:rPr lang="it-IT" dirty="0" smtClean="0"/>
              <a:t>Information </a:t>
            </a:r>
            <a:r>
              <a:rPr lang="it-IT" dirty="0" err="1" smtClean="0"/>
              <a:t>about</a:t>
            </a:r>
            <a:r>
              <a:rPr lang="it-IT" dirty="0" smtClean="0"/>
              <a:t> </a:t>
            </a:r>
            <a:r>
              <a:rPr lang="it-IT" dirty="0" err="1" smtClean="0">
                <a:solidFill>
                  <a:srgbClr val="FF0000"/>
                </a:solidFill>
              </a:rPr>
              <a:t>photos</a:t>
            </a:r>
            <a:endParaRPr lang="it-IT" dirty="0">
              <a:solidFill>
                <a:srgbClr val="FF0000"/>
              </a:solidFill>
            </a:endParaRPr>
          </a:p>
        </p:txBody>
      </p:sp>
      <p:sp>
        <p:nvSpPr>
          <p:cNvPr id="18" name="CasellaDiTesto 17"/>
          <p:cNvSpPr txBox="1"/>
          <p:nvPr/>
        </p:nvSpPr>
        <p:spPr>
          <a:xfrm>
            <a:off x="1472073" y="3707740"/>
            <a:ext cx="2304256" cy="1477328"/>
          </a:xfrm>
          <a:prstGeom prst="rect">
            <a:avLst/>
          </a:prstGeom>
          <a:noFill/>
        </p:spPr>
        <p:txBody>
          <a:bodyPr wrap="square" rtlCol="0">
            <a:spAutoFit/>
          </a:bodyPr>
          <a:lstStyle/>
          <a:p>
            <a:pPr marL="342900" indent="-342900">
              <a:buFont typeface="Arial" pitchFamily="34" charset="0"/>
              <a:buChar char="•"/>
            </a:pPr>
            <a:r>
              <a:rPr lang="it-IT" dirty="0" smtClean="0"/>
              <a:t>User ID (</a:t>
            </a:r>
            <a:r>
              <a:rPr lang="it-IT" dirty="0" err="1" smtClean="0"/>
              <a:t>generated</a:t>
            </a:r>
            <a:r>
              <a:rPr lang="it-IT" dirty="0" smtClean="0"/>
              <a:t> by </a:t>
            </a:r>
            <a:r>
              <a:rPr lang="it-IT" dirty="0" err="1" smtClean="0"/>
              <a:t>MongoDB</a:t>
            </a:r>
            <a:r>
              <a:rPr lang="it-IT" dirty="0" smtClean="0"/>
              <a:t>?)</a:t>
            </a:r>
          </a:p>
          <a:p>
            <a:pPr marL="342900" indent="-342900">
              <a:buFont typeface="Arial" pitchFamily="34" charset="0"/>
              <a:buChar char="•"/>
            </a:pPr>
            <a:r>
              <a:rPr lang="it-IT" dirty="0" smtClean="0"/>
              <a:t>Email </a:t>
            </a:r>
            <a:r>
              <a:rPr lang="it-IT" dirty="0" err="1" smtClean="0"/>
              <a:t>address</a:t>
            </a:r>
            <a:endParaRPr lang="it-IT" dirty="0" smtClean="0"/>
          </a:p>
          <a:p>
            <a:pPr marL="342900" indent="-342900">
              <a:buFont typeface="Arial" pitchFamily="34" charset="0"/>
              <a:buChar char="•"/>
            </a:pPr>
            <a:endParaRPr lang="it-IT" dirty="0" smtClean="0"/>
          </a:p>
          <a:p>
            <a:pPr marL="342900" indent="-342900">
              <a:buFont typeface="Arial" pitchFamily="34" charset="0"/>
              <a:buChar char="•"/>
            </a:pPr>
            <a:endParaRPr lang="it-IT" dirty="0"/>
          </a:p>
        </p:txBody>
      </p:sp>
      <p:sp>
        <p:nvSpPr>
          <p:cNvPr id="20" name="CasellaDiTesto 19"/>
          <p:cNvSpPr txBox="1"/>
          <p:nvPr/>
        </p:nvSpPr>
        <p:spPr>
          <a:xfrm>
            <a:off x="5453742" y="3707740"/>
            <a:ext cx="3438737" cy="1754326"/>
          </a:xfrm>
          <a:prstGeom prst="rect">
            <a:avLst/>
          </a:prstGeom>
          <a:noFill/>
        </p:spPr>
        <p:txBody>
          <a:bodyPr wrap="square" rtlCol="0">
            <a:spAutoFit/>
          </a:bodyPr>
          <a:lstStyle/>
          <a:p>
            <a:pPr marL="342900" indent="-342900">
              <a:buFont typeface="Arial" pitchFamily="34" charset="0"/>
              <a:buChar char="•"/>
            </a:pPr>
            <a:r>
              <a:rPr lang="it-IT" dirty="0" smtClean="0"/>
              <a:t>Processing status of the image (i.e. </a:t>
            </a:r>
            <a:r>
              <a:rPr lang="it-IT" dirty="0" err="1"/>
              <a:t>p</a:t>
            </a:r>
            <a:r>
              <a:rPr lang="it-IT" dirty="0" err="1" smtClean="0"/>
              <a:t>rocessed</a:t>
            </a:r>
            <a:r>
              <a:rPr lang="it-IT" dirty="0" smtClean="0"/>
              <a:t>, </a:t>
            </a:r>
            <a:r>
              <a:rPr lang="it-IT" dirty="0" err="1" smtClean="0"/>
              <a:t>not</a:t>
            </a:r>
            <a:r>
              <a:rPr lang="it-IT" dirty="0" smtClean="0"/>
              <a:t> </a:t>
            </a:r>
            <a:r>
              <a:rPr lang="it-IT" dirty="0" err="1" smtClean="0"/>
              <a:t>processed</a:t>
            </a:r>
            <a:r>
              <a:rPr lang="it-IT" dirty="0" smtClean="0"/>
              <a:t>)</a:t>
            </a:r>
          </a:p>
          <a:p>
            <a:pPr marL="342900" indent="-342900">
              <a:buFont typeface="Arial" pitchFamily="34" charset="0"/>
              <a:buChar char="•"/>
            </a:pPr>
            <a:r>
              <a:rPr lang="it-IT" dirty="0" err="1" smtClean="0"/>
              <a:t>What</a:t>
            </a:r>
            <a:r>
              <a:rPr lang="it-IT" dirty="0" smtClean="0"/>
              <a:t> </a:t>
            </a:r>
            <a:r>
              <a:rPr lang="it-IT" dirty="0" err="1" smtClean="0"/>
              <a:t>kind</a:t>
            </a:r>
            <a:r>
              <a:rPr lang="it-IT" dirty="0" smtClean="0"/>
              <a:t> of image </a:t>
            </a:r>
            <a:r>
              <a:rPr lang="it-IT" dirty="0" err="1" smtClean="0"/>
              <a:t>is</a:t>
            </a:r>
            <a:r>
              <a:rPr lang="it-IT" dirty="0" smtClean="0"/>
              <a:t> </a:t>
            </a:r>
            <a:r>
              <a:rPr lang="it-IT" dirty="0" err="1" smtClean="0"/>
              <a:t>it</a:t>
            </a:r>
            <a:r>
              <a:rPr lang="it-IT" dirty="0" smtClean="0"/>
              <a:t>?  (a </a:t>
            </a:r>
            <a:r>
              <a:rPr lang="it-IT" dirty="0" err="1" smtClean="0"/>
              <a:t>tree</a:t>
            </a:r>
            <a:r>
              <a:rPr lang="it-IT" dirty="0" smtClean="0"/>
              <a:t>, a car..?)</a:t>
            </a:r>
          </a:p>
          <a:p>
            <a:pPr marL="342900" indent="-342900">
              <a:buFont typeface="Arial" pitchFamily="34" charset="0"/>
              <a:buChar char="•"/>
            </a:pPr>
            <a:endParaRPr lang="it-IT" dirty="0" smtClean="0"/>
          </a:p>
          <a:p>
            <a:pPr marL="342900" indent="-342900">
              <a:buFont typeface="Arial" pitchFamily="34" charset="0"/>
              <a:buChar char="•"/>
            </a:pPr>
            <a:endParaRPr lang="it-IT" dirty="0"/>
          </a:p>
        </p:txBody>
      </p:sp>
    </p:spTree>
    <p:extLst>
      <p:ext uri="{BB962C8B-B14F-4D97-AF65-F5344CB8AC3E}">
        <p14:creationId xmlns:p14="http://schemas.microsoft.com/office/powerpoint/2010/main" val="245559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83768" y="2420888"/>
            <a:ext cx="4320480" cy="1754326"/>
          </a:xfrm>
          <a:prstGeom prst="rect">
            <a:avLst/>
          </a:prstGeom>
          <a:noFill/>
        </p:spPr>
        <p:txBody>
          <a:bodyPr wrap="square" rtlCol="0">
            <a:spAutoFit/>
          </a:bodyPr>
          <a:lstStyle/>
          <a:p>
            <a:r>
              <a:rPr lang="it-IT" dirty="0" smtClean="0"/>
              <a:t>Are </a:t>
            </a:r>
            <a:r>
              <a:rPr lang="it-IT" dirty="0" err="1"/>
              <a:t>t</a:t>
            </a:r>
            <a:r>
              <a:rPr lang="it-IT" dirty="0" err="1" smtClean="0"/>
              <a:t>hese</a:t>
            </a:r>
            <a:r>
              <a:rPr lang="it-IT" dirty="0" smtClean="0"/>
              <a:t> (meta)</a:t>
            </a:r>
            <a:r>
              <a:rPr lang="it-IT" dirty="0" err="1" smtClean="0"/>
              <a:t>dates</a:t>
            </a:r>
            <a:r>
              <a:rPr lang="it-IT" dirty="0" smtClean="0"/>
              <a:t> </a:t>
            </a:r>
            <a:r>
              <a:rPr lang="it-IT" dirty="0" err="1" smtClean="0"/>
              <a:t>sufficient</a:t>
            </a:r>
            <a:r>
              <a:rPr lang="it-IT" dirty="0" smtClean="0"/>
              <a:t> to </a:t>
            </a:r>
            <a:r>
              <a:rPr lang="it-IT" dirty="0" err="1" smtClean="0"/>
              <a:t>describe</a:t>
            </a:r>
            <a:r>
              <a:rPr lang="it-IT" dirty="0" smtClean="0"/>
              <a:t> </a:t>
            </a:r>
            <a:r>
              <a:rPr lang="it-IT" dirty="0" err="1" smtClean="0"/>
              <a:t>each</a:t>
            </a:r>
            <a:r>
              <a:rPr lang="it-IT" dirty="0" smtClean="0"/>
              <a:t> image state? No..</a:t>
            </a:r>
          </a:p>
          <a:p>
            <a:pPr algn="ctr"/>
            <a:endParaRPr lang="it-IT" dirty="0"/>
          </a:p>
          <a:p>
            <a:r>
              <a:rPr lang="it-IT" dirty="0" err="1" smtClean="0"/>
              <a:t>However</a:t>
            </a:r>
            <a:r>
              <a:rPr lang="it-IT" dirty="0" smtClean="0"/>
              <a:t>, the </a:t>
            </a:r>
            <a:r>
              <a:rPr lang="it-IT" dirty="0" err="1" smtClean="0"/>
              <a:t>remaining</a:t>
            </a:r>
            <a:r>
              <a:rPr lang="it-IT" dirty="0" smtClean="0"/>
              <a:t> </a:t>
            </a:r>
            <a:r>
              <a:rPr lang="it-IT" dirty="0" err="1" smtClean="0"/>
              <a:t>ones</a:t>
            </a:r>
            <a:r>
              <a:rPr lang="it-IT" dirty="0" smtClean="0"/>
              <a:t> </a:t>
            </a:r>
            <a:r>
              <a:rPr lang="it-IT" dirty="0" err="1" smtClean="0"/>
              <a:t>could</a:t>
            </a:r>
            <a:r>
              <a:rPr lang="it-IT" dirty="0" smtClean="0"/>
              <a:t> be </a:t>
            </a:r>
            <a:r>
              <a:rPr lang="it-IT" dirty="0" err="1" smtClean="0"/>
              <a:t>stored</a:t>
            </a:r>
            <a:r>
              <a:rPr lang="it-IT" dirty="0" smtClean="0"/>
              <a:t> in the </a:t>
            </a:r>
            <a:r>
              <a:rPr lang="it-IT" dirty="0" smtClean="0">
                <a:solidFill>
                  <a:schemeClr val="accent6"/>
                </a:solidFill>
              </a:rPr>
              <a:t>OBJECT STORAGE</a:t>
            </a:r>
            <a:r>
              <a:rPr lang="it-IT" dirty="0" smtClean="0"/>
              <a:t> </a:t>
            </a:r>
            <a:r>
              <a:rPr lang="it-IT" dirty="0" smtClean="0">
                <a:sym typeface="Wingdings" pitchFamily="2" charset="2"/>
              </a:rPr>
              <a:t></a:t>
            </a:r>
            <a:r>
              <a:rPr lang="it-IT" dirty="0" err="1" smtClean="0">
                <a:sym typeface="Wingdings" pitchFamily="2" charset="2"/>
              </a:rPr>
              <a:t>Have</a:t>
            </a:r>
            <a:r>
              <a:rPr lang="it-IT" dirty="0" smtClean="0">
                <a:sym typeface="Wingdings" pitchFamily="2" charset="2"/>
              </a:rPr>
              <a:t> a look </a:t>
            </a:r>
            <a:r>
              <a:rPr lang="it-IT" dirty="0" err="1" smtClean="0">
                <a:sym typeface="Wingdings" pitchFamily="2" charset="2"/>
              </a:rPr>
              <a:t>at</a:t>
            </a:r>
            <a:r>
              <a:rPr lang="it-IT" dirty="0" smtClean="0">
                <a:sym typeface="Wingdings" pitchFamily="2" charset="2"/>
              </a:rPr>
              <a:t> </a:t>
            </a:r>
            <a:r>
              <a:rPr lang="it-IT" dirty="0" err="1" smtClean="0">
                <a:sym typeface="Wingdings" pitchFamily="2" charset="2"/>
              </a:rPr>
              <a:t>it!</a:t>
            </a:r>
            <a:endParaRPr lang="it-IT" dirty="0"/>
          </a:p>
        </p:txBody>
      </p:sp>
      <p:sp>
        <p:nvSpPr>
          <p:cNvPr id="3" name="CasellaDiTesto 2"/>
          <p:cNvSpPr txBox="1"/>
          <p:nvPr/>
        </p:nvSpPr>
        <p:spPr>
          <a:xfrm>
            <a:off x="2771800" y="923029"/>
            <a:ext cx="2952328" cy="369332"/>
          </a:xfrm>
          <a:prstGeom prst="rect">
            <a:avLst/>
          </a:prstGeom>
          <a:noFill/>
        </p:spPr>
        <p:txBody>
          <a:bodyPr wrap="square" rtlCol="0">
            <a:spAutoFit/>
          </a:bodyPr>
          <a:lstStyle/>
          <a:p>
            <a:r>
              <a:rPr lang="it-IT" dirty="0" err="1" smtClean="0"/>
              <a:t>But</a:t>
            </a:r>
            <a:r>
              <a:rPr lang="it-IT" dirty="0" smtClean="0"/>
              <a:t>..</a:t>
            </a:r>
            <a:endParaRPr lang="it-IT" dirty="0"/>
          </a:p>
        </p:txBody>
      </p:sp>
      <p:sp>
        <p:nvSpPr>
          <p:cNvPr id="4" name="CasellaDiTesto 3"/>
          <p:cNvSpPr txBox="1"/>
          <p:nvPr/>
        </p:nvSpPr>
        <p:spPr>
          <a:xfrm>
            <a:off x="5724128" y="5301208"/>
            <a:ext cx="3168352" cy="369332"/>
          </a:xfrm>
          <a:prstGeom prst="rect">
            <a:avLst/>
          </a:prstGeom>
          <a:noFill/>
        </p:spPr>
        <p:txBody>
          <a:bodyPr wrap="square" rtlCol="0">
            <a:spAutoFit/>
          </a:bodyPr>
          <a:lstStyle/>
          <a:p>
            <a:r>
              <a:rPr lang="it-IT" dirty="0" smtClean="0"/>
              <a:t>To be </a:t>
            </a:r>
            <a:r>
              <a:rPr lang="it-IT" dirty="0" err="1" smtClean="0"/>
              <a:t>continued</a:t>
            </a:r>
            <a:r>
              <a:rPr lang="it-IT" dirty="0" smtClean="0"/>
              <a:t>…</a:t>
            </a:r>
            <a:endParaRPr lang="it-IT" dirty="0"/>
          </a:p>
        </p:txBody>
      </p:sp>
      <p:sp>
        <p:nvSpPr>
          <p:cNvPr id="6" name="Fumetto 4 5"/>
          <p:cNvSpPr/>
          <p:nvPr/>
        </p:nvSpPr>
        <p:spPr>
          <a:xfrm>
            <a:off x="683568" y="268061"/>
            <a:ext cx="1656184" cy="1296144"/>
          </a:xfrm>
          <a:prstGeom prst="cloudCallout">
            <a:avLst>
              <a:gd name="adj1" fmla="val 44894"/>
              <a:gd name="adj2" fmla="val 44863"/>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7202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979712" y="332656"/>
            <a:ext cx="1461169" cy="461665"/>
          </a:xfrm>
          <a:prstGeom prst="rect">
            <a:avLst/>
          </a:prstGeom>
        </p:spPr>
        <p:txBody>
          <a:bodyPr wrap="none">
            <a:spAutoFit/>
          </a:bodyPr>
          <a:lstStyle/>
          <a:p>
            <a:r>
              <a:rPr lang="it-IT" sz="2400" dirty="0">
                <a:solidFill>
                  <a:srgbClr val="FF0000"/>
                </a:solidFill>
              </a:rPr>
              <a:t>DATABASE</a:t>
            </a:r>
            <a:endParaRPr lang="it-IT" sz="2400" dirty="0"/>
          </a:p>
        </p:txBody>
      </p:sp>
      <p:sp>
        <p:nvSpPr>
          <p:cNvPr id="3" name="CasellaDiTesto 2"/>
          <p:cNvSpPr txBox="1"/>
          <p:nvPr/>
        </p:nvSpPr>
        <p:spPr>
          <a:xfrm>
            <a:off x="2303748" y="1340768"/>
            <a:ext cx="4392488" cy="4801314"/>
          </a:xfrm>
          <a:prstGeom prst="rect">
            <a:avLst/>
          </a:prstGeom>
          <a:noFill/>
        </p:spPr>
        <p:txBody>
          <a:bodyPr wrap="square" rtlCol="0">
            <a:spAutoFit/>
          </a:bodyPr>
          <a:lstStyle/>
          <a:p>
            <a:r>
              <a:rPr lang="it-IT" dirty="0" smtClean="0"/>
              <a:t>Prerequisiti/</a:t>
            </a:r>
            <a:r>
              <a:rPr lang="it-IT" dirty="0" err="1" smtClean="0"/>
              <a:t>features</a:t>
            </a:r>
            <a:r>
              <a:rPr lang="it-IT" dirty="0" smtClean="0"/>
              <a:t>:</a:t>
            </a:r>
          </a:p>
          <a:p>
            <a:endParaRPr lang="it-IT" dirty="0"/>
          </a:p>
          <a:p>
            <a:pPr marL="285750" indent="-285750">
              <a:buFont typeface="Arial" pitchFamily="34" charset="0"/>
              <a:buChar char="•"/>
            </a:pPr>
            <a:r>
              <a:rPr lang="it-IT" dirty="0" smtClean="0"/>
              <a:t>Compatibilità con </a:t>
            </a:r>
            <a:r>
              <a:rPr lang="it-IT" dirty="0" err="1" smtClean="0"/>
              <a:t>Python</a:t>
            </a:r>
            <a:endParaRPr lang="it-IT" dirty="0" smtClean="0"/>
          </a:p>
          <a:p>
            <a:pPr marL="285750" indent="-285750">
              <a:buFont typeface="Wingdings" pitchFamily="2" charset="2"/>
              <a:buChar char="Ø"/>
            </a:pPr>
            <a:r>
              <a:rPr lang="it-IT" dirty="0" smtClean="0"/>
              <a:t>Cosa abbiamo bisogno di installare?</a:t>
            </a:r>
          </a:p>
          <a:p>
            <a:pPr marL="285750" indent="-285750">
              <a:buFont typeface="Wingdings" pitchFamily="2" charset="2"/>
              <a:buChar char="Ø"/>
            </a:pPr>
            <a:r>
              <a:rPr lang="it-IT" dirty="0" smtClean="0"/>
              <a:t>Soluzione Open Source?</a:t>
            </a:r>
          </a:p>
          <a:p>
            <a:pPr marL="285750" indent="-285750">
              <a:buFont typeface="Wingdings" pitchFamily="2" charset="2"/>
              <a:buChar char="Ø"/>
            </a:pPr>
            <a:r>
              <a:rPr lang="it-IT" dirty="0" smtClean="0"/>
              <a:t>Compatibilità con diversi SO</a:t>
            </a:r>
          </a:p>
          <a:p>
            <a:pPr marL="285750" indent="-285750">
              <a:buFont typeface="Arial" pitchFamily="34" charset="0"/>
              <a:buChar char="•"/>
            </a:pPr>
            <a:r>
              <a:rPr lang="it-IT" dirty="0" smtClean="0"/>
              <a:t>API </a:t>
            </a:r>
          </a:p>
          <a:p>
            <a:pPr marL="285750" indent="-285750">
              <a:buFont typeface="Arial" pitchFamily="34" charset="0"/>
              <a:buChar char="•"/>
            </a:pPr>
            <a:r>
              <a:rPr lang="it-IT" dirty="0" smtClean="0"/>
              <a:t>Dinamicità</a:t>
            </a:r>
          </a:p>
          <a:p>
            <a:pPr marL="285750" indent="-285750">
              <a:buFont typeface="Arial" pitchFamily="34" charset="0"/>
              <a:buChar char="•"/>
            </a:pPr>
            <a:r>
              <a:rPr lang="it-IT" dirty="0" smtClean="0"/>
              <a:t>Sicurezza </a:t>
            </a:r>
          </a:p>
          <a:p>
            <a:pPr marL="285750" indent="-285750">
              <a:buFont typeface="Wingdings" pitchFamily="2" charset="2"/>
              <a:buChar char="Ø"/>
            </a:pPr>
            <a:r>
              <a:rPr lang="it-IT" dirty="0" smtClean="0"/>
              <a:t>Possibilità di definire </a:t>
            </a:r>
            <a:r>
              <a:rPr lang="it-IT" dirty="0" err="1" smtClean="0"/>
              <a:t>admin</a:t>
            </a:r>
            <a:r>
              <a:rPr lang="it-IT" dirty="0" smtClean="0"/>
              <a:t> / </a:t>
            </a:r>
            <a:r>
              <a:rPr lang="it-IT" dirty="0" err="1" smtClean="0"/>
              <a:t>invisible</a:t>
            </a:r>
            <a:r>
              <a:rPr lang="it-IT" dirty="0"/>
              <a:t> </a:t>
            </a:r>
            <a:r>
              <a:rPr lang="it-IT" dirty="0" smtClean="0"/>
              <a:t>for </a:t>
            </a:r>
            <a:r>
              <a:rPr lang="it-IT" dirty="0" err="1" smtClean="0"/>
              <a:t>other</a:t>
            </a:r>
            <a:r>
              <a:rPr lang="it-IT" dirty="0" smtClean="0"/>
              <a:t> </a:t>
            </a:r>
            <a:r>
              <a:rPr lang="it-IT" dirty="0" err="1" smtClean="0"/>
              <a:t>users</a:t>
            </a:r>
            <a:endParaRPr lang="it-IT" dirty="0" smtClean="0"/>
          </a:p>
          <a:p>
            <a:pPr marL="285750" indent="-285750">
              <a:buFont typeface="Wingdings" pitchFamily="2" charset="2"/>
              <a:buChar char="Ø"/>
            </a:pPr>
            <a:r>
              <a:rPr lang="it-IT" dirty="0" smtClean="0"/>
              <a:t> Dimensione / Memoria</a:t>
            </a:r>
          </a:p>
          <a:p>
            <a:pPr marL="285750" indent="-285750">
              <a:buFont typeface="Arial" pitchFamily="34" charset="0"/>
              <a:buChar char="•"/>
            </a:pPr>
            <a:r>
              <a:rPr lang="it-IT" dirty="0" smtClean="0"/>
              <a:t>Corrispondenza 1:1 tra </a:t>
            </a:r>
            <a:r>
              <a:rPr lang="it-IT" dirty="0" err="1" smtClean="0"/>
              <a:t>user</a:t>
            </a:r>
            <a:r>
              <a:rPr lang="it-IT" dirty="0" smtClean="0"/>
              <a:t> e foto</a:t>
            </a:r>
          </a:p>
          <a:p>
            <a:pPr marL="285750" indent="-285750">
              <a:buFont typeface="Arial" pitchFamily="34" charset="0"/>
              <a:buChar char="•"/>
            </a:pPr>
            <a:r>
              <a:rPr lang="it-IT" dirty="0" smtClean="0"/>
              <a:t>Scorrere attraverso i record in scrittura e/o lettura</a:t>
            </a:r>
          </a:p>
          <a:p>
            <a:pPr marL="285750" indent="-285750">
              <a:buFont typeface="Arial" pitchFamily="34" charset="0"/>
              <a:buChar char="•"/>
            </a:pPr>
            <a:endParaRPr lang="it-IT" dirty="0" smtClean="0"/>
          </a:p>
          <a:p>
            <a:endParaRPr lang="it-IT" dirty="0"/>
          </a:p>
        </p:txBody>
      </p:sp>
    </p:spTree>
    <p:extLst>
      <p:ext uri="{BB962C8B-B14F-4D97-AF65-F5344CB8AC3E}">
        <p14:creationId xmlns:p14="http://schemas.microsoft.com/office/powerpoint/2010/main" val="1082171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87824" y="249583"/>
            <a:ext cx="3024336" cy="707886"/>
          </a:xfrm>
          <a:prstGeom prst="rect">
            <a:avLst/>
          </a:prstGeom>
          <a:noFill/>
        </p:spPr>
        <p:txBody>
          <a:bodyPr wrap="square" rtlCol="0">
            <a:spAutoFit/>
          </a:bodyPr>
          <a:lstStyle/>
          <a:p>
            <a:r>
              <a:rPr lang="it-IT" sz="2000" dirty="0" smtClean="0"/>
              <a:t>Database RELAZIONALE</a:t>
            </a:r>
          </a:p>
          <a:p>
            <a:endParaRPr lang="it-IT" sz="2000" dirty="0"/>
          </a:p>
        </p:txBody>
      </p:sp>
      <p:sp>
        <p:nvSpPr>
          <p:cNvPr id="5" name="Rettangolo 4">
            <a:hlinkClick r:id="" action="ppaction://noaction" highlightClick="1"/>
          </p:cNvPr>
          <p:cNvSpPr/>
          <p:nvPr/>
        </p:nvSpPr>
        <p:spPr>
          <a:xfrm>
            <a:off x="392967" y="5733256"/>
            <a:ext cx="4572000" cy="646331"/>
          </a:xfrm>
          <a:prstGeom prst="rect">
            <a:avLst/>
          </a:prstGeom>
        </p:spPr>
        <p:txBody>
          <a:bodyPr>
            <a:spAutoFit/>
          </a:bodyPr>
          <a:lstStyle/>
          <a:p>
            <a:r>
              <a:rPr lang="it-IT" dirty="0">
                <a:hlinkClick r:id="rId2"/>
              </a:rPr>
              <a:t>https://www.oracle.com/it/database/what-is-a-relational-database/</a:t>
            </a:r>
            <a:endParaRPr lang="it-IT" dirty="0"/>
          </a:p>
        </p:txBody>
      </p:sp>
      <p:sp>
        <p:nvSpPr>
          <p:cNvPr id="6" name="Rettangolo 5"/>
          <p:cNvSpPr/>
          <p:nvPr/>
        </p:nvSpPr>
        <p:spPr>
          <a:xfrm>
            <a:off x="251520" y="1484784"/>
            <a:ext cx="4104456" cy="3293209"/>
          </a:xfrm>
          <a:prstGeom prst="rect">
            <a:avLst/>
          </a:prstGeom>
        </p:spPr>
        <p:txBody>
          <a:bodyPr wrap="square">
            <a:spAutoFit/>
          </a:bodyPr>
          <a:lstStyle/>
          <a:p>
            <a:r>
              <a:rPr lang="it-IT" sz="1600" b="1" dirty="0"/>
              <a:t>Che cos'è un database relazionale?</a:t>
            </a:r>
          </a:p>
          <a:p>
            <a:r>
              <a:rPr lang="it-IT" sz="1600" dirty="0"/>
              <a:t>Un </a:t>
            </a:r>
            <a:r>
              <a:rPr lang="it-IT" sz="1600" i="1" dirty="0"/>
              <a:t>database relazionale</a:t>
            </a:r>
            <a:r>
              <a:rPr lang="it-IT" sz="1600" dirty="0"/>
              <a:t> è un tipo di </a:t>
            </a:r>
            <a:r>
              <a:rPr lang="it-IT" sz="1600" dirty="0">
                <a:hlinkClick r:id="rId3"/>
              </a:rPr>
              <a:t>database</a:t>
            </a:r>
            <a:r>
              <a:rPr lang="it-IT" sz="1600" dirty="0"/>
              <a:t> di archiviazione che fornisce accesso a data </a:t>
            </a:r>
            <a:r>
              <a:rPr lang="it-IT" sz="1600" dirty="0" err="1"/>
              <a:t>points</a:t>
            </a:r>
            <a:r>
              <a:rPr lang="it-IT" sz="1600" dirty="0"/>
              <a:t> correlati tra loro. I database relazionali sono basati sul modello relazionale, un modo intuitivo e diretto di rappresentare i dati nelle tabelle. In un database relazionale ogni riga della tabella è un record con un ID univoco chiamato </a:t>
            </a:r>
            <a:r>
              <a:rPr lang="it-IT" sz="1600" i="1" dirty="0"/>
              <a:t>chiave</a:t>
            </a:r>
            <a:r>
              <a:rPr lang="it-IT" sz="1600" dirty="0"/>
              <a:t>. Le colonne della tabella contengono gli attributi dei dati e ogni record di solito ha un valore per ogni attributo, rendendo facile stabilire le relazioni tra i data </a:t>
            </a:r>
            <a:r>
              <a:rPr lang="it-IT" sz="1600" dirty="0" err="1"/>
              <a:t>points</a:t>
            </a:r>
            <a:r>
              <a:rPr lang="it-IT" sz="1600" dirty="0"/>
              <a:t>.</a:t>
            </a:r>
          </a:p>
        </p:txBody>
      </p:sp>
      <p:sp>
        <p:nvSpPr>
          <p:cNvPr id="7" name="Freccia a destra 6"/>
          <p:cNvSpPr/>
          <p:nvPr/>
        </p:nvSpPr>
        <p:spPr>
          <a:xfrm>
            <a:off x="4499992" y="2842050"/>
            <a:ext cx="118864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5580112" y="908720"/>
            <a:ext cx="3347864" cy="5570756"/>
          </a:xfrm>
          <a:prstGeom prst="rect">
            <a:avLst/>
          </a:prstGeom>
          <a:noFill/>
        </p:spPr>
        <p:txBody>
          <a:bodyPr wrap="square" rtlCol="0">
            <a:spAutoFit/>
          </a:bodyPr>
          <a:lstStyle/>
          <a:p>
            <a:r>
              <a:rPr lang="it-IT" dirty="0" smtClean="0"/>
              <a:t>PRO:</a:t>
            </a:r>
          </a:p>
          <a:p>
            <a:endParaRPr lang="it-IT" dirty="0"/>
          </a:p>
          <a:p>
            <a:pPr marL="285750" indent="-285750">
              <a:buFont typeface="Arial" pitchFamily="34" charset="0"/>
              <a:buChar char="•"/>
            </a:pPr>
            <a:r>
              <a:rPr lang="it-IT" sz="1600" dirty="0" smtClean="0"/>
              <a:t>Corrispondenza 1:1 tra utente e foto</a:t>
            </a:r>
          </a:p>
          <a:p>
            <a:pPr marL="285750" indent="-285750">
              <a:buFont typeface="Arial" pitchFamily="34" charset="0"/>
              <a:buChar char="•"/>
            </a:pPr>
            <a:r>
              <a:rPr lang="it-IT" sz="1600" dirty="0" smtClean="0"/>
              <a:t>Possibilità di tenere traccia di eventuali aggiornamenti</a:t>
            </a:r>
          </a:p>
          <a:p>
            <a:pPr marL="285750" indent="-285750">
              <a:buFont typeface="Arial" pitchFamily="34" charset="0"/>
              <a:buChar char="•"/>
            </a:pPr>
            <a:r>
              <a:rPr lang="it-IT" sz="1600" i="1" dirty="0"/>
              <a:t>Blocco </a:t>
            </a:r>
            <a:r>
              <a:rPr lang="it-IT" sz="1600" dirty="0"/>
              <a:t>: impedisce ad altri utenti e applicazioni di accedere ai dati durante l'aggiornamento. </a:t>
            </a:r>
            <a:r>
              <a:rPr lang="it-IT" sz="1600" dirty="0" smtClean="0"/>
              <a:t> Utile per (</a:t>
            </a:r>
            <a:r>
              <a:rPr lang="it-IT" sz="1600" dirty="0" err="1" smtClean="0"/>
              <a:t>ri</a:t>
            </a:r>
            <a:r>
              <a:rPr lang="it-IT" sz="1600" dirty="0" smtClean="0"/>
              <a:t>-)definire l’utilizzabilità della foto per il </a:t>
            </a:r>
            <a:r>
              <a:rPr lang="it-IT" sz="1600" dirty="0" err="1" smtClean="0"/>
              <a:t>retraining</a:t>
            </a:r>
            <a:endParaRPr lang="it-IT" sz="1600" dirty="0" smtClean="0"/>
          </a:p>
          <a:p>
            <a:pPr marL="285750" indent="-285750">
              <a:buFont typeface="Arial" pitchFamily="34" charset="0"/>
              <a:buChar char="•"/>
            </a:pPr>
            <a:r>
              <a:rPr lang="it-IT" sz="1600" i="1" dirty="0"/>
              <a:t>Concorrenza</a:t>
            </a:r>
            <a:r>
              <a:rPr lang="it-IT" sz="1600" dirty="0"/>
              <a:t>: gestisce l'attività quando più utenti o applicazioni invocano </a:t>
            </a:r>
            <a:r>
              <a:rPr lang="it-IT" sz="1600" dirty="0" err="1" smtClean="0"/>
              <a:t>queries</a:t>
            </a:r>
            <a:r>
              <a:rPr lang="it-IT" sz="1600" dirty="0" smtClean="0"/>
              <a:t> </a:t>
            </a:r>
            <a:r>
              <a:rPr lang="it-IT" sz="1600" dirty="0"/>
              <a:t>contemporaneamente sullo stesso database. Questa funzionalità offre l'accesso corretto agli utenti e alle applicazioni, in base alle policy definite per il controllo dei dati</a:t>
            </a:r>
            <a:r>
              <a:rPr lang="it-IT" sz="1600" dirty="0" smtClean="0"/>
              <a:t>. </a:t>
            </a:r>
            <a:r>
              <a:rPr lang="it-IT" sz="1600" dirty="0" smtClean="0">
                <a:sym typeface="Wingdings" pitchFamily="2" charset="2"/>
              </a:rPr>
              <a:t> Fondamentale per evitare associazioni sbagliate</a:t>
            </a:r>
          </a:p>
          <a:p>
            <a:pPr marL="285750" indent="-285750">
              <a:buFont typeface="Arial" pitchFamily="34" charset="0"/>
              <a:buChar char="•"/>
            </a:pPr>
            <a:endParaRPr lang="it-IT" sz="1600" dirty="0" smtClean="0"/>
          </a:p>
        </p:txBody>
      </p:sp>
    </p:spTree>
    <p:extLst>
      <p:ext uri="{BB962C8B-B14F-4D97-AF65-F5344CB8AC3E}">
        <p14:creationId xmlns:p14="http://schemas.microsoft.com/office/powerpoint/2010/main" val="478831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411760" y="1196752"/>
            <a:ext cx="4572000" cy="4801314"/>
          </a:xfrm>
          <a:prstGeom prst="rect">
            <a:avLst/>
          </a:prstGeom>
        </p:spPr>
        <p:txBody>
          <a:bodyPr>
            <a:spAutoFit/>
          </a:bodyPr>
          <a:lstStyle/>
          <a:p>
            <a:r>
              <a:rPr lang="it-IT" dirty="0" smtClean="0"/>
              <a:t>Quattro </a:t>
            </a:r>
            <a:r>
              <a:rPr lang="it-IT" dirty="0"/>
              <a:t>proprietà cruciali definiscono le transazioni del database relazionale: atomicità, coerenza, isolamento e durata. L'insieme di tali proprietà è in genere noto come </a:t>
            </a:r>
            <a:r>
              <a:rPr lang="it-IT" i="1" dirty="0"/>
              <a:t>ACID</a:t>
            </a:r>
            <a:r>
              <a:rPr lang="it-IT" dirty="0"/>
              <a:t>.</a:t>
            </a:r>
          </a:p>
          <a:p>
            <a:r>
              <a:rPr lang="it-IT" b="1" dirty="0"/>
              <a:t>Atomicità</a:t>
            </a:r>
            <a:r>
              <a:rPr lang="it-IT" dirty="0"/>
              <a:t>: definisce tutti gli elementi che costituiscono una transazione di database completa.</a:t>
            </a:r>
          </a:p>
          <a:p>
            <a:r>
              <a:rPr lang="it-IT" b="1" dirty="0"/>
              <a:t>Consistenza</a:t>
            </a:r>
            <a:r>
              <a:rPr lang="it-IT" dirty="0"/>
              <a:t>: definisce le regole per mantenere i data </a:t>
            </a:r>
            <a:r>
              <a:rPr lang="it-IT" dirty="0" err="1"/>
              <a:t>points</a:t>
            </a:r>
            <a:r>
              <a:rPr lang="it-IT" dirty="0"/>
              <a:t> in uno stato corretto dopo una transazione.</a:t>
            </a:r>
          </a:p>
          <a:p>
            <a:r>
              <a:rPr lang="it-IT" b="1" dirty="0"/>
              <a:t>Isolamento </a:t>
            </a:r>
            <a:r>
              <a:rPr lang="it-IT" dirty="0"/>
              <a:t>: mantiene l'effetto di una transazione invisibile agli altri fino a quando non viene sottoposta a </a:t>
            </a:r>
            <a:r>
              <a:rPr lang="it-IT" dirty="0" err="1"/>
              <a:t>commit</a:t>
            </a:r>
            <a:r>
              <a:rPr lang="it-IT" dirty="0"/>
              <a:t>, per evitare confusione.</a:t>
            </a:r>
          </a:p>
          <a:p>
            <a:r>
              <a:rPr lang="it-IT" b="1" dirty="0"/>
              <a:t>Durabilità</a:t>
            </a:r>
            <a:r>
              <a:rPr lang="it-IT" dirty="0"/>
              <a:t>: assicura che le modifiche ai dati diventino permanenti una volta che viene eseguito il </a:t>
            </a:r>
            <a:r>
              <a:rPr lang="it-IT" dirty="0" err="1"/>
              <a:t>commit</a:t>
            </a:r>
            <a:r>
              <a:rPr lang="it-IT" dirty="0"/>
              <a:t> della transazione.</a:t>
            </a:r>
          </a:p>
        </p:txBody>
      </p:sp>
      <p:sp>
        <p:nvSpPr>
          <p:cNvPr id="3" name="CasellaDiTesto 2"/>
          <p:cNvSpPr txBox="1"/>
          <p:nvPr/>
        </p:nvSpPr>
        <p:spPr>
          <a:xfrm>
            <a:off x="2987824" y="249583"/>
            <a:ext cx="3024336" cy="707886"/>
          </a:xfrm>
          <a:prstGeom prst="rect">
            <a:avLst/>
          </a:prstGeom>
          <a:noFill/>
        </p:spPr>
        <p:txBody>
          <a:bodyPr wrap="square" rtlCol="0">
            <a:spAutoFit/>
          </a:bodyPr>
          <a:lstStyle/>
          <a:p>
            <a:r>
              <a:rPr lang="it-IT" sz="2000" dirty="0" smtClean="0"/>
              <a:t>Database RELAZIONALE</a:t>
            </a:r>
          </a:p>
          <a:p>
            <a:endParaRPr lang="it-IT" sz="2000" dirty="0"/>
          </a:p>
        </p:txBody>
      </p:sp>
    </p:spTree>
    <p:extLst>
      <p:ext uri="{BB962C8B-B14F-4D97-AF65-F5344CB8AC3E}">
        <p14:creationId xmlns:p14="http://schemas.microsoft.com/office/powerpoint/2010/main" val="3850926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87824" y="249583"/>
            <a:ext cx="3024336" cy="707886"/>
          </a:xfrm>
          <a:prstGeom prst="rect">
            <a:avLst/>
          </a:prstGeom>
          <a:noFill/>
        </p:spPr>
        <p:txBody>
          <a:bodyPr wrap="square" rtlCol="0">
            <a:spAutoFit/>
          </a:bodyPr>
          <a:lstStyle/>
          <a:p>
            <a:r>
              <a:rPr lang="it-IT" sz="2000" dirty="0" smtClean="0"/>
              <a:t>Database RELAZIONALE</a:t>
            </a:r>
          </a:p>
          <a:p>
            <a:endParaRPr lang="it-IT" sz="2000" dirty="0"/>
          </a:p>
        </p:txBody>
      </p:sp>
      <p:cxnSp>
        <p:nvCxnSpPr>
          <p:cNvPr id="4" name="Connettore 1 3"/>
          <p:cNvCxnSpPr/>
          <p:nvPr/>
        </p:nvCxnSpPr>
        <p:spPr>
          <a:xfrm>
            <a:off x="4355976" y="957469"/>
            <a:ext cx="0" cy="5423859"/>
          </a:xfrm>
          <a:prstGeom prst="line">
            <a:avLst/>
          </a:prstGeom>
        </p:spPr>
        <p:style>
          <a:lnRef idx="1">
            <a:schemeClr val="accent1"/>
          </a:lnRef>
          <a:fillRef idx="0">
            <a:schemeClr val="accent1"/>
          </a:fillRef>
          <a:effectRef idx="0">
            <a:schemeClr val="accent1"/>
          </a:effectRef>
          <a:fontRef idx="minor">
            <a:schemeClr val="tx1"/>
          </a:fontRef>
        </p:style>
      </p:cxnSp>
      <p:sp>
        <p:nvSpPr>
          <p:cNvPr id="6" name="Rettangolo 5"/>
          <p:cNvSpPr/>
          <p:nvPr/>
        </p:nvSpPr>
        <p:spPr>
          <a:xfrm>
            <a:off x="1259632" y="1124744"/>
            <a:ext cx="1584176" cy="369332"/>
          </a:xfrm>
          <a:prstGeom prst="rect">
            <a:avLst/>
          </a:prstGeom>
        </p:spPr>
        <p:txBody>
          <a:bodyPr wrap="square">
            <a:spAutoFit/>
          </a:bodyPr>
          <a:lstStyle/>
          <a:p>
            <a:r>
              <a:rPr lang="it-IT" b="1" dirty="0" err="1"/>
              <a:t>Row</a:t>
            </a:r>
            <a:r>
              <a:rPr lang="it-IT" b="1" dirty="0"/>
              <a:t> </a:t>
            </a:r>
            <a:r>
              <a:rPr lang="it-IT" b="1" dirty="0" err="1"/>
              <a:t>oriented</a:t>
            </a:r>
            <a:endParaRPr lang="it-IT" dirty="0"/>
          </a:p>
        </p:txBody>
      </p:sp>
      <p:sp>
        <p:nvSpPr>
          <p:cNvPr id="7" name="Rettangolo 6"/>
          <p:cNvSpPr/>
          <p:nvPr/>
        </p:nvSpPr>
        <p:spPr>
          <a:xfrm>
            <a:off x="5580112" y="1168678"/>
            <a:ext cx="1787541" cy="369332"/>
          </a:xfrm>
          <a:prstGeom prst="rect">
            <a:avLst/>
          </a:prstGeom>
        </p:spPr>
        <p:txBody>
          <a:bodyPr wrap="none">
            <a:spAutoFit/>
          </a:bodyPr>
          <a:lstStyle/>
          <a:p>
            <a:r>
              <a:rPr lang="it-IT" b="1" dirty="0" err="1"/>
              <a:t>Column</a:t>
            </a:r>
            <a:r>
              <a:rPr lang="it-IT" b="1" dirty="0"/>
              <a:t> </a:t>
            </a:r>
            <a:r>
              <a:rPr lang="it-IT" b="1" dirty="0" err="1"/>
              <a:t>oriented</a:t>
            </a:r>
            <a:endParaRPr lang="it-IT" dirty="0"/>
          </a:p>
        </p:txBody>
      </p:sp>
      <p:sp>
        <p:nvSpPr>
          <p:cNvPr id="8" name="Rettangolo 7"/>
          <p:cNvSpPr/>
          <p:nvPr/>
        </p:nvSpPr>
        <p:spPr>
          <a:xfrm>
            <a:off x="179512" y="1772816"/>
            <a:ext cx="4176464" cy="2062103"/>
          </a:xfrm>
          <a:prstGeom prst="rect">
            <a:avLst/>
          </a:prstGeom>
        </p:spPr>
        <p:txBody>
          <a:bodyPr wrap="square">
            <a:spAutoFit/>
          </a:bodyPr>
          <a:lstStyle/>
          <a:p>
            <a:r>
              <a:rPr lang="en-US" sz="1600" b="1" dirty="0"/>
              <a:t>Row oriented databases</a:t>
            </a:r>
            <a:r>
              <a:rPr lang="en-US" sz="1600" dirty="0"/>
              <a:t> are databases that organize data by record, keeping all of the data associated with a record next to each other in memory. Row oriented databases are the traditional way of organizing data and still provide some key benefits for storing data quickly. They are optimized for reading and writing rows efficiently.</a:t>
            </a:r>
            <a:endParaRPr lang="it-IT" sz="1600" dirty="0"/>
          </a:p>
        </p:txBody>
      </p:sp>
      <p:sp>
        <p:nvSpPr>
          <p:cNvPr id="9" name="Rettangolo 8"/>
          <p:cNvSpPr/>
          <p:nvPr/>
        </p:nvSpPr>
        <p:spPr>
          <a:xfrm>
            <a:off x="4640140" y="1772816"/>
            <a:ext cx="4572000" cy="1815882"/>
          </a:xfrm>
          <a:prstGeom prst="rect">
            <a:avLst/>
          </a:prstGeom>
        </p:spPr>
        <p:txBody>
          <a:bodyPr>
            <a:spAutoFit/>
          </a:bodyPr>
          <a:lstStyle/>
          <a:p>
            <a:r>
              <a:rPr lang="en-US" sz="1600" b="1" dirty="0"/>
              <a:t>Column oriented databases</a:t>
            </a:r>
            <a:r>
              <a:rPr lang="en-US" sz="1600" dirty="0"/>
              <a:t> are databases that organize data by field, keeping all of the data associated with a field next to each other in memory. Columnar databases have grown in popularity and provide performance advantages to querying data. They are optimized for reading and computing on columns efficiently.</a:t>
            </a:r>
            <a:endParaRPr lang="it-IT" sz="1600" dirty="0"/>
          </a:p>
        </p:txBody>
      </p:sp>
      <p:sp>
        <p:nvSpPr>
          <p:cNvPr id="10" name="Rettangolo 9"/>
          <p:cNvSpPr/>
          <p:nvPr/>
        </p:nvSpPr>
        <p:spPr>
          <a:xfrm>
            <a:off x="4473082" y="6058162"/>
            <a:ext cx="4572000" cy="646331"/>
          </a:xfrm>
          <a:prstGeom prst="rect">
            <a:avLst/>
          </a:prstGeom>
        </p:spPr>
        <p:txBody>
          <a:bodyPr>
            <a:spAutoFit/>
          </a:bodyPr>
          <a:lstStyle/>
          <a:p>
            <a:r>
              <a:rPr lang="it-IT" dirty="0">
                <a:hlinkClick r:id="rId2"/>
              </a:rPr>
              <a:t>https://dataschool.com/data-modeling-101/row-vs-column-oriented-databases</a:t>
            </a:r>
            <a:r>
              <a:rPr lang="it-IT" dirty="0"/>
              <a:t>/</a:t>
            </a:r>
          </a:p>
        </p:txBody>
      </p:sp>
      <p:sp>
        <p:nvSpPr>
          <p:cNvPr id="11" name="Rettangolo 10"/>
          <p:cNvSpPr/>
          <p:nvPr/>
        </p:nvSpPr>
        <p:spPr>
          <a:xfrm>
            <a:off x="68140" y="4149080"/>
            <a:ext cx="4572000" cy="1569660"/>
          </a:xfrm>
          <a:prstGeom prst="rect">
            <a:avLst/>
          </a:prstGeom>
        </p:spPr>
        <p:txBody>
          <a:bodyPr>
            <a:spAutoFit/>
          </a:bodyPr>
          <a:lstStyle/>
          <a:p>
            <a:r>
              <a:rPr lang="en-US" sz="1600" dirty="0"/>
              <a:t>A</a:t>
            </a:r>
            <a:r>
              <a:rPr lang="en-US" sz="1600" dirty="0" smtClean="0"/>
              <a:t>dding </a:t>
            </a:r>
            <a:r>
              <a:rPr lang="en-US" sz="1600" dirty="0"/>
              <a:t>data to a row oriented </a:t>
            </a:r>
            <a:r>
              <a:rPr lang="en-US" sz="1600" dirty="0" smtClean="0"/>
              <a:t>database </a:t>
            </a:r>
            <a:r>
              <a:rPr lang="en-US" sz="1600" dirty="0" smtClean="0">
                <a:sym typeface="Wingdings" pitchFamily="2" charset="2"/>
              </a:rPr>
              <a:t>is</a:t>
            </a:r>
          </a:p>
          <a:p>
            <a:r>
              <a:rPr lang="en-US" sz="1600" dirty="0" smtClean="0"/>
              <a:t>quick </a:t>
            </a:r>
            <a:r>
              <a:rPr lang="en-US" sz="1600" dirty="0"/>
              <a:t>and </a:t>
            </a:r>
            <a:r>
              <a:rPr lang="en-US" sz="1600" dirty="0" smtClean="0"/>
              <a:t>easy </a:t>
            </a:r>
          </a:p>
          <a:p>
            <a:endParaRPr lang="en-US" sz="1600" dirty="0"/>
          </a:p>
          <a:p>
            <a:r>
              <a:rPr lang="en-US" sz="1600" dirty="0" smtClean="0"/>
              <a:t>Getting </a:t>
            </a:r>
            <a:r>
              <a:rPr lang="en-US" sz="1600" dirty="0"/>
              <a:t>data out of </a:t>
            </a:r>
            <a:r>
              <a:rPr lang="en-US" sz="1600" dirty="0" smtClean="0"/>
              <a:t>it may require extra</a:t>
            </a:r>
          </a:p>
          <a:p>
            <a:r>
              <a:rPr lang="en-US" sz="1600" dirty="0" smtClean="0"/>
              <a:t> </a:t>
            </a:r>
            <a:r>
              <a:rPr lang="en-US" sz="1600" dirty="0"/>
              <a:t>memory to be used and multiple disks to be accessed.</a:t>
            </a:r>
            <a:endParaRPr lang="it-IT" sz="1600" dirty="0"/>
          </a:p>
        </p:txBody>
      </p:sp>
      <p:sp>
        <p:nvSpPr>
          <p:cNvPr id="12" name="Rettangolo 11"/>
          <p:cNvSpPr/>
          <p:nvPr/>
        </p:nvSpPr>
        <p:spPr>
          <a:xfrm>
            <a:off x="4537585" y="3834919"/>
            <a:ext cx="4572000" cy="1569660"/>
          </a:xfrm>
          <a:prstGeom prst="rect">
            <a:avLst/>
          </a:prstGeom>
        </p:spPr>
        <p:txBody>
          <a:bodyPr>
            <a:spAutoFit/>
          </a:bodyPr>
          <a:lstStyle/>
          <a:p>
            <a:endParaRPr lang="en-US" sz="1600" dirty="0" smtClean="0"/>
          </a:p>
          <a:p>
            <a:r>
              <a:rPr lang="en-US" sz="1600" dirty="0" smtClean="0"/>
              <a:t>By </a:t>
            </a:r>
            <a:r>
              <a:rPr lang="en-US" sz="1600" dirty="0"/>
              <a:t>organizing data by column the number of disks that will need to be visited will be reduced and the amount of extra data that has to be held in memory is minimized. This greatly increases the overall speed of the computation.</a:t>
            </a:r>
            <a:endParaRPr lang="it-IT" sz="1600" dirty="0"/>
          </a:p>
        </p:txBody>
      </p:sp>
    </p:spTree>
    <p:extLst>
      <p:ext uri="{BB962C8B-B14F-4D97-AF65-F5344CB8AC3E}">
        <p14:creationId xmlns:p14="http://schemas.microsoft.com/office/powerpoint/2010/main" val="169373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95536" y="404664"/>
            <a:ext cx="3168352" cy="923330"/>
          </a:xfrm>
          <a:prstGeom prst="rect">
            <a:avLst/>
          </a:prstGeom>
          <a:noFill/>
        </p:spPr>
        <p:txBody>
          <a:bodyPr wrap="square" rtlCol="0">
            <a:spAutoFit/>
          </a:bodyPr>
          <a:lstStyle/>
          <a:p>
            <a:r>
              <a:rPr lang="it-IT" dirty="0" smtClean="0"/>
              <a:t>SOLUZIONE 1:</a:t>
            </a:r>
          </a:p>
          <a:p>
            <a:endParaRPr lang="it-IT" dirty="0"/>
          </a:p>
          <a:p>
            <a:endParaRPr lang="it-IT" dirty="0"/>
          </a:p>
        </p:txBody>
      </p:sp>
      <p:sp>
        <p:nvSpPr>
          <p:cNvPr id="3" name="CasellaDiTesto 2"/>
          <p:cNvSpPr txBox="1"/>
          <p:nvPr/>
        </p:nvSpPr>
        <p:spPr>
          <a:xfrm>
            <a:off x="3779912" y="1089467"/>
            <a:ext cx="3312368" cy="477054"/>
          </a:xfrm>
          <a:prstGeom prst="rect">
            <a:avLst/>
          </a:prstGeom>
          <a:noFill/>
        </p:spPr>
        <p:txBody>
          <a:bodyPr wrap="square" rtlCol="0">
            <a:spAutoFit/>
          </a:bodyPr>
          <a:lstStyle/>
          <a:p>
            <a:r>
              <a:rPr lang="it-IT" sz="2500" dirty="0" smtClean="0">
                <a:solidFill>
                  <a:srgbClr val="FF0000"/>
                </a:solidFill>
              </a:rPr>
              <a:t>BigQuery</a:t>
            </a:r>
            <a:endParaRPr lang="it-IT" sz="2500" dirty="0">
              <a:solidFill>
                <a:srgbClr val="FF0000"/>
              </a:solidFill>
            </a:endParaRPr>
          </a:p>
        </p:txBody>
      </p:sp>
      <p:sp>
        <p:nvSpPr>
          <p:cNvPr id="4" name="Rettangolo 3"/>
          <p:cNvSpPr/>
          <p:nvPr/>
        </p:nvSpPr>
        <p:spPr>
          <a:xfrm>
            <a:off x="539552" y="5949280"/>
            <a:ext cx="4572000" cy="646331"/>
          </a:xfrm>
          <a:prstGeom prst="rect">
            <a:avLst/>
          </a:prstGeom>
        </p:spPr>
        <p:txBody>
          <a:bodyPr>
            <a:spAutoFit/>
          </a:bodyPr>
          <a:lstStyle/>
          <a:p>
            <a:r>
              <a:rPr lang="it-IT" dirty="0">
                <a:hlinkClick r:id="rId2"/>
              </a:rPr>
              <a:t>https://cloud.google.com/bigquery#all-features</a:t>
            </a:r>
            <a:endParaRPr lang="it-IT" dirty="0"/>
          </a:p>
        </p:txBody>
      </p:sp>
      <p:sp>
        <p:nvSpPr>
          <p:cNvPr id="5" name="Rettangolo 4"/>
          <p:cNvSpPr/>
          <p:nvPr/>
        </p:nvSpPr>
        <p:spPr>
          <a:xfrm>
            <a:off x="368660" y="1700808"/>
            <a:ext cx="6390456" cy="1754326"/>
          </a:xfrm>
          <a:prstGeom prst="rect">
            <a:avLst/>
          </a:prstGeom>
        </p:spPr>
        <p:txBody>
          <a:bodyPr wrap="square">
            <a:spAutoFit/>
          </a:bodyPr>
          <a:lstStyle/>
          <a:p>
            <a:r>
              <a:rPr lang="it-IT" dirty="0"/>
              <a:t>BigQuery ML</a:t>
            </a:r>
          </a:p>
          <a:p>
            <a:r>
              <a:rPr lang="it-IT" u="sng" dirty="0">
                <a:hlinkClick r:id="rId3"/>
              </a:rPr>
              <a:t>BigQuery ML</a:t>
            </a:r>
            <a:r>
              <a:rPr lang="it-IT" dirty="0"/>
              <a:t> consente ai data </a:t>
            </a:r>
            <a:r>
              <a:rPr lang="it-IT" dirty="0" err="1" smtClean="0"/>
              <a:t>scientists</a:t>
            </a:r>
            <a:r>
              <a:rPr lang="it-IT" dirty="0" smtClean="0"/>
              <a:t> </a:t>
            </a:r>
            <a:r>
              <a:rPr lang="it-IT" dirty="0"/>
              <a:t>e agli analisti di dati di creare e rendere operativi modelli di machine </a:t>
            </a:r>
            <a:r>
              <a:rPr lang="it-IT" dirty="0" err="1"/>
              <a:t>learning</a:t>
            </a:r>
            <a:r>
              <a:rPr lang="it-IT" dirty="0"/>
              <a:t> basati su dati strutturati o semi-strutturati su scala globale direttamente all'interno di BigQuery, utilizzando semplici comandi SQL, in molto meno tempo.</a:t>
            </a:r>
          </a:p>
        </p:txBody>
      </p:sp>
      <p:sp>
        <p:nvSpPr>
          <p:cNvPr id="7" name="Rettangolo 6"/>
          <p:cNvSpPr/>
          <p:nvPr/>
        </p:nvSpPr>
        <p:spPr>
          <a:xfrm>
            <a:off x="4283968" y="3717032"/>
            <a:ext cx="4572000" cy="1754326"/>
          </a:xfrm>
          <a:prstGeom prst="rect">
            <a:avLst/>
          </a:prstGeom>
        </p:spPr>
        <p:txBody>
          <a:bodyPr>
            <a:spAutoFit/>
          </a:bodyPr>
          <a:lstStyle/>
          <a:p>
            <a:pPr fontAlgn="t"/>
            <a:r>
              <a:rPr lang="it-IT" dirty="0"/>
              <a:t>Oltre a rendere disponibili soluzioni di machine </a:t>
            </a:r>
            <a:r>
              <a:rPr lang="it-IT" dirty="0" err="1"/>
              <a:t>learning</a:t>
            </a:r>
            <a:r>
              <a:rPr lang="it-IT" dirty="0"/>
              <a:t> per i tuoi dati con </a:t>
            </a:r>
            <a:r>
              <a:rPr lang="it-IT" u="sng" dirty="0">
                <a:hlinkClick r:id="rId4"/>
              </a:rPr>
              <a:t>BigQuery ML</a:t>
            </a:r>
            <a:r>
              <a:rPr lang="it-IT" dirty="0"/>
              <a:t>, l'integrazione con </a:t>
            </a:r>
            <a:r>
              <a:rPr lang="it-IT" u="sng" dirty="0">
                <a:hlinkClick r:id="rId5"/>
              </a:rPr>
              <a:t>AI Platform</a:t>
            </a:r>
            <a:r>
              <a:rPr lang="it-IT" dirty="0"/>
              <a:t> e </a:t>
            </a:r>
            <a:r>
              <a:rPr lang="it-IT" u="sng" dirty="0" err="1">
                <a:hlinkClick r:id="rId6"/>
              </a:rPr>
              <a:t>TensorFlow</a:t>
            </a:r>
            <a:r>
              <a:rPr lang="it-IT" dirty="0"/>
              <a:t> ti consente di addestrare modelli efficaci su dati strutturati in pochi minuti, utilizzando semplici istruzioni SQL.</a:t>
            </a:r>
          </a:p>
        </p:txBody>
      </p:sp>
    </p:spTree>
    <p:extLst>
      <p:ext uri="{BB962C8B-B14F-4D97-AF65-F5344CB8AC3E}">
        <p14:creationId xmlns:p14="http://schemas.microsoft.com/office/powerpoint/2010/main" val="156074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95536" y="620688"/>
            <a:ext cx="3168352" cy="646331"/>
          </a:xfrm>
          <a:prstGeom prst="rect">
            <a:avLst/>
          </a:prstGeom>
          <a:noFill/>
        </p:spPr>
        <p:txBody>
          <a:bodyPr wrap="square" rtlCol="0">
            <a:spAutoFit/>
          </a:bodyPr>
          <a:lstStyle/>
          <a:p>
            <a:r>
              <a:rPr lang="it-IT" dirty="0" smtClean="0"/>
              <a:t>…MA, </a:t>
            </a:r>
            <a:r>
              <a:rPr lang="it-IT" dirty="0" err="1" smtClean="0"/>
              <a:t>what</a:t>
            </a:r>
            <a:r>
              <a:rPr lang="it-IT" dirty="0" smtClean="0"/>
              <a:t> </a:t>
            </a:r>
            <a:r>
              <a:rPr lang="it-IT" dirty="0" err="1" smtClean="0"/>
              <a:t>about</a:t>
            </a:r>
            <a:r>
              <a:rPr lang="it-IT" dirty="0" smtClean="0"/>
              <a:t> </a:t>
            </a:r>
            <a:r>
              <a:rPr lang="it-IT" dirty="0" err="1" smtClean="0"/>
              <a:t>NoSQL</a:t>
            </a:r>
            <a:r>
              <a:rPr lang="it-IT" dirty="0" smtClean="0"/>
              <a:t> </a:t>
            </a:r>
            <a:r>
              <a:rPr lang="it-IT" dirty="0" err="1" smtClean="0"/>
              <a:t>databases</a:t>
            </a:r>
            <a:r>
              <a:rPr lang="it-IT" dirty="0" smtClean="0"/>
              <a:t>? </a:t>
            </a:r>
            <a:endParaRPr lang="it-IT" dirty="0"/>
          </a:p>
        </p:txBody>
      </p:sp>
      <p:sp>
        <p:nvSpPr>
          <p:cNvPr id="3" name="Rettangolo 2"/>
          <p:cNvSpPr/>
          <p:nvPr/>
        </p:nvSpPr>
        <p:spPr>
          <a:xfrm>
            <a:off x="5220072" y="5949280"/>
            <a:ext cx="3425425" cy="369332"/>
          </a:xfrm>
          <a:prstGeom prst="rect">
            <a:avLst/>
          </a:prstGeom>
        </p:spPr>
        <p:txBody>
          <a:bodyPr wrap="none">
            <a:spAutoFit/>
          </a:bodyPr>
          <a:lstStyle/>
          <a:p>
            <a:r>
              <a:rPr lang="it-IT" dirty="0">
                <a:hlinkClick r:id="rId2"/>
              </a:rPr>
              <a:t>https://aws.amazon.com/it/nosql/</a:t>
            </a:r>
            <a:endParaRPr lang="it-IT" dirty="0"/>
          </a:p>
        </p:txBody>
      </p:sp>
      <p:sp>
        <p:nvSpPr>
          <p:cNvPr id="4" name="CasellaDiTesto 3"/>
          <p:cNvSpPr txBox="1"/>
          <p:nvPr/>
        </p:nvSpPr>
        <p:spPr>
          <a:xfrm>
            <a:off x="3275856" y="1196752"/>
            <a:ext cx="4320480" cy="707886"/>
          </a:xfrm>
          <a:prstGeom prst="rect">
            <a:avLst/>
          </a:prstGeom>
          <a:noFill/>
        </p:spPr>
        <p:txBody>
          <a:bodyPr wrap="square" rtlCol="0">
            <a:spAutoFit/>
          </a:bodyPr>
          <a:lstStyle/>
          <a:p>
            <a:r>
              <a:rPr lang="it-IT" sz="2000" dirty="0" smtClean="0"/>
              <a:t>Database NON RELAZIONALE</a:t>
            </a:r>
          </a:p>
          <a:p>
            <a:endParaRPr lang="it-IT" sz="2000" dirty="0"/>
          </a:p>
        </p:txBody>
      </p:sp>
      <p:sp>
        <p:nvSpPr>
          <p:cNvPr id="5" name="Rettangolo 4"/>
          <p:cNvSpPr/>
          <p:nvPr/>
        </p:nvSpPr>
        <p:spPr>
          <a:xfrm>
            <a:off x="629816" y="1904638"/>
            <a:ext cx="6966520" cy="3816429"/>
          </a:xfrm>
          <a:prstGeom prst="rect">
            <a:avLst/>
          </a:prstGeom>
        </p:spPr>
        <p:txBody>
          <a:bodyPr wrap="square">
            <a:spAutoFit/>
          </a:bodyPr>
          <a:lstStyle/>
          <a:p>
            <a:r>
              <a:rPr lang="it-IT" sz="1600" b="1" dirty="0"/>
              <a:t>Flessibilità</a:t>
            </a:r>
            <a:r>
              <a:rPr lang="it-IT" sz="1600" dirty="0"/>
              <a:t>: </a:t>
            </a:r>
            <a:endParaRPr lang="it-IT" sz="1600" dirty="0" smtClean="0"/>
          </a:p>
          <a:p>
            <a:r>
              <a:rPr lang="it-IT" sz="1600" dirty="0" smtClean="0"/>
              <a:t>schemi </a:t>
            </a:r>
            <a:r>
              <a:rPr lang="it-IT" sz="1600" dirty="0"/>
              <a:t>flessibili che consentono uno sviluppo più veloce e iterativo. </a:t>
            </a:r>
            <a:endParaRPr lang="it-IT" sz="1600" dirty="0" smtClean="0"/>
          </a:p>
          <a:p>
            <a:r>
              <a:rPr lang="it-IT" sz="1600" dirty="0" smtClean="0"/>
              <a:t>Ideale </a:t>
            </a:r>
            <a:r>
              <a:rPr lang="it-IT" sz="1600" dirty="0"/>
              <a:t>per i dati semi-strutturati e non strutturati.</a:t>
            </a:r>
          </a:p>
          <a:p>
            <a:endParaRPr lang="it-IT" sz="1600" dirty="0" smtClean="0"/>
          </a:p>
          <a:p>
            <a:r>
              <a:rPr lang="it-IT" sz="1600" b="1" dirty="0" smtClean="0"/>
              <a:t>Scalabilità</a:t>
            </a:r>
            <a:r>
              <a:rPr lang="it-IT" sz="1600" dirty="0"/>
              <a:t>: </a:t>
            </a:r>
            <a:r>
              <a:rPr lang="it-IT" sz="1600" dirty="0" err="1" smtClean="0"/>
              <a:t>typ</a:t>
            </a:r>
            <a:r>
              <a:rPr lang="it-IT" sz="1600" dirty="0" smtClean="0"/>
              <a:t> </a:t>
            </a:r>
            <a:r>
              <a:rPr lang="it-IT" sz="1600" dirty="0"/>
              <a:t>progettati per il dimensionamento orizzontalmente, attuato usando cluster distribuiti di hardware, invece del dimensionamento verticalmente, che avviene aggiungendo server costosi e di grosse dimensioni</a:t>
            </a:r>
            <a:r>
              <a:rPr lang="it-IT" sz="1600" dirty="0" smtClean="0"/>
              <a:t>.</a:t>
            </a:r>
          </a:p>
          <a:p>
            <a:endParaRPr lang="it-IT" sz="1600" dirty="0"/>
          </a:p>
          <a:p>
            <a:r>
              <a:rPr lang="it-IT" sz="1600" b="1" dirty="0"/>
              <a:t>Elevate prestazioni</a:t>
            </a:r>
            <a:r>
              <a:rPr lang="it-IT" sz="1600" dirty="0"/>
              <a:t>: </a:t>
            </a:r>
            <a:r>
              <a:rPr lang="it-IT" sz="1600" dirty="0" smtClean="0"/>
              <a:t>ottimizzati </a:t>
            </a:r>
            <a:r>
              <a:rPr lang="it-IT" sz="1600" dirty="0"/>
              <a:t>per modelli di dati specifici e schemi di accesso che consentono prestazioni più elevate rispetto ai risultati che si ottengono cercando di raggiungere una funzionalità simile con i database relazionali</a:t>
            </a:r>
            <a:r>
              <a:rPr lang="it-IT" sz="1600" dirty="0" smtClean="0"/>
              <a:t>.</a:t>
            </a:r>
          </a:p>
          <a:p>
            <a:endParaRPr lang="it-IT" sz="1600" dirty="0"/>
          </a:p>
          <a:p>
            <a:r>
              <a:rPr lang="it-IT" sz="1600" b="1" dirty="0"/>
              <a:t>Altamente funzionali</a:t>
            </a:r>
            <a:r>
              <a:rPr lang="it-IT" sz="1600" dirty="0"/>
              <a:t>: </a:t>
            </a:r>
            <a:r>
              <a:rPr lang="it-IT" sz="1600" dirty="0">
                <a:solidFill>
                  <a:srgbClr val="FF0000"/>
                </a:solidFill>
              </a:rPr>
              <a:t>i database </a:t>
            </a:r>
            <a:r>
              <a:rPr lang="it-IT" sz="1600" dirty="0" err="1">
                <a:solidFill>
                  <a:srgbClr val="FF0000"/>
                </a:solidFill>
              </a:rPr>
              <a:t>NoSQL</a:t>
            </a:r>
            <a:r>
              <a:rPr lang="it-IT" sz="1600" dirty="0">
                <a:solidFill>
                  <a:srgbClr val="FF0000"/>
                </a:solidFill>
              </a:rPr>
              <a:t> offrono API altamente funzionali e tipi di dati che sono dedicati a ciascuno dei rispettivi modelli di dati.</a:t>
            </a:r>
            <a:r>
              <a:rPr lang="it-IT" dirty="0">
                <a:solidFill>
                  <a:srgbClr val="FF0000"/>
                </a:solidFill>
              </a:rPr>
              <a:t/>
            </a:r>
            <a:br>
              <a:rPr lang="it-IT" dirty="0">
                <a:solidFill>
                  <a:srgbClr val="FF0000"/>
                </a:solidFill>
              </a:rPr>
            </a:br>
            <a:endParaRPr lang="it-IT" dirty="0">
              <a:solidFill>
                <a:srgbClr val="FF0000"/>
              </a:solidFill>
            </a:endParaRPr>
          </a:p>
        </p:txBody>
      </p:sp>
    </p:spTree>
    <p:extLst>
      <p:ext uri="{BB962C8B-B14F-4D97-AF65-F5344CB8AC3E}">
        <p14:creationId xmlns:p14="http://schemas.microsoft.com/office/powerpoint/2010/main" val="166249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275856" y="476672"/>
            <a:ext cx="2892010" cy="369332"/>
          </a:xfrm>
          <a:prstGeom prst="rect">
            <a:avLst/>
          </a:prstGeom>
        </p:spPr>
        <p:txBody>
          <a:bodyPr wrap="none">
            <a:spAutoFit/>
          </a:bodyPr>
          <a:lstStyle/>
          <a:p>
            <a:r>
              <a:rPr lang="it-IT" dirty="0"/>
              <a:t>Database NON RELAZIONALE</a:t>
            </a:r>
          </a:p>
        </p:txBody>
      </p:sp>
      <p:sp>
        <p:nvSpPr>
          <p:cNvPr id="4" name="CasellaDiTesto 3"/>
          <p:cNvSpPr txBox="1"/>
          <p:nvPr/>
        </p:nvSpPr>
        <p:spPr>
          <a:xfrm>
            <a:off x="323528" y="980728"/>
            <a:ext cx="4824536" cy="923330"/>
          </a:xfrm>
          <a:prstGeom prst="rect">
            <a:avLst/>
          </a:prstGeom>
          <a:noFill/>
        </p:spPr>
        <p:txBody>
          <a:bodyPr wrap="square" rtlCol="0">
            <a:spAutoFit/>
          </a:bodyPr>
          <a:lstStyle/>
          <a:p>
            <a:r>
              <a:rPr lang="it-IT" dirty="0" smtClean="0"/>
              <a:t>Varie tipologie, tra cui:</a:t>
            </a:r>
          </a:p>
          <a:p>
            <a:endParaRPr lang="it-IT" dirty="0"/>
          </a:p>
          <a:p>
            <a:r>
              <a:rPr lang="it-IT" dirty="0" smtClean="0"/>
              <a:t>DATABASE </a:t>
            </a:r>
            <a:r>
              <a:rPr lang="it-IT" dirty="0" err="1" smtClean="0"/>
              <a:t>NoSQL</a:t>
            </a:r>
            <a:r>
              <a:rPr lang="it-IT" dirty="0" smtClean="0"/>
              <a:t> di tipo DOCUMENTO</a:t>
            </a:r>
            <a:endParaRPr lang="it-IT" dirty="0"/>
          </a:p>
        </p:txBody>
      </p:sp>
      <p:sp>
        <p:nvSpPr>
          <p:cNvPr id="5" name="CasellaDiTesto 4"/>
          <p:cNvSpPr txBox="1"/>
          <p:nvPr/>
        </p:nvSpPr>
        <p:spPr>
          <a:xfrm>
            <a:off x="3923928" y="2060848"/>
            <a:ext cx="2880320" cy="461665"/>
          </a:xfrm>
          <a:prstGeom prst="rect">
            <a:avLst/>
          </a:prstGeom>
          <a:noFill/>
        </p:spPr>
        <p:txBody>
          <a:bodyPr wrap="square" rtlCol="0">
            <a:spAutoFit/>
          </a:bodyPr>
          <a:lstStyle/>
          <a:p>
            <a:r>
              <a:rPr lang="it-IT" sz="2400" dirty="0" err="1" smtClean="0">
                <a:solidFill>
                  <a:srgbClr val="FF0000"/>
                </a:solidFill>
              </a:rPr>
              <a:t>MongoDB</a:t>
            </a:r>
            <a:endParaRPr lang="it-IT" sz="2400" dirty="0">
              <a:solidFill>
                <a:srgbClr val="FF0000"/>
              </a:solidFill>
            </a:endParaRP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0" y="2739986"/>
            <a:ext cx="5186043" cy="3522032"/>
          </a:xfrm>
          <a:prstGeom prst="rect">
            <a:avLst/>
          </a:prstGeom>
        </p:spPr>
      </p:pic>
      <p:sp>
        <p:nvSpPr>
          <p:cNvPr id="7" name="Rettangolo 6"/>
          <p:cNvSpPr/>
          <p:nvPr/>
        </p:nvSpPr>
        <p:spPr>
          <a:xfrm>
            <a:off x="5205313" y="3140968"/>
            <a:ext cx="4572000" cy="1815882"/>
          </a:xfrm>
          <a:prstGeom prst="rect">
            <a:avLst/>
          </a:prstGeom>
        </p:spPr>
        <p:txBody>
          <a:bodyPr>
            <a:spAutoFit/>
          </a:bodyPr>
          <a:lstStyle/>
          <a:p>
            <a:r>
              <a:rPr lang="it-IT" sz="1600" dirty="0"/>
              <a:t>i dati sono archiviati in strutture chiamate “</a:t>
            </a:r>
            <a:r>
              <a:rPr lang="it-IT" sz="1600" b="1" dirty="0"/>
              <a:t>collezioni</a:t>
            </a:r>
            <a:r>
              <a:rPr lang="it-IT" sz="1600" dirty="0" smtClean="0"/>
              <a:t>“.</a:t>
            </a:r>
          </a:p>
          <a:p>
            <a:endParaRPr lang="it-IT" sz="1600" dirty="0"/>
          </a:p>
          <a:p>
            <a:r>
              <a:rPr lang="it-IT" sz="1600" dirty="0"/>
              <a:t>Dette anche </a:t>
            </a:r>
            <a:r>
              <a:rPr lang="it-IT" sz="1600" b="1" dirty="0"/>
              <a:t>raccolte</a:t>
            </a:r>
            <a:r>
              <a:rPr lang="it-IT" sz="1600" dirty="0"/>
              <a:t>, le collezioni contengono insiemi di documenti e funzionano come l’equivalente delle </a:t>
            </a:r>
            <a:r>
              <a:rPr lang="it-IT" sz="1600" dirty="0" smtClean="0"/>
              <a:t>tabelle</a:t>
            </a:r>
          </a:p>
          <a:p>
            <a:r>
              <a:rPr lang="it-IT" sz="1600" dirty="0" smtClean="0"/>
              <a:t> </a:t>
            </a:r>
            <a:r>
              <a:rPr lang="it-IT" sz="1600" dirty="0"/>
              <a:t>del database relazionale</a:t>
            </a:r>
          </a:p>
        </p:txBody>
      </p:sp>
    </p:spTree>
    <p:extLst>
      <p:ext uri="{BB962C8B-B14F-4D97-AF65-F5344CB8AC3E}">
        <p14:creationId xmlns:p14="http://schemas.microsoft.com/office/powerpoint/2010/main" val="196133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4010787" y="476672"/>
            <a:ext cx="1569325" cy="369332"/>
          </a:xfrm>
          <a:prstGeom prst="rect">
            <a:avLst/>
          </a:prstGeom>
        </p:spPr>
        <p:txBody>
          <a:bodyPr wrap="square">
            <a:spAutoFit/>
          </a:bodyPr>
          <a:lstStyle/>
          <a:p>
            <a:r>
              <a:rPr lang="it-IT" dirty="0" err="1">
                <a:solidFill>
                  <a:srgbClr val="FF0000"/>
                </a:solidFill>
              </a:rPr>
              <a:t>MongoDB</a:t>
            </a:r>
            <a:endParaRPr lang="it-IT" dirty="0">
              <a:solidFill>
                <a:srgbClr val="FF0000"/>
              </a:solidFill>
            </a:endParaRPr>
          </a:p>
        </p:txBody>
      </p:sp>
      <p:sp>
        <p:nvSpPr>
          <p:cNvPr id="3" name="Rettangolo 2"/>
          <p:cNvSpPr/>
          <p:nvPr/>
        </p:nvSpPr>
        <p:spPr>
          <a:xfrm>
            <a:off x="251520" y="980728"/>
            <a:ext cx="8640960" cy="2308324"/>
          </a:xfrm>
          <a:prstGeom prst="rect">
            <a:avLst/>
          </a:prstGeom>
        </p:spPr>
        <p:txBody>
          <a:bodyPr wrap="square">
            <a:spAutoFit/>
          </a:bodyPr>
          <a:lstStyle/>
          <a:p>
            <a:r>
              <a:rPr lang="it-IT" sz="1600" b="1" dirty="0" smtClean="0"/>
              <a:t>Campi</a:t>
            </a:r>
            <a:r>
              <a:rPr lang="it-IT" sz="1600" dirty="0" smtClean="0"/>
              <a:t>: simili alle </a:t>
            </a:r>
            <a:r>
              <a:rPr lang="it-IT" sz="1600" dirty="0"/>
              <a:t>colonne di un database </a:t>
            </a:r>
            <a:r>
              <a:rPr lang="it-IT" sz="1600" dirty="0" smtClean="0"/>
              <a:t>relazionale. </a:t>
            </a:r>
          </a:p>
          <a:p>
            <a:r>
              <a:rPr lang="it-IT" sz="1600" dirty="0" smtClean="0"/>
              <a:t>I valori </a:t>
            </a:r>
            <a:r>
              <a:rPr lang="it-IT" sz="1600" dirty="0"/>
              <a:t>in essi contenuti possono essere una varietà di tipi di dati, inclusi altri </a:t>
            </a:r>
            <a:r>
              <a:rPr lang="it-IT" sz="1600" dirty="0" smtClean="0"/>
              <a:t>documenti.</a:t>
            </a:r>
          </a:p>
          <a:p>
            <a:endParaRPr lang="it-IT" sz="1600" dirty="0"/>
          </a:p>
          <a:p>
            <a:r>
              <a:rPr lang="it-IT" sz="1600" b="1" dirty="0" smtClean="0"/>
              <a:t>Record</a:t>
            </a:r>
            <a:r>
              <a:rPr lang="it-IT" sz="1600" dirty="0" smtClean="0"/>
              <a:t>:</a:t>
            </a:r>
            <a:r>
              <a:rPr lang="it-IT" sz="1600" dirty="0"/>
              <a:t> </a:t>
            </a:r>
            <a:r>
              <a:rPr lang="it-IT" sz="1600" dirty="0" smtClean="0"/>
              <a:t>documento</a:t>
            </a:r>
            <a:r>
              <a:rPr lang="it-IT" sz="1600" dirty="0"/>
              <a:t>, </a:t>
            </a:r>
            <a:r>
              <a:rPr lang="it-IT" sz="1600" dirty="0" smtClean="0"/>
              <a:t>cioè una </a:t>
            </a:r>
            <a:r>
              <a:rPr lang="it-IT" sz="1600" dirty="0"/>
              <a:t>struttura di dati composta da coppie di campi e valori. I </a:t>
            </a:r>
            <a:r>
              <a:rPr lang="it-IT" sz="1600" b="1" dirty="0" smtClean="0"/>
              <a:t>documenti </a:t>
            </a:r>
            <a:r>
              <a:rPr lang="it-IT" sz="1600" dirty="0" smtClean="0"/>
              <a:t>includono </a:t>
            </a:r>
            <a:r>
              <a:rPr lang="it-IT" sz="1600" dirty="0"/>
              <a:t>una chiave primaria come identificatore </a:t>
            </a:r>
            <a:r>
              <a:rPr lang="it-IT" sz="1600" dirty="0" smtClean="0"/>
              <a:t>univoco e </a:t>
            </a:r>
            <a:r>
              <a:rPr lang="it-IT" sz="1600" dirty="0"/>
              <a:t>sono l’unità di base dei dati in </a:t>
            </a:r>
            <a:r>
              <a:rPr lang="it-IT" sz="1600" dirty="0" err="1"/>
              <a:t>MongoDB</a:t>
            </a:r>
            <a:r>
              <a:rPr lang="it-IT" sz="1600" dirty="0"/>
              <a:t>. </a:t>
            </a:r>
            <a:endParaRPr lang="it-IT" sz="1600" dirty="0" smtClean="0"/>
          </a:p>
          <a:p>
            <a:r>
              <a:rPr lang="it-IT" sz="1600" dirty="0" smtClean="0"/>
              <a:t>Equivalenti alle </a:t>
            </a:r>
            <a:r>
              <a:rPr lang="it-IT" sz="1600" dirty="0"/>
              <a:t>righe nei database relazionali.</a:t>
            </a:r>
          </a:p>
          <a:p>
            <a:endParaRPr lang="it-IT" sz="1600" dirty="0" smtClean="0"/>
          </a:p>
          <a:p>
            <a:r>
              <a:rPr lang="it-IT" sz="1600" b="1" dirty="0" smtClean="0"/>
              <a:t>Database</a:t>
            </a:r>
            <a:r>
              <a:rPr lang="it-IT" sz="1600" dirty="0"/>
              <a:t>: </a:t>
            </a:r>
            <a:r>
              <a:rPr lang="it-IT" sz="1600" dirty="0" smtClean="0"/>
              <a:t>«contenitore fisico» </a:t>
            </a:r>
            <a:r>
              <a:rPr lang="it-IT" sz="1600" dirty="0"/>
              <a:t>per i dati. Ciascuno dei database ha il proprio set di file sul file </a:t>
            </a:r>
            <a:r>
              <a:rPr lang="it-IT" sz="1600" dirty="0" err="1"/>
              <a:t>system</a:t>
            </a:r>
            <a:r>
              <a:rPr lang="it-IT" sz="1600" dirty="0"/>
              <a:t> con più database esistenti su un singolo server </a:t>
            </a:r>
            <a:r>
              <a:rPr lang="it-IT" sz="1600" dirty="0" err="1"/>
              <a:t>MongoDB</a:t>
            </a:r>
            <a:r>
              <a:rPr lang="it-IT" sz="1600" dirty="0"/>
              <a:t>.</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050" y="3501008"/>
            <a:ext cx="6258798" cy="3172268"/>
          </a:xfrm>
          <a:prstGeom prst="rect">
            <a:avLst/>
          </a:prstGeom>
        </p:spPr>
      </p:pic>
    </p:spTree>
    <p:extLst>
      <p:ext uri="{BB962C8B-B14F-4D97-AF65-F5344CB8AC3E}">
        <p14:creationId xmlns:p14="http://schemas.microsoft.com/office/powerpoint/2010/main" val="70625257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424</Words>
  <Application>Microsoft Office PowerPoint</Application>
  <PresentationFormat>Presentazione su schermo (4:3)</PresentationFormat>
  <Paragraphs>117</Paragraphs>
  <Slides>12</Slides>
  <Notes>0</Notes>
  <HiddenSlides>0</HiddenSlides>
  <MMClips>0</MMClips>
  <ScaleCrop>false</ScaleCrop>
  <HeadingPairs>
    <vt:vector size="4" baseType="variant">
      <vt:variant>
        <vt:lpstr>Tema</vt:lpstr>
      </vt:variant>
      <vt:variant>
        <vt:i4>1</vt:i4>
      </vt:variant>
      <vt:variant>
        <vt:lpstr>Titoli diapositive</vt:lpstr>
      </vt:variant>
      <vt:variant>
        <vt:i4>12</vt:i4>
      </vt:variant>
    </vt:vector>
  </HeadingPairs>
  <TitlesOfParts>
    <vt:vector size="13" baseType="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Valeria Cellamare</dc:creator>
  <cp:lastModifiedBy>Utente1</cp:lastModifiedBy>
  <cp:revision>15</cp:revision>
  <dcterms:created xsi:type="dcterms:W3CDTF">2021-05-29T13:40:44Z</dcterms:created>
  <dcterms:modified xsi:type="dcterms:W3CDTF">2021-06-03T15:44:37Z</dcterms:modified>
</cp:coreProperties>
</file>