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crobenotes.com/transmission-pathogenesis-replication-of-sars-cov-2/"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e567e882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e567e882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e567e882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e567e882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genomes from E.A will be retrieved from GISAID/NCBI nucleotide database. Random selection and retrieval of genome sequences from Middle East (Dubai), Asia (China), Europe (UK) and America (U.S) to represent overseas cases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e567e882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e567e882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e571ca99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e571ca99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567e88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567e88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disease is COVID-19, caused by a virus called SARS-CoV-2</a:t>
            </a:r>
            <a:br>
              <a:rPr lang="en"/>
            </a:br>
            <a:r>
              <a:rPr lang="en"/>
              <a:t>- Identified in China, declared pandemic by WHO in January 2020</a:t>
            </a:r>
            <a:endParaRPr/>
          </a:p>
          <a:p>
            <a:pPr indent="0" lvl="0" marL="0" rtl="0" algn="l">
              <a:spcBef>
                <a:spcPts val="0"/>
              </a:spcBef>
              <a:spcAft>
                <a:spcPts val="0"/>
              </a:spcAft>
              <a:buNone/>
            </a:pPr>
            <a:r>
              <a:rPr lang="en"/>
              <a:t>-Three known modes of transmission; droplet transmission - which occurs when respiratory droplets produced by an infected person (through </a:t>
            </a:r>
            <a:r>
              <a:rPr lang="en"/>
              <a:t>coughing</a:t>
            </a:r>
            <a:r>
              <a:rPr lang="en"/>
              <a:t> or sneezing) gets ingested or inhaled by individuals in close proximity. Contact transmission occurs when one touches contaminated surfaces or objects and subsequently touches nose/mouth/eyes. Aerosol transmission occurs when respiratory droplets mix into the air, forming aerosols and cause infection (</a:t>
            </a:r>
            <a:r>
              <a:rPr lang="en" u="sng">
                <a:solidFill>
                  <a:schemeClr val="hlink"/>
                </a:solidFill>
                <a:hlinkClick r:id="rId2"/>
              </a:rPr>
              <a:t>https://microbenotes.com/transmission-pathogenesis-replication-of-sars-cov-2/</a:t>
            </a:r>
            <a:r>
              <a:rPr lang="en"/>
              <a:t>)</a:t>
            </a:r>
            <a:endParaRPr/>
          </a:p>
          <a:p>
            <a:pPr indent="0" lvl="0" marL="0" rtl="0" algn="l">
              <a:spcBef>
                <a:spcPts val="0"/>
              </a:spcBef>
              <a:spcAft>
                <a:spcPts val="0"/>
              </a:spcAft>
              <a:buNone/>
            </a:pPr>
            <a:r>
              <a:rPr lang="en"/>
              <a:t>-Symptoms include...among others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e567e88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567e88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Globally, as of 6th of August global cases had reached 19 million COVID cases, with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e567e882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e567e882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SARS-CoV-2 is an enveloped, single-stranded, positive-sense RNA virus with a non-segmented genome ~30 kb in size.</a:t>
            </a:r>
            <a:endParaRPr sz="1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alibri"/>
                <a:ea typeface="Calibri"/>
                <a:cs typeface="Calibri"/>
                <a:sym typeface="Calibri"/>
              </a:rPr>
              <a:t>The viral genome codes for 16 non-structural proteins (Nsps) required for virus replication and pathogenesis, four structural proteins, including envelope (E), membrane (M), nucleocapsid (N), and spike (S) glycoprotein important for virus subtyping and response to vaccines.</a:t>
            </a:r>
            <a:endParaRPr sz="12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567e882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567e882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567e882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567e88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e571ca9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e571ca9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e567e8826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e567e8826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756000" y="975175"/>
            <a:ext cx="7772700" cy="14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Interrogating public datasets and paths to results on COVID-19 in East Africa</a:t>
            </a:r>
            <a:endParaRPr sz="3200"/>
          </a:p>
        </p:txBody>
      </p:sp>
      <p:sp>
        <p:nvSpPr>
          <p:cNvPr id="55" name="Google Shape;55;p13"/>
          <p:cNvSpPr txBox="1"/>
          <p:nvPr/>
        </p:nvSpPr>
        <p:spPr>
          <a:xfrm>
            <a:off x="756000" y="2849000"/>
            <a:ext cx="7772700" cy="10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Mike Mwanga, Eva Akurut, Isaac E Omara, Edward Lukyamuzi, Levis Katwiire, Paul Talent, Ibra Lujumba</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ctrTitle"/>
          </p:nvPr>
        </p:nvSpPr>
        <p:spPr>
          <a:xfrm>
            <a:off x="235950" y="281775"/>
            <a:ext cx="8560500" cy="55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Phylogenetics and phylogeographic analysis</a:t>
            </a:r>
            <a:endParaRPr sz="2800"/>
          </a:p>
        </p:txBody>
      </p:sp>
      <p:sp>
        <p:nvSpPr>
          <p:cNvPr id="138" name="Google Shape;138;p22"/>
          <p:cNvSpPr txBox="1"/>
          <p:nvPr/>
        </p:nvSpPr>
        <p:spPr>
          <a:xfrm>
            <a:off x="1185950" y="1188100"/>
            <a:ext cx="36576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1395250" y="1093175"/>
            <a:ext cx="4673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(GISAID Initiative, NCBI Nucleotide)</a:t>
            </a:r>
            <a:endParaRPr/>
          </a:p>
        </p:txBody>
      </p:sp>
      <p:cxnSp>
        <p:nvCxnSpPr>
          <p:cNvPr id="140" name="Google Shape;140;p22"/>
          <p:cNvCxnSpPr/>
          <p:nvPr/>
        </p:nvCxnSpPr>
        <p:spPr>
          <a:xfrm flipH="1">
            <a:off x="3811650" y="1515225"/>
            <a:ext cx="6600" cy="3813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2"/>
          <p:cNvSpPr/>
          <p:nvPr/>
        </p:nvSpPr>
        <p:spPr>
          <a:xfrm>
            <a:off x="1948050" y="1924963"/>
            <a:ext cx="3733800" cy="3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Multiple Sequence Alignment (MAFFT)</a:t>
            </a:r>
            <a:endParaRPr/>
          </a:p>
        </p:txBody>
      </p:sp>
      <p:cxnSp>
        <p:nvCxnSpPr>
          <p:cNvPr id="142" name="Google Shape;142;p22"/>
          <p:cNvCxnSpPr>
            <a:stCxn id="141" idx="2"/>
          </p:cNvCxnSpPr>
          <p:nvPr/>
        </p:nvCxnSpPr>
        <p:spPr>
          <a:xfrm>
            <a:off x="3814950" y="2248963"/>
            <a:ext cx="0" cy="43770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2"/>
          <p:cNvSpPr/>
          <p:nvPr/>
        </p:nvSpPr>
        <p:spPr>
          <a:xfrm>
            <a:off x="1855950" y="2687175"/>
            <a:ext cx="3918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Maximum likelihood and Bayesian inference</a:t>
            </a:r>
            <a:endParaRPr/>
          </a:p>
          <a:p>
            <a:pPr indent="0" lvl="0" marL="0" rtl="0" algn="ctr">
              <a:spcBef>
                <a:spcPts val="0"/>
              </a:spcBef>
              <a:spcAft>
                <a:spcPts val="0"/>
              </a:spcAft>
              <a:buNone/>
            </a:pPr>
            <a:r>
              <a:rPr lang="en"/>
              <a:t>(PhyML, FigTree, BEAST)</a:t>
            </a:r>
            <a:endParaRPr/>
          </a:p>
        </p:txBody>
      </p:sp>
      <p:sp>
        <p:nvSpPr>
          <p:cNvPr id="144" name="Google Shape;144;p22"/>
          <p:cNvSpPr/>
          <p:nvPr/>
        </p:nvSpPr>
        <p:spPr>
          <a:xfrm>
            <a:off x="6617350" y="2687175"/>
            <a:ext cx="24426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p>
          <a:p>
            <a:pPr indent="0" lvl="0" marL="0" rtl="0" algn="ctr">
              <a:spcBef>
                <a:spcPts val="0"/>
              </a:spcBef>
              <a:spcAft>
                <a:spcPts val="0"/>
              </a:spcAft>
              <a:buNone/>
            </a:pPr>
            <a:r>
              <a:rPr lang="en"/>
              <a:t>(parameters)</a:t>
            </a:r>
            <a:endParaRPr/>
          </a:p>
        </p:txBody>
      </p:sp>
      <p:cxnSp>
        <p:nvCxnSpPr>
          <p:cNvPr id="145" name="Google Shape;145;p22"/>
          <p:cNvCxnSpPr>
            <a:stCxn id="144" idx="1"/>
            <a:endCxn id="143" idx="3"/>
          </p:cNvCxnSpPr>
          <p:nvPr/>
        </p:nvCxnSpPr>
        <p:spPr>
          <a:xfrm rot="10800000">
            <a:off x="5774050" y="2883975"/>
            <a:ext cx="843300" cy="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22"/>
          <p:cNvSpPr/>
          <p:nvPr/>
        </p:nvSpPr>
        <p:spPr>
          <a:xfrm>
            <a:off x="2510800" y="3871425"/>
            <a:ext cx="24426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cxnSp>
        <p:nvCxnSpPr>
          <p:cNvPr id="147" name="Google Shape;147;p22"/>
          <p:cNvCxnSpPr>
            <a:stCxn id="143" idx="2"/>
          </p:cNvCxnSpPr>
          <p:nvPr/>
        </p:nvCxnSpPr>
        <p:spPr>
          <a:xfrm flipH="1">
            <a:off x="3810450" y="3080775"/>
            <a:ext cx="4500" cy="777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ctrTitle"/>
          </p:nvPr>
        </p:nvSpPr>
        <p:spPr>
          <a:xfrm>
            <a:off x="519700" y="350950"/>
            <a:ext cx="7408800" cy="59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Significance of our work</a:t>
            </a:r>
            <a:endParaRPr sz="2600"/>
          </a:p>
        </p:txBody>
      </p:sp>
      <p:sp>
        <p:nvSpPr>
          <p:cNvPr id="153" name="Google Shape;153;p23"/>
          <p:cNvSpPr txBox="1"/>
          <p:nvPr>
            <p:ph idx="1" type="subTitle"/>
          </p:nvPr>
        </p:nvSpPr>
        <p:spPr>
          <a:xfrm>
            <a:off x="101600" y="1200775"/>
            <a:ext cx="8864700" cy="3802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800"/>
          </a:p>
          <a:p>
            <a:pPr indent="-342900" lvl="0" marL="457200" rtl="0" algn="l">
              <a:lnSpc>
                <a:spcPct val="200000"/>
              </a:lnSpc>
              <a:spcBef>
                <a:spcPts val="0"/>
              </a:spcBef>
              <a:spcAft>
                <a:spcPts val="0"/>
              </a:spcAft>
              <a:buSzPts val="1800"/>
              <a:buChar char="●"/>
            </a:pPr>
            <a:r>
              <a:rPr lang="en" sz="1800"/>
              <a:t>Generate information</a:t>
            </a:r>
            <a:r>
              <a:rPr lang="en" sz="1800"/>
              <a:t> on the spread of COVID-19 in E.africa so as to design appropriate public health interventions </a:t>
            </a:r>
            <a:endParaRPr sz="1800"/>
          </a:p>
          <a:p>
            <a:pPr indent="-342900" lvl="0" marL="457200" rtl="0" algn="l">
              <a:lnSpc>
                <a:spcPct val="200000"/>
              </a:lnSpc>
              <a:spcBef>
                <a:spcPts val="0"/>
              </a:spcBef>
              <a:spcAft>
                <a:spcPts val="0"/>
              </a:spcAft>
              <a:buSzPts val="1800"/>
              <a:buChar char="●"/>
            </a:pPr>
            <a:r>
              <a:rPr lang="en" sz="1800"/>
              <a:t>Insights on the genetic diversity inform testing procedures and vaccine efforts</a:t>
            </a:r>
            <a:endParaRPr sz="1800"/>
          </a:p>
          <a:p>
            <a:pPr indent="-342900" lvl="0" marL="457200" rtl="0" algn="l">
              <a:lnSpc>
                <a:spcPct val="200000"/>
              </a:lnSpc>
              <a:spcBef>
                <a:spcPts val="0"/>
              </a:spcBef>
              <a:spcAft>
                <a:spcPts val="0"/>
              </a:spcAft>
              <a:buSzPts val="1800"/>
              <a:buChar char="●"/>
            </a:pPr>
            <a:r>
              <a:rPr lang="en" sz="1800"/>
              <a:t>Contribute to the knowledge base on COVID-19</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ctrTitle"/>
          </p:nvPr>
        </p:nvSpPr>
        <p:spPr>
          <a:xfrm>
            <a:off x="311700" y="744575"/>
            <a:ext cx="8520600" cy="74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Expected challenges</a:t>
            </a:r>
            <a:endParaRPr sz="2800"/>
          </a:p>
        </p:txBody>
      </p:sp>
      <p:sp>
        <p:nvSpPr>
          <p:cNvPr id="159" name="Google Shape;159;p24"/>
          <p:cNvSpPr txBox="1"/>
          <p:nvPr>
            <p:ph idx="1" type="subTitle"/>
          </p:nvPr>
        </p:nvSpPr>
        <p:spPr>
          <a:xfrm>
            <a:off x="311700" y="1816475"/>
            <a:ext cx="8520600" cy="255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Insufficient data</a:t>
            </a:r>
            <a:endParaRPr sz="1800"/>
          </a:p>
          <a:p>
            <a:pPr indent="-342900" lvl="0" marL="457200" rtl="0" algn="l">
              <a:lnSpc>
                <a:spcPct val="150000"/>
              </a:lnSpc>
              <a:spcBef>
                <a:spcPts val="0"/>
              </a:spcBef>
              <a:spcAft>
                <a:spcPts val="0"/>
              </a:spcAft>
              <a:buSzPts val="1800"/>
              <a:buChar char="●"/>
            </a:pPr>
            <a:r>
              <a:rPr lang="en" sz="1800"/>
              <a:t>Steep learning curve </a:t>
            </a:r>
            <a:endParaRPr sz="1800"/>
          </a:p>
          <a:p>
            <a:pPr indent="-342900" lvl="0" marL="457200" rtl="0" algn="l">
              <a:lnSpc>
                <a:spcPct val="150000"/>
              </a:lnSpc>
              <a:spcBef>
                <a:spcPts val="0"/>
              </a:spcBef>
              <a:spcAft>
                <a:spcPts val="0"/>
              </a:spcAft>
              <a:buSzPts val="1800"/>
              <a:buChar char="●"/>
            </a:pPr>
            <a:r>
              <a:rPr lang="en" sz="1800"/>
              <a:t>Deadline</a:t>
            </a:r>
            <a:endParaRPr sz="1800"/>
          </a:p>
          <a:p>
            <a:pPr indent="0" lvl="0" marL="0" rtl="0" algn="l">
              <a:lnSpc>
                <a:spcPct val="150000"/>
              </a:lnSpc>
              <a:spcBef>
                <a:spcPts val="0"/>
              </a:spcBef>
              <a:spcAft>
                <a:spcPts val="0"/>
              </a:spcAft>
              <a:buNone/>
            </a:pPr>
            <a:r>
              <a:rPr lang="en" sz="1800"/>
              <a:t>Resources (Mak labs, and Pwani)</a:t>
            </a:r>
            <a:endParaRPr sz="1800"/>
          </a:p>
          <a:p>
            <a:pPr indent="0" lvl="0" marL="0" rtl="0" algn="l">
              <a:lnSpc>
                <a:spcPct val="150000"/>
              </a:lnSpc>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Coronavirus Virus Disease 2019 (COVID-19)</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en" sz="2000">
                <a:solidFill>
                  <a:srgbClr val="000000"/>
                </a:solidFill>
              </a:rPr>
              <a:t>COVID-19 is caused by severe acute respiratory syndrome coronavirus 2 (SARS-CoV-2)</a:t>
            </a:r>
            <a:r>
              <a:rPr lang="en" sz="2000">
                <a:solidFill>
                  <a:srgbClr val="000000"/>
                </a:solidFill>
              </a:rPr>
              <a:t> </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rPr>
              <a:t>First Identified in December 2019 in Wuhan China and declared pandemic on 30 January 2020</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rPr>
              <a:t>Mode of Transmission : droplets, contact routes</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rPr>
              <a:t>Symptoms : Fever, dry cough, sore throat, breathing problems, headaches, lack of smell</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Cases overview on 6th August 2020</a:t>
            </a:r>
            <a:endParaRPr/>
          </a:p>
        </p:txBody>
      </p:sp>
      <p:sp>
        <p:nvSpPr>
          <p:cNvPr id="67" name="Google Shape;67;p15"/>
          <p:cNvSpPr txBox="1"/>
          <p:nvPr/>
        </p:nvSpPr>
        <p:spPr>
          <a:xfrm>
            <a:off x="493275" y="1624463"/>
            <a:ext cx="1833300" cy="968700"/>
          </a:xfrm>
          <a:prstGeom prst="rect">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Confirmed</a:t>
            </a:r>
            <a:endParaRPr/>
          </a:p>
          <a:p>
            <a:pPr indent="0" lvl="0" marL="0" rtl="0" algn="ctr">
              <a:spcBef>
                <a:spcPts val="0"/>
              </a:spcBef>
              <a:spcAft>
                <a:spcPts val="0"/>
              </a:spcAft>
              <a:buNone/>
            </a:pPr>
            <a:r>
              <a:rPr lang="en"/>
              <a:t>19,026,375</a:t>
            </a:r>
            <a:endParaRPr/>
          </a:p>
        </p:txBody>
      </p:sp>
      <p:sp>
        <p:nvSpPr>
          <p:cNvPr id="68" name="Google Shape;68;p15"/>
          <p:cNvSpPr txBox="1"/>
          <p:nvPr/>
        </p:nvSpPr>
        <p:spPr>
          <a:xfrm>
            <a:off x="493275" y="2830700"/>
            <a:ext cx="1873200" cy="96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Deaths</a:t>
            </a:r>
            <a:endParaRPr/>
          </a:p>
          <a:p>
            <a:pPr indent="0" lvl="0" marL="0" rtl="0" algn="ctr">
              <a:spcBef>
                <a:spcPts val="0"/>
              </a:spcBef>
              <a:spcAft>
                <a:spcPts val="0"/>
              </a:spcAft>
              <a:buNone/>
            </a:pPr>
            <a:r>
              <a:rPr lang="en"/>
              <a:t>712,179</a:t>
            </a:r>
            <a:endParaRPr/>
          </a:p>
          <a:p>
            <a:pPr indent="0" lvl="0" marL="0" rtl="0" algn="ctr">
              <a:spcBef>
                <a:spcPts val="0"/>
              </a:spcBef>
              <a:spcAft>
                <a:spcPts val="0"/>
              </a:spcAft>
              <a:buNone/>
            </a:pPr>
            <a:r>
              <a:rPr lang="en"/>
              <a:t>(3.7%)</a:t>
            </a:r>
            <a:endParaRPr/>
          </a:p>
        </p:txBody>
      </p:sp>
      <p:sp>
        <p:nvSpPr>
          <p:cNvPr id="69" name="Google Shape;69;p15"/>
          <p:cNvSpPr txBox="1"/>
          <p:nvPr/>
        </p:nvSpPr>
        <p:spPr>
          <a:xfrm>
            <a:off x="513225" y="3923750"/>
            <a:ext cx="1833300" cy="96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Recoveries</a:t>
            </a:r>
            <a:endParaRPr/>
          </a:p>
          <a:p>
            <a:pPr indent="0" lvl="0" marL="0" rtl="0" algn="ctr">
              <a:spcBef>
                <a:spcPts val="0"/>
              </a:spcBef>
              <a:spcAft>
                <a:spcPts val="0"/>
              </a:spcAft>
              <a:buNone/>
            </a:pPr>
            <a:r>
              <a:rPr lang="en"/>
              <a:t>12,207,180</a:t>
            </a:r>
            <a:endParaRPr/>
          </a:p>
          <a:p>
            <a:pPr indent="0" lvl="0" marL="0" rtl="0" algn="ctr">
              <a:spcBef>
                <a:spcPts val="0"/>
              </a:spcBef>
              <a:spcAft>
                <a:spcPts val="0"/>
              </a:spcAft>
              <a:buNone/>
            </a:pPr>
            <a:r>
              <a:rPr lang="en"/>
              <a:t>(64%)</a:t>
            </a:r>
            <a:endParaRPr/>
          </a:p>
        </p:txBody>
      </p:sp>
      <p:sp>
        <p:nvSpPr>
          <p:cNvPr id="70" name="Google Shape;70;p15"/>
          <p:cNvSpPr txBox="1"/>
          <p:nvPr/>
        </p:nvSpPr>
        <p:spPr>
          <a:xfrm>
            <a:off x="845475" y="1151000"/>
            <a:ext cx="11688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Global </a:t>
            </a:r>
            <a:endParaRPr b="1"/>
          </a:p>
        </p:txBody>
      </p:sp>
      <p:sp>
        <p:nvSpPr>
          <p:cNvPr id="71" name="Google Shape;71;p15"/>
          <p:cNvSpPr txBox="1"/>
          <p:nvPr/>
        </p:nvSpPr>
        <p:spPr>
          <a:xfrm>
            <a:off x="3594975" y="1575338"/>
            <a:ext cx="1833300" cy="968700"/>
          </a:xfrm>
          <a:prstGeom prst="rect">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Confirmed</a:t>
            </a:r>
            <a:endParaRPr/>
          </a:p>
          <a:p>
            <a:pPr indent="0" lvl="0" marL="0" rtl="0" algn="ctr">
              <a:spcBef>
                <a:spcPts val="0"/>
              </a:spcBef>
              <a:spcAft>
                <a:spcPts val="0"/>
              </a:spcAft>
              <a:buNone/>
            </a:pPr>
            <a:r>
              <a:rPr lang="en"/>
              <a:t>998,991</a:t>
            </a:r>
            <a:endParaRPr/>
          </a:p>
        </p:txBody>
      </p:sp>
      <p:sp>
        <p:nvSpPr>
          <p:cNvPr id="72" name="Google Shape;72;p15"/>
          <p:cNvSpPr txBox="1"/>
          <p:nvPr/>
        </p:nvSpPr>
        <p:spPr>
          <a:xfrm>
            <a:off x="3575025" y="2783213"/>
            <a:ext cx="1873200" cy="96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Deaths</a:t>
            </a:r>
            <a:endParaRPr/>
          </a:p>
          <a:p>
            <a:pPr indent="0" lvl="0" marL="0" rtl="0" algn="ctr">
              <a:spcBef>
                <a:spcPts val="0"/>
              </a:spcBef>
              <a:spcAft>
                <a:spcPts val="0"/>
              </a:spcAft>
              <a:buNone/>
            </a:pPr>
            <a:r>
              <a:rPr lang="en"/>
              <a:t>21,700</a:t>
            </a:r>
            <a:endParaRPr/>
          </a:p>
          <a:p>
            <a:pPr indent="0" lvl="0" marL="0" rtl="0" algn="ctr">
              <a:spcBef>
                <a:spcPts val="0"/>
              </a:spcBef>
              <a:spcAft>
                <a:spcPts val="0"/>
              </a:spcAft>
              <a:buNone/>
            </a:pPr>
            <a:r>
              <a:rPr lang="en"/>
              <a:t>(2.1%)</a:t>
            </a:r>
            <a:endParaRPr/>
          </a:p>
        </p:txBody>
      </p:sp>
      <p:sp>
        <p:nvSpPr>
          <p:cNvPr id="73" name="Google Shape;73;p15"/>
          <p:cNvSpPr txBox="1"/>
          <p:nvPr/>
        </p:nvSpPr>
        <p:spPr>
          <a:xfrm>
            <a:off x="3594975" y="3923738"/>
            <a:ext cx="1833300" cy="96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Recoveries</a:t>
            </a:r>
            <a:endParaRPr/>
          </a:p>
          <a:p>
            <a:pPr indent="0" lvl="0" marL="0" rtl="0" algn="ctr">
              <a:spcBef>
                <a:spcPts val="0"/>
              </a:spcBef>
              <a:spcAft>
                <a:spcPts val="0"/>
              </a:spcAft>
              <a:buNone/>
            </a:pPr>
            <a:r>
              <a:rPr lang="en"/>
              <a:t>678,781</a:t>
            </a:r>
            <a:endParaRPr/>
          </a:p>
          <a:p>
            <a:pPr indent="0" lvl="0" marL="0" rtl="0" algn="ctr">
              <a:spcBef>
                <a:spcPts val="0"/>
              </a:spcBef>
              <a:spcAft>
                <a:spcPts val="0"/>
              </a:spcAft>
              <a:buNone/>
            </a:pPr>
            <a:r>
              <a:rPr lang="en"/>
              <a:t>(67.9%)</a:t>
            </a:r>
            <a:endParaRPr/>
          </a:p>
        </p:txBody>
      </p:sp>
      <p:sp>
        <p:nvSpPr>
          <p:cNvPr id="74" name="Google Shape;74;p15"/>
          <p:cNvSpPr txBox="1"/>
          <p:nvPr/>
        </p:nvSpPr>
        <p:spPr>
          <a:xfrm>
            <a:off x="3927225" y="1126425"/>
            <a:ext cx="11688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Africa</a:t>
            </a:r>
            <a:endParaRPr b="1"/>
          </a:p>
        </p:txBody>
      </p:sp>
      <p:cxnSp>
        <p:nvCxnSpPr>
          <p:cNvPr id="75" name="Google Shape;75;p15"/>
          <p:cNvCxnSpPr/>
          <p:nvPr/>
        </p:nvCxnSpPr>
        <p:spPr>
          <a:xfrm>
            <a:off x="2949450" y="1342300"/>
            <a:ext cx="42600" cy="3507000"/>
          </a:xfrm>
          <a:prstGeom prst="straightConnector1">
            <a:avLst/>
          </a:prstGeom>
          <a:noFill/>
          <a:ln cap="flat" cmpd="sng" w="9525">
            <a:solidFill>
              <a:schemeClr val="dk2"/>
            </a:solidFill>
            <a:prstDash val="solid"/>
            <a:round/>
            <a:headEnd len="med" w="med" type="none"/>
            <a:tailEnd len="med" w="med" type="none"/>
          </a:ln>
        </p:spPr>
      </p:cxnSp>
      <p:sp>
        <p:nvSpPr>
          <p:cNvPr id="76" name="Google Shape;76;p15"/>
          <p:cNvSpPr txBox="1"/>
          <p:nvPr/>
        </p:nvSpPr>
        <p:spPr>
          <a:xfrm>
            <a:off x="5717125" y="4892450"/>
            <a:ext cx="28308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https://www.worldometers.info/coronavirus/</a:t>
            </a:r>
            <a:endParaRPr sz="1000"/>
          </a:p>
        </p:txBody>
      </p:sp>
      <p:sp>
        <p:nvSpPr>
          <p:cNvPr id="77" name="Google Shape;77;p15"/>
          <p:cNvSpPr txBox="1"/>
          <p:nvPr/>
        </p:nvSpPr>
        <p:spPr>
          <a:xfrm>
            <a:off x="6592850" y="1575350"/>
            <a:ext cx="1833300" cy="968700"/>
          </a:xfrm>
          <a:prstGeom prst="rect">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Confirmed</a:t>
            </a:r>
            <a:endParaRPr/>
          </a:p>
          <a:p>
            <a:pPr indent="0" lvl="0" marL="0" rtl="0" algn="ctr">
              <a:spcBef>
                <a:spcPts val="0"/>
              </a:spcBef>
              <a:spcAft>
                <a:spcPts val="0"/>
              </a:spcAft>
              <a:buNone/>
            </a:pPr>
            <a:r>
              <a:rPr lang="en"/>
              <a:t>25,605</a:t>
            </a:r>
            <a:endParaRPr/>
          </a:p>
        </p:txBody>
      </p:sp>
      <p:sp>
        <p:nvSpPr>
          <p:cNvPr id="78" name="Google Shape;78;p15"/>
          <p:cNvSpPr txBox="1"/>
          <p:nvPr/>
        </p:nvSpPr>
        <p:spPr>
          <a:xfrm>
            <a:off x="6572900" y="2783225"/>
            <a:ext cx="1873200" cy="96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Deaths</a:t>
            </a:r>
            <a:endParaRPr/>
          </a:p>
          <a:p>
            <a:pPr indent="0" lvl="0" marL="0" rtl="0" algn="ctr">
              <a:spcBef>
                <a:spcPts val="0"/>
              </a:spcBef>
              <a:spcAft>
                <a:spcPts val="0"/>
              </a:spcAft>
              <a:buNone/>
            </a:pPr>
            <a:r>
              <a:rPr lang="en"/>
              <a:t>417</a:t>
            </a:r>
            <a:endParaRPr/>
          </a:p>
          <a:p>
            <a:pPr indent="0" lvl="0" marL="0" rtl="0" algn="ctr">
              <a:spcBef>
                <a:spcPts val="0"/>
              </a:spcBef>
              <a:spcAft>
                <a:spcPts val="0"/>
              </a:spcAft>
              <a:buNone/>
            </a:pPr>
            <a:r>
              <a:rPr lang="en"/>
              <a:t>(1.6%)</a:t>
            </a:r>
            <a:endParaRPr/>
          </a:p>
        </p:txBody>
      </p:sp>
      <p:sp>
        <p:nvSpPr>
          <p:cNvPr id="79" name="Google Shape;79;p15"/>
          <p:cNvSpPr txBox="1"/>
          <p:nvPr/>
        </p:nvSpPr>
        <p:spPr>
          <a:xfrm>
            <a:off x="6592850" y="3923750"/>
            <a:ext cx="1833300" cy="968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Recoveries</a:t>
            </a:r>
            <a:endParaRPr/>
          </a:p>
          <a:p>
            <a:pPr indent="0" lvl="0" marL="0" rtl="0" algn="ctr">
              <a:spcBef>
                <a:spcPts val="0"/>
              </a:spcBef>
              <a:spcAft>
                <a:spcPts val="0"/>
              </a:spcAft>
              <a:buNone/>
            </a:pPr>
            <a:r>
              <a:rPr lang="en"/>
              <a:t>11,215</a:t>
            </a:r>
            <a:endParaRPr/>
          </a:p>
          <a:p>
            <a:pPr indent="0" lvl="0" marL="0" rtl="0" algn="ctr">
              <a:spcBef>
                <a:spcPts val="0"/>
              </a:spcBef>
              <a:spcAft>
                <a:spcPts val="0"/>
              </a:spcAft>
              <a:buNone/>
            </a:pPr>
            <a:r>
              <a:rPr lang="en"/>
              <a:t>(43.8%)</a:t>
            </a:r>
            <a:endParaRPr/>
          </a:p>
        </p:txBody>
      </p:sp>
      <p:cxnSp>
        <p:nvCxnSpPr>
          <p:cNvPr id="80" name="Google Shape;80;p15"/>
          <p:cNvCxnSpPr/>
          <p:nvPr/>
        </p:nvCxnSpPr>
        <p:spPr>
          <a:xfrm>
            <a:off x="5859150" y="1342300"/>
            <a:ext cx="42600" cy="3507000"/>
          </a:xfrm>
          <a:prstGeom prst="straightConnector1">
            <a:avLst/>
          </a:prstGeom>
          <a:noFill/>
          <a:ln cap="flat" cmpd="sng" w="9525">
            <a:solidFill>
              <a:schemeClr val="dk2"/>
            </a:solidFill>
            <a:prstDash val="solid"/>
            <a:round/>
            <a:headEnd len="med" w="med" type="none"/>
            <a:tailEnd len="med" w="med" type="none"/>
          </a:ln>
        </p:spPr>
      </p:cxnSp>
      <p:sp>
        <p:nvSpPr>
          <p:cNvPr id="81" name="Google Shape;81;p15"/>
          <p:cNvSpPr txBox="1"/>
          <p:nvPr/>
        </p:nvSpPr>
        <p:spPr>
          <a:xfrm>
            <a:off x="6834150" y="1107488"/>
            <a:ext cx="11688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East </a:t>
            </a:r>
            <a:r>
              <a:rPr b="1" lang="en"/>
              <a:t>Africa</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4294967295" type="ctrTitle"/>
          </p:nvPr>
        </p:nvSpPr>
        <p:spPr>
          <a:xfrm>
            <a:off x="455425" y="133925"/>
            <a:ext cx="8520600" cy="60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Genome structure of SARS-CoV-2	</a:t>
            </a:r>
            <a:endParaRPr/>
          </a:p>
        </p:txBody>
      </p:sp>
      <p:sp>
        <p:nvSpPr>
          <p:cNvPr id="87" name="Google Shape;87;p16"/>
          <p:cNvSpPr txBox="1"/>
          <p:nvPr/>
        </p:nvSpPr>
        <p:spPr>
          <a:xfrm>
            <a:off x="455425" y="3460500"/>
            <a:ext cx="8388000" cy="14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Enveloped, ssRNA(+), Non-segmented genome (~30kb)</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Viral genome codes for; 16-Non-structural proteins, 4 structural proteins, 9 accessory factors</a:t>
            </a:r>
            <a:endParaRPr sz="1700"/>
          </a:p>
        </p:txBody>
      </p:sp>
      <p:sp>
        <p:nvSpPr>
          <p:cNvPr id="88" name="Google Shape;88;p16"/>
          <p:cNvSpPr txBox="1"/>
          <p:nvPr/>
        </p:nvSpPr>
        <p:spPr>
          <a:xfrm>
            <a:off x="5553750" y="4701525"/>
            <a:ext cx="34221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https://www.ncbi.nlm.nih.gov/pmc/articles/PMC7161481/</a:t>
            </a:r>
            <a:endParaRPr sz="1000"/>
          </a:p>
        </p:txBody>
      </p:sp>
      <p:pic>
        <p:nvPicPr>
          <p:cNvPr id="89" name="Google Shape;89;p16"/>
          <p:cNvPicPr preferRelativeResize="0"/>
          <p:nvPr/>
        </p:nvPicPr>
        <p:blipFill>
          <a:blip r:embed="rId3">
            <a:alphaModFix/>
          </a:blip>
          <a:stretch>
            <a:fillRect/>
          </a:stretch>
        </p:blipFill>
        <p:spPr>
          <a:xfrm>
            <a:off x="935838" y="818963"/>
            <a:ext cx="7427174" cy="25627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74550" y="151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95" name="Google Shape;95;p17"/>
          <p:cNvSpPr txBox="1"/>
          <p:nvPr>
            <p:ph idx="1" type="body"/>
          </p:nvPr>
        </p:nvSpPr>
        <p:spPr>
          <a:xfrm>
            <a:off x="311700" y="879950"/>
            <a:ext cx="8320200" cy="40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COVID-19 has affected all our lives and the pandemic is still running its course in the world. This has spurred an unprecedented scientific effort to understand the pathogen, SARS-CoV-2, the means of its spread and control</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Large quantities of epidemiological and bioinformatics data have been generated and are publicly available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14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 </a:t>
            </a:r>
            <a:r>
              <a:rPr lang="en"/>
              <a:t>Objectives </a:t>
            </a:r>
            <a:endParaRPr sz="4200"/>
          </a:p>
        </p:txBody>
      </p:sp>
      <p:sp>
        <p:nvSpPr>
          <p:cNvPr id="101" name="Google Shape;101;p18"/>
          <p:cNvSpPr txBox="1"/>
          <p:nvPr>
            <p:ph idx="1" type="body"/>
          </p:nvPr>
        </p:nvSpPr>
        <p:spPr>
          <a:xfrm>
            <a:off x="311700" y="933575"/>
            <a:ext cx="8520600" cy="394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rPr>
              <a:t>General object</a:t>
            </a:r>
            <a:r>
              <a:rPr b="1" lang="en">
                <a:solidFill>
                  <a:schemeClr val="dk1"/>
                </a:solidFill>
              </a:rPr>
              <a:t>ive:</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To undertake epidemiologic and bioinformatics  analysis of COVID-19 data from East Africa</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b="1" lang="en">
                <a:solidFill>
                  <a:schemeClr val="dk1"/>
                </a:solidFill>
              </a:rPr>
              <a:t>Specific objectives:</a:t>
            </a:r>
            <a:endParaRPr b="1">
              <a:solidFill>
                <a:schemeClr val="dk1"/>
              </a:solidFill>
            </a:endParaRPr>
          </a:p>
          <a:p>
            <a:pPr indent="0" lvl="0" marL="0" rtl="0" algn="l">
              <a:spcBef>
                <a:spcPts val="0"/>
              </a:spcBef>
              <a:spcAft>
                <a:spcPts val="0"/>
              </a:spcAft>
              <a:buNone/>
            </a:pPr>
            <a:r>
              <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Epidemiologic analysis</a:t>
            </a:r>
            <a:endParaRPr b="1">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To analyze infection statistics of COVID-19 in E. Africa using SEIR model</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Obtain the  basic reproduction ratio, </a:t>
            </a:r>
            <a:r>
              <a:rPr b="1" lang="en">
                <a:solidFill>
                  <a:schemeClr val="dk1"/>
                </a:solidFill>
              </a:rPr>
              <a:t>R</a:t>
            </a:r>
            <a:r>
              <a:rPr b="1" baseline="-25000" lang="en">
                <a:solidFill>
                  <a:schemeClr val="dk1"/>
                </a:solidFill>
              </a:rPr>
              <a:t>0</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AutoNum type="alphaLcPeriod"/>
            </a:pPr>
            <a:r>
              <a:rPr lang="en">
                <a:solidFill>
                  <a:schemeClr val="dk1"/>
                </a:solidFill>
              </a:rPr>
              <a:t>Assess the role of non-pharmaceutical interventions (NPIs)  in  curbing the spread of COVID-19</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291600" y="1219700"/>
            <a:ext cx="8560800" cy="3016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Investigate genetic diversity of SARS-CoV-2 detected in E. Africa </a:t>
            </a:r>
            <a:endParaRPr i="1"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Estimate evolutionary rate of SARS-CoV-2  and time of most common recent ancestor (TMRCA) </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Compare sequences from East Africa with global sequences and infer the source of infection and the contribution of international and local infections through time of the pandemic</a:t>
            </a:r>
            <a:endParaRPr sz="1800"/>
          </a:p>
        </p:txBody>
      </p:sp>
      <p:sp>
        <p:nvSpPr>
          <p:cNvPr id="107" name="Google Shape;107;p19"/>
          <p:cNvSpPr txBox="1"/>
          <p:nvPr>
            <p:ph idx="4294967295" type="title"/>
          </p:nvPr>
        </p:nvSpPr>
        <p:spPr>
          <a:xfrm>
            <a:off x="491350" y="34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2. </a:t>
            </a:r>
            <a:r>
              <a:rPr lang="en" sz="2400"/>
              <a:t>Specific objectives</a:t>
            </a:r>
            <a:r>
              <a:rPr lang="en" sz="2400"/>
              <a:t> - Bioinformatics analysis</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291600" y="1334250"/>
            <a:ext cx="8560800" cy="2910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Analysis of variable and conserved sequences with the aim of finding a marker gene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Depending on the viral diversity within East Africa, is the use of available primers sensitive enough to detect infections?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Phylogeographic analyses of sequences within respective East African countries (is viral diversity correlated with geographic origin?)</a:t>
            </a:r>
            <a:endParaRPr sz="1800"/>
          </a:p>
        </p:txBody>
      </p:sp>
      <p:sp>
        <p:nvSpPr>
          <p:cNvPr id="113" name="Google Shape;113;p20"/>
          <p:cNvSpPr txBox="1"/>
          <p:nvPr>
            <p:ph idx="4294967295" type="title"/>
          </p:nvPr>
        </p:nvSpPr>
        <p:spPr>
          <a:xfrm>
            <a:off x="491325" y="375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2. Specific objectives - Bioinformatics analysis</a:t>
            </a:r>
            <a:endParaRPr sz="3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1787800" y="183075"/>
            <a:ext cx="4962000" cy="5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Epidemiological analysis pipeline</a:t>
            </a:r>
            <a:endParaRPr sz="2400"/>
          </a:p>
        </p:txBody>
      </p:sp>
      <p:sp>
        <p:nvSpPr>
          <p:cNvPr id="119" name="Google Shape;119;p21"/>
          <p:cNvSpPr txBox="1"/>
          <p:nvPr>
            <p:ph idx="1" type="subTitle"/>
          </p:nvPr>
        </p:nvSpPr>
        <p:spPr>
          <a:xfrm>
            <a:off x="120100" y="613925"/>
            <a:ext cx="8520600" cy="43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20" name="Google Shape;120;p21"/>
          <p:cNvSpPr/>
          <p:nvPr/>
        </p:nvSpPr>
        <p:spPr>
          <a:xfrm>
            <a:off x="598900" y="1039275"/>
            <a:ext cx="29769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Download raw data in CSV format from the WHO website</a:t>
            </a:r>
            <a:endParaRPr/>
          </a:p>
        </p:txBody>
      </p:sp>
      <p:sp>
        <p:nvSpPr>
          <p:cNvPr id="121" name="Google Shape;121;p21"/>
          <p:cNvSpPr/>
          <p:nvPr/>
        </p:nvSpPr>
        <p:spPr>
          <a:xfrm>
            <a:off x="986500" y="2237375"/>
            <a:ext cx="22017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Filter out data for relevant countries using dplyr package</a:t>
            </a:r>
            <a:endParaRPr/>
          </a:p>
        </p:txBody>
      </p:sp>
      <p:sp>
        <p:nvSpPr>
          <p:cNvPr id="122" name="Google Shape;122;p21"/>
          <p:cNvSpPr/>
          <p:nvPr/>
        </p:nvSpPr>
        <p:spPr>
          <a:xfrm>
            <a:off x="986500" y="3435475"/>
            <a:ext cx="22017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23" name="Google Shape;123;p21"/>
          <p:cNvSpPr/>
          <p:nvPr/>
        </p:nvSpPr>
        <p:spPr>
          <a:xfrm>
            <a:off x="4413500" y="1039275"/>
            <a:ext cx="22017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Solve differential equations using deSolve package</a:t>
            </a:r>
            <a:endParaRPr/>
          </a:p>
        </p:txBody>
      </p:sp>
      <p:sp>
        <p:nvSpPr>
          <p:cNvPr id="124" name="Google Shape;124;p21"/>
          <p:cNvSpPr/>
          <p:nvPr/>
        </p:nvSpPr>
        <p:spPr>
          <a:xfrm>
            <a:off x="4413500" y="2419475"/>
            <a:ext cx="22017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Fit model to data, obtain best-fit parameters</a:t>
            </a:r>
            <a:endParaRPr/>
          </a:p>
        </p:txBody>
      </p:sp>
      <p:sp>
        <p:nvSpPr>
          <p:cNvPr id="125" name="Google Shape;125;p21"/>
          <p:cNvSpPr/>
          <p:nvPr/>
        </p:nvSpPr>
        <p:spPr>
          <a:xfrm>
            <a:off x="4413500" y="4007075"/>
            <a:ext cx="22017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Estimate parameter </a:t>
            </a:r>
            <a:r>
              <a:rPr lang="en"/>
              <a:t>uncertainties</a:t>
            </a:r>
            <a:r>
              <a:rPr lang="en"/>
              <a:t> using MCMC</a:t>
            </a:r>
            <a:endParaRPr/>
          </a:p>
        </p:txBody>
      </p:sp>
      <p:cxnSp>
        <p:nvCxnSpPr>
          <p:cNvPr id="126" name="Google Shape;126;p21"/>
          <p:cNvCxnSpPr>
            <a:stCxn id="123" idx="2"/>
            <a:endCxn id="124" idx="0"/>
          </p:cNvCxnSpPr>
          <p:nvPr/>
        </p:nvCxnSpPr>
        <p:spPr>
          <a:xfrm>
            <a:off x="5514350" y="1743675"/>
            <a:ext cx="0" cy="6759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1"/>
          <p:cNvCxnSpPr>
            <a:stCxn id="124" idx="2"/>
            <a:endCxn id="125" idx="0"/>
          </p:cNvCxnSpPr>
          <p:nvPr/>
        </p:nvCxnSpPr>
        <p:spPr>
          <a:xfrm>
            <a:off x="5514350" y="3123875"/>
            <a:ext cx="0" cy="8832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1"/>
          <p:cNvCxnSpPr>
            <a:stCxn id="120" idx="2"/>
            <a:endCxn id="121" idx="0"/>
          </p:cNvCxnSpPr>
          <p:nvPr/>
        </p:nvCxnSpPr>
        <p:spPr>
          <a:xfrm>
            <a:off x="2087350" y="1743675"/>
            <a:ext cx="0" cy="4938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21"/>
          <p:cNvCxnSpPr>
            <a:stCxn id="121" idx="2"/>
            <a:endCxn id="122" idx="0"/>
          </p:cNvCxnSpPr>
          <p:nvPr/>
        </p:nvCxnSpPr>
        <p:spPr>
          <a:xfrm>
            <a:off x="2087350" y="2941775"/>
            <a:ext cx="0" cy="4938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21"/>
          <p:cNvCxnSpPr>
            <a:stCxn id="122" idx="3"/>
            <a:endCxn id="124" idx="1"/>
          </p:cNvCxnSpPr>
          <p:nvPr/>
        </p:nvCxnSpPr>
        <p:spPr>
          <a:xfrm flipH="1" rot="10800000">
            <a:off x="3188200" y="2771575"/>
            <a:ext cx="1225200" cy="10161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1"/>
          <p:cNvSpPr/>
          <p:nvPr/>
        </p:nvSpPr>
        <p:spPr>
          <a:xfrm>
            <a:off x="7452900" y="1010625"/>
            <a:ext cx="1498500" cy="6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p>
          <a:p>
            <a:pPr indent="0" lvl="0" marL="0" rtl="0" algn="ctr">
              <a:spcBef>
                <a:spcPts val="0"/>
              </a:spcBef>
              <a:spcAft>
                <a:spcPts val="0"/>
              </a:spcAft>
              <a:buNone/>
            </a:pPr>
            <a:r>
              <a:rPr lang="en"/>
              <a:t>(parameters)</a:t>
            </a:r>
            <a:endParaRPr/>
          </a:p>
        </p:txBody>
      </p:sp>
      <p:cxnSp>
        <p:nvCxnSpPr>
          <p:cNvPr id="132" name="Google Shape;132;p21"/>
          <p:cNvCxnSpPr>
            <a:stCxn id="131" idx="1"/>
            <a:endCxn id="123" idx="3"/>
          </p:cNvCxnSpPr>
          <p:nvPr/>
        </p:nvCxnSpPr>
        <p:spPr>
          <a:xfrm flipH="1">
            <a:off x="6615300" y="1348575"/>
            <a:ext cx="837600" cy="4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