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205F-156B-491A-92E0-E7ABBB92AE8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717185-698A-4740-85BB-CBFA818CB0D2}"/>
              </a:ext>
            </a:extLst>
          </p:cNvPr>
          <p:cNvSpPr txBox="1"/>
          <p:nvPr/>
        </p:nvSpPr>
        <p:spPr>
          <a:xfrm>
            <a:off x="155915" y="742192"/>
            <a:ext cx="232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TF_Information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04803-1499-46FC-8828-50367E615D4C}"/>
              </a:ext>
            </a:extLst>
          </p:cNvPr>
          <p:cNvSpPr txBox="1"/>
          <p:nvPr/>
        </p:nvSpPr>
        <p:spPr>
          <a:xfrm>
            <a:off x="229704" y="1116160"/>
            <a:ext cx="146905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[1] ID                </a:t>
            </a:r>
          </a:p>
          <a:p>
            <a:r>
              <a:rPr lang="en-US" sz="900" dirty="0"/>
              <a:t> [2] TF_ID             </a:t>
            </a:r>
          </a:p>
          <a:p>
            <a:r>
              <a:rPr lang="en-US" sz="900" dirty="0"/>
              <a:t> [3] </a:t>
            </a:r>
            <a:r>
              <a:rPr lang="en-US" sz="900" dirty="0" err="1"/>
              <a:t>Family_ID</a:t>
            </a:r>
            <a:r>
              <a:rPr lang="en-US" sz="900" dirty="0"/>
              <a:t>         </a:t>
            </a:r>
          </a:p>
          <a:p>
            <a:r>
              <a:rPr lang="en-US" sz="900" dirty="0"/>
              <a:t> [4] </a:t>
            </a:r>
            <a:r>
              <a:rPr lang="en-US" sz="900" dirty="0" err="1"/>
              <a:t>TSource_ID</a:t>
            </a:r>
            <a:r>
              <a:rPr lang="en-US" sz="900" dirty="0"/>
              <a:t>        </a:t>
            </a:r>
          </a:p>
          <a:p>
            <a:r>
              <a:rPr lang="en-US" sz="900" dirty="0"/>
              <a:t> [5] </a:t>
            </a:r>
            <a:r>
              <a:rPr lang="en-US" sz="900" dirty="0" err="1"/>
              <a:t>Motif_ID</a:t>
            </a:r>
            <a:r>
              <a:rPr lang="en-US" sz="900" dirty="0"/>
              <a:t>          </a:t>
            </a:r>
          </a:p>
          <a:p>
            <a:r>
              <a:rPr lang="en-US" sz="900" dirty="0"/>
              <a:t> [6] </a:t>
            </a:r>
            <a:r>
              <a:rPr lang="en-US" sz="900" dirty="0" err="1"/>
              <a:t>MSource_ID</a:t>
            </a:r>
            <a:r>
              <a:rPr lang="en-US" sz="900" dirty="0"/>
              <a:t>        </a:t>
            </a:r>
          </a:p>
          <a:p>
            <a:r>
              <a:rPr lang="en-US" sz="900" dirty="0"/>
              <a:t> [7] DBID              </a:t>
            </a:r>
          </a:p>
          <a:p>
            <a:r>
              <a:rPr lang="en-US" sz="900" dirty="0"/>
              <a:t> [8] </a:t>
            </a:r>
            <a:r>
              <a:rPr lang="en-US" sz="900" dirty="0" err="1"/>
              <a:t>TF_Name</a:t>
            </a:r>
            <a:r>
              <a:rPr lang="en-US" sz="900" dirty="0"/>
              <a:t>           </a:t>
            </a:r>
          </a:p>
          <a:p>
            <a:r>
              <a:rPr lang="en-US" sz="900" dirty="0"/>
              <a:t> [9] </a:t>
            </a:r>
            <a:r>
              <a:rPr lang="en-US" sz="900" dirty="0" err="1"/>
              <a:t>TF_Species</a:t>
            </a:r>
            <a:r>
              <a:rPr lang="en-US" sz="900" dirty="0"/>
              <a:t>        </a:t>
            </a:r>
          </a:p>
          <a:p>
            <a:r>
              <a:rPr lang="en-US" sz="900" dirty="0"/>
              <a:t>[10] </a:t>
            </a:r>
            <a:r>
              <a:rPr lang="en-US" sz="900" dirty="0" err="1"/>
              <a:t>TF_Status</a:t>
            </a:r>
            <a:r>
              <a:rPr lang="en-US" sz="900" dirty="0"/>
              <a:t>         </a:t>
            </a:r>
          </a:p>
          <a:p>
            <a:r>
              <a:rPr lang="en-US" sz="900" dirty="0"/>
              <a:t>[11] </a:t>
            </a:r>
            <a:r>
              <a:rPr lang="en-US" sz="900" dirty="0" err="1"/>
              <a:t>Family_Name</a:t>
            </a:r>
            <a:r>
              <a:rPr lang="en-US" sz="900" dirty="0"/>
              <a:t>       </a:t>
            </a:r>
          </a:p>
          <a:p>
            <a:r>
              <a:rPr lang="en-US" sz="900" dirty="0"/>
              <a:t>[12] DBDs              </a:t>
            </a:r>
          </a:p>
          <a:p>
            <a:r>
              <a:rPr lang="en-US" sz="900" dirty="0"/>
              <a:t>[13] </a:t>
            </a:r>
            <a:r>
              <a:rPr lang="en-US" sz="900" dirty="0" err="1"/>
              <a:t>DBD_Count</a:t>
            </a:r>
            <a:r>
              <a:rPr lang="en-US" sz="900" dirty="0"/>
              <a:t>         </a:t>
            </a:r>
          </a:p>
          <a:p>
            <a:r>
              <a:rPr lang="en-US" sz="900" dirty="0"/>
              <a:t>[14] Cutoff            </a:t>
            </a:r>
          </a:p>
          <a:p>
            <a:r>
              <a:rPr lang="en-US" sz="900" dirty="0"/>
              <a:t>[15] DBID.1            </a:t>
            </a:r>
          </a:p>
          <a:p>
            <a:r>
              <a:rPr lang="en-US" sz="900" dirty="0"/>
              <a:t>[16] </a:t>
            </a:r>
            <a:r>
              <a:rPr lang="en-US" sz="900" dirty="0" err="1"/>
              <a:t>Motif_Type</a:t>
            </a:r>
            <a:r>
              <a:rPr lang="en-US" sz="900" dirty="0"/>
              <a:t>        </a:t>
            </a:r>
          </a:p>
          <a:p>
            <a:r>
              <a:rPr lang="en-US" sz="900" dirty="0"/>
              <a:t>[17] </a:t>
            </a:r>
            <a:r>
              <a:rPr lang="en-US" sz="900" dirty="0" err="1"/>
              <a:t>MSource_Identifier</a:t>
            </a:r>
            <a:endParaRPr lang="en-US" sz="900" dirty="0"/>
          </a:p>
          <a:p>
            <a:r>
              <a:rPr lang="en-US" sz="900" dirty="0"/>
              <a:t>[18] </a:t>
            </a:r>
            <a:r>
              <a:rPr lang="en-US" sz="900" dirty="0" err="1"/>
              <a:t>MSource_Type</a:t>
            </a:r>
            <a:r>
              <a:rPr lang="en-US" sz="900" dirty="0"/>
              <a:t>      </a:t>
            </a:r>
          </a:p>
          <a:p>
            <a:r>
              <a:rPr lang="en-US" sz="900" dirty="0"/>
              <a:t>[19] </a:t>
            </a:r>
            <a:r>
              <a:rPr lang="en-US" sz="900" dirty="0" err="1"/>
              <a:t>MSource_Author</a:t>
            </a:r>
            <a:r>
              <a:rPr lang="en-US" sz="900" dirty="0"/>
              <a:t>    </a:t>
            </a:r>
          </a:p>
          <a:p>
            <a:r>
              <a:rPr lang="en-US" sz="900" dirty="0"/>
              <a:t>[20] </a:t>
            </a:r>
            <a:r>
              <a:rPr lang="en-US" sz="900" dirty="0" err="1"/>
              <a:t>MSource_Year</a:t>
            </a:r>
            <a:r>
              <a:rPr lang="en-US" sz="900" dirty="0"/>
              <a:t>      </a:t>
            </a:r>
          </a:p>
          <a:p>
            <a:r>
              <a:rPr lang="en-US" sz="900" dirty="0"/>
              <a:t>[21] PMID              </a:t>
            </a:r>
          </a:p>
          <a:p>
            <a:r>
              <a:rPr lang="en-US" sz="900" dirty="0"/>
              <a:t>[22] </a:t>
            </a:r>
            <a:r>
              <a:rPr lang="en-US" sz="900" dirty="0" err="1"/>
              <a:t>MSource_Version</a:t>
            </a:r>
            <a:r>
              <a:rPr lang="en-US" sz="900" dirty="0"/>
              <a:t>   </a:t>
            </a:r>
          </a:p>
          <a:p>
            <a:r>
              <a:rPr lang="en-US" sz="900" dirty="0"/>
              <a:t>[23] </a:t>
            </a:r>
            <a:r>
              <a:rPr lang="en-US" sz="900" dirty="0" err="1"/>
              <a:t>TfSource_Name</a:t>
            </a:r>
            <a:r>
              <a:rPr lang="en-US" sz="900" dirty="0"/>
              <a:t>     </a:t>
            </a:r>
          </a:p>
          <a:p>
            <a:r>
              <a:rPr lang="en-US" sz="900" dirty="0"/>
              <a:t>[24] </a:t>
            </a:r>
            <a:r>
              <a:rPr lang="en-US" sz="900" dirty="0" err="1"/>
              <a:t>TfSource_URL</a:t>
            </a:r>
            <a:r>
              <a:rPr lang="en-US" sz="900" dirty="0"/>
              <a:t>      </a:t>
            </a:r>
          </a:p>
          <a:p>
            <a:r>
              <a:rPr lang="en-US" sz="900" dirty="0"/>
              <a:t>[25] </a:t>
            </a:r>
            <a:r>
              <a:rPr lang="en-US" sz="900" dirty="0" err="1"/>
              <a:t>TfSource_Year</a:t>
            </a:r>
            <a:r>
              <a:rPr lang="en-US" sz="900" dirty="0"/>
              <a:t>     </a:t>
            </a:r>
          </a:p>
          <a:p>
            <a:r>
              <a:rPr lang="en-US" sz="900" dirty="0"/>
              <a:t>[26] </a:t>
            </a:r>
            <a:r>
              <a:rPr lang="en-US" sz="900" dirty="0" err="1"/>
              <a:t>TfSource_Month</a:t>
            </a:r>
            <a:r>
              <a:rPr lang="en-US" sz="900" dirty="0"/>
              <a:t>    </a:t>
            </a:r>
          </a:p>
          <a:p>
            <a:r>
              <a:rPr lang="en-US" sz="900" dirty="0"/>
              <a:t>[27] </a:t>
            </a:r>
            <a:r>
              <a:rPr lang="en-US" sz="900" dirty="0" err="1"/>
              <a:t>TfSource_Day</a:t>
            </a:r>
            <a:r>
              <a:rPr lang="en-US" sz="900" dirty="0"/>
              <a:t>      </a:t>
            </a:r>
          </a:p>
          <a:p>
            <a:r>
              <a:rPr lang="en-US" sz="900" dirty="0"/>
              <a:t>[28] consensus         </a:t>
            </a:r>
          </a:p>
          <a:p>
            <a:r>
              <a:rPr lang="en-US" sz="900" dirty="0"/>
              <a:t>[29] </a:t>
            </a:r>
            <a:r>
              <a:rPr lang="en-US" sz="900" dirty="0" err="1"/>
              <a:t>coreMotif</a:t>
            </a:r>
            <a:r>
              <a:rPr lang="en-US" sz="900" dirty="0"/>
              <a:t>         </a:t>
            </a:r>
          </a:p>
          <a:p>
            <a:r>
              <a:rPr lang="en-US" sz="900" dirty="0"/>
              <a:t>[30] capital           </a:t>
            </a:r>
          </a:p>
          <a:p>
            <a:r>
              <a:rPr lang="en-US" sz="900" dirty="0"/>
              <a:t>[31] memo              </a:t>
            </a:r>
          </a:p>
          <a:p>
            <a:r>
              <a:rPr lang="en-US" sz="900" dirty="0"/>
              <a:t>[32] </a:t>
            </a:r>
            <a:r>
              <a:rPr lang="en-US" sz="900" dirty="0" err="1"/>
              <a:t>scoreMean</a:t>
            </a:r>
            <a:r>
              <a:rPr lang="en-US" sz="900" dirty="0"/>
              <a:t>         </a:t>
            </a:r>
          </a:p>
          <a:p>
            <a:r>
              <a:rPr lang="en-US" sz="900" dirty="0"/>
              <a:t>[33] </a:t>
            </a:r>
            <a:r>
              <a:rPr lang="en-US" sz="900" dirty="0" err="1"/>
              <a:t>scoreSD</a:t>
            </a:r>
            <a:r>
              <a:rPr lang="en-US" sz="900" dirty="0"/>
              <a:t>           </a:t>
            </a:r>
          </a:p>
          <a:p>
            <a:r>
              <a:rPr lang="en-US" sz="900" dirty="0"/>
              <a:t>[34] </a:t>
            </a:r>
            <a:r>
              <a:rPr lang="en-US" sz="900" dirty="0" err="1"/>
              <a:t>nGenes</a:t>
            </a:r>
            <a:r>
              <a:rPr lang="en-US" sz="9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388ED-59FC-4D25-99BE-F5FD08398F15}"/>
              </a:ext>
            </a:extLst>
          </p:cNvPr>
          <p:cNvSpPr txBox="1"/>
          <p:nvPr/>
        </p:nvSpPr>
        <p:spPr>
          <a:xfrm>
            <a:off x="1835368" y="728284"/>
            <a:ext cx="146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FDFAD-2355-4C44-96C9-99696F7E2499}"/>
              </a:ext>
            </a:extLst>
          </p:cNvPr>
          <p:cNvSpPr txBox="1"/>
          <p:nvPr/>
        </p:nvSpPr>
        <p:spPr>
          <a:xfrm>
            <a:off x="1835368" y="1125432"/>
            <a:ext cx="1638298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[1] </a:t>
            </a:r>
            <a:r>
              <a:rPr lang="en-US" sz="900" dirty="0" err="1"/>
              <a:t>row_names</a:t>
            </a:r>
            <a:r>
              <a:rPr lang="en-US" sz="900" dirty="0"/>
              <a:t> (gene ID)          </a:t>
            </a:r>
          </a:p>
          <a:p>
            <a:r>
              <a:rPr lang="en-US" sz="900" dirty="0"/>
              <a:t> [2] M0082_1.02___Tcfap2a</a:t>
            </a:r>
          </a:p>
          <a:p>
            <a:r>
              <a:rPr lang="en-US" sz="900" dirty="0"/>
              <a:t> [3] M0083_1.02___Tcfap2b</a:t>
            </a:r>
          </a:p>
          <a:p>
            <a:r>
              <a:rPr lang="en-US" sz="900" dirty="0"/>
              <a:t> [4] M0084_1.02___Tcfap2c</a:t>
            </a:r>
          </a:p>
          <a:p>
            <a:r>
              <a:rPr lang="en-US" sz="900" dirty="0"/>
              <a:t> [5] M0085_1.02___Tcfap2e</a:t>
            </a:r>
          </a:p>
          <a:p>
            <a:r>
              <a:rPr lang="en-US" sz="900" dirty="0"/>
              <a:t> [6] M0104_1.02___Arid3b </a:t>
            </a:r>
          </a:p>
          <a:p>
            <a:r>
              <a:rPr lang="en-US" sz="900" dirty="0"/>
              <a:t> [7] M0105_1.02___Arid3a </a:t>
            </a:r>
          </a:p>
          <a:p>
            <a:r>
              <a:rPr lang="en-US" sz="900" dirty="0"/>
              <a:t> [8] M0106_1.02___Arid3a </a:t>
            </a:r>
          </a:p>
          <a:p>
            <a:r>
              <a:rPr lang="en-US" sz="900" dirty="0"/>
              <a:t> [9] M0107_1.02___Arid5b </a:t>
            </a:r>
          </a:p>
          <a:p>
            <a:r>
              <a:rPr lang="en-US" sz="900" dirty="0"/>
              <a:t>[10] M0108_1.02___Arid5a</a:t>
            </a:r>
          </a:p>
          <a:p>
            <a:r>
              <a:rPr lang="en-US" sz="900" dirty="0"/>
              <a:t>… 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91E88-B46C-4CB4-B51C-EA216B3C76EF}"/>
              </a:ext>
            </a:extLst>
          </p:cNvPr>
          <p:cNvSpPr/>
          <p:nvPr/>
        </p:nvSpPr>
        <p:spPr>
          <a:xfrm>
            <a:off x="1658956" y="37749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Motif: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9AE6F-2495-4F7D-84D5-86D1FF8E7F34}"/>
              </a:ext>
            </a:extLst>
          </p:cNvPr>
          <p:cNvSpPr txBox="1"/>
          <p:nvPr/>
        </p:nvSpPr>
        <p:spPr>
          <a:xfrm>
            <a:off x="3657158" y="728284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Categories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0B8024E-4402-456D-ACAA-BD9CA3C4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005" y="1215335"/>
            <a:ext cx="862995" cy="1384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categories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0ED43-F2A3-4829-B7D8-EEC0A0D316F7}"/>
              </a:ext>
            </a:extLst>
          </p:cNvPr>
          <p:cNvSpPr txBox="1"/>
          <p:nvPr/>
        </p:nvSpPr>
        <p:spPr>
          <a:xfrm>
            <a:off x="4807339" y="1097615"/>
            <a:ext cx="93325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gene      </a:t>
            </a:r>
          </a:p>
          <a:p>
            <a:r>
              <a:rPr lang="en-US" sz="900" dirty="0" err="1"/>
              <a:t>pathwayID</a:t>
            </a:r>
            <a:endParaRPr lang="en-US" sz="900" dirty="0"/>
          </a:p>
          <a:p>
            <a:r>
              <a:rPr lang="en-US" sz="900" dirty="0"/>
              <a:t>category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2351C-BDC5-4D1B-9DC1-8DE20FB69AE2}"/>
              </a:ext>
            </a:extLst>
          </p:cNvPr>
          <p:cNvSpPr txBox="1"/>
          <p:nvPr/>
        </p:nvSpPr>
        <p:spPr>
          <a:xfrm>
            <a:off x="4807339" y="788358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pathway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7E056-5C01-4CE2-B9E5-04BA32F42C64}"/>
              </a:ext>
            </a:extLst>
          </p:cNvPr>
          <p:cNvSpPr txBox="1"/>
          <p:nvPr/>
        </p:nvSpPr>
        <p:spPr>
          <a:xfrm>
            <a:off x="5854046" y="1065357"/>
            <a:ext cx="8672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id </a:t>
            </a:r>
          </a:p>
          <a:p>
            <a:r>
              <a:rPr lang="en-US" sz="900" dirty="0"/>
              <a:t> name </a:t>
            </a:r>
          </a:p>
          <a:p>
            <a:r>
              <a:rPr lang="en-US" sz="900" dirty="0"/>
              <a:t> description </a:t>
            </a:r>
          </a:p>
          <a:p>
            <a:r>
              <a:rPr lang="en-US" sz="900" dirty="0"/>
              <a:t> n           </a:t>
            </a:r>
          </a:p>
          <a:p>
            <a:r>
              <a:rPr lang="en-US" sz="900" dirty="0"/>
              <a:t> memo </a:t>
            </a:r>
          </a:p>
          <a:p>
            <a:r>
              <a:rPr lang="en-US" sz="900" dirty="0"/>
              <a:t> </a:t>
            </a:r>
            <a:r>
              <a:rPr lang="en-US" sz="900" dirty="0" err="1"/>
              <a:t>golevel</a:t>
            </a:r>
            <a:r>
              <a:rPr lang="en-US" sz="9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782A3-4522-4F1E-A670-47B037FFC7E4}"/>
              </a:ext>
            </a:extLst>
          </p:cNvPr>
          <p:cNvSpPr txBox="1"/>
          <p:nvPr/>
        </p:nvSpPr>
        <p:spPr>
          <a:xfrm>
            <a:off x="5754900" y="742192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pathwayInfo</a:t>
            </a:r>
            <a:endParaRPr 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9691AA-9096-4BAE-9466-4070AE3389C2}"/>
              </a:ext>
            </a:extLst>
          </p:cNvPr>
          <p:cNvCxnSpPr>
            <a:stCxn id="19" idx="3"/>
          </p:cNvCxnSpPr>
          <p:nvPr/>
        </p:nvCxnSpPr>
        <p:spPr>
          <a:xfrm>
            <a:off x="4572000" y="1284585"/>
            <a:ext cx="235339" cy="24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D513A-5F9A-43A7-8E37-8D043EFE348F}"/>
              </a:ext>
            </a:extLst>
          </p:cNvPr>
          <p:cNvCxnSpPr>
            <a:stCxn id="20" idx="3"/>
          </p:cNvCxnSpPr>
          <p:nvPr/>
        </p:nvCxnSpPr>
        <p:spPr>
          <a:xfrm flipV="1">
            <a:off x="5740593" y="1215335"/>
            <a:ext cx="188867" cy="13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0EE587-123A-46C2-82C1-E0DBAB70222F}"/>
              </a:ext>
            </a:extLst>
          </p:cNvPr>
          <p:cNvCxnSpPr/>
          <p:nvPr/>
        </p:nvCxnSpPr>
        <p:spPr>
          <a:xfrm flipH="1" flipV="1">
            <a:off x="801278" y="1351530"/>
            <a:ext cx="1150070" cy="5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95654-5DCA-46EA-825B-187496E1C16C}"/>
              </a:ext>
            </a:extLst>
          </p:cNvPr>
          <p:cNvSpPr/>
          <p:nvPr/>
        </p:nvSpPr>
        <p:spPr>
          <a:xfrm>
            <a:off x="3657158" y="2188918"/>
            <a:ext cx="674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categories</a:t>
            </a:r>
          </a:p>
          <a:p>
            <a:r>
              <a:rPr lang="en-US" sz="800" dirty="0"/>
              <a:t>1       GOBP</a:t>
            </a:r>
          </a:p>
          <a:p>
            <a:r>
              <a:rPr lang="en-US" sz="800" dirty="0"/>
              <a:t>2       GOCC</a:t>
            </a:r>
          </a:p>
          <a:p>
            <a:r>
              <a:rPr lang="en-US" sz="800" dirty="0"/>
              <a:t>3       GOMF</a:t>
            </a:r>
          </a:p>
          <a:p>
            <a:r>
              <a:rPr lang="en-US" sz="800" dirty="0"/>
              <a:t>4       KEGG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F5B8D-DC45-4B6A-9623-67143E8F5EE4}"/>
              </a:ext>
            </a:extLst>
          </p:cNvPr>
          <p:cNvSpPr/>
          <p:nvPr/>
        </p:nvSpPr>
        <p:spPr>
          <a:xfrm>
            <a:off x="4460404" y="2138665"/>
            <a:ext cx="14690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gene </a:t>
            </a:r>
            <a:r>
              <a:rPr lang="en-US" sz="800" dirty="0" err="1"/>
              <a:t>pathwayID</a:t>
            </a:r>
            <a:r>
              <a:rPr lang="en-US" sz="800" dirty="0"/>
              <a:t> category</a:t>
            </a:r>
          </a:p>
          <a:p>
            <a:r>
              <a:rPr lang="en-US" sz="800" dirty="0"/>
              <a:t>1  ACYPI000614         1     GOBP</a:t>
            </a:r>
          </a:p>
          <a:p>
            <a:r>
              <a:rPr lang="en-US" sz="800" dirty="0"/>
              <a:t>2  ACYPI001317         1     GOBP</a:t>
            </a:r>
          </a:p>
          <a:p>
            <a:r>
              <a:rPr lang="en-US" sz="800" dirty="0"/>
              <a:t>3  ACYPI002299         1     GOBP</a:t>
            </a:r>
          </a:p>
          <a:p>
            <a:r>
              <a:rPr lang="en-US" sz="800" dirty="0"/>
              <a:t>4  ACYPI002644         1     GOBP</a:t>
            </a:r>
          </a:p>
          <a:p>
            <a:r>
              <a:rPr lang="en-US" sz="800" dirty="0"/>
              <a:t>5  ACYPI003242         1     GOBP</a:t>
            </a:r>
          </a:p>
          <a:p>
            <a:r>
              <a:rPr lang="en-US" sz="800" dirty="0"/>
              <a:t>6  ACYPI005096         1     GOBP</a:t>
            </a:r>
          </a:p>
          <a:p>
            <a:r>
              <a:rPr lang="en-US" sz="800" dirty="0"/>
              <a:t>7  ACYPI006459         1     GOBP</a:t>
            </a:r>
          </a:p>
          <a:p>
            <a:r>
              <a:rPr lang="en-US" sz="800" dirty="0"/>
              <a:t>8  ACYPI009492         1     GOBP</a:t>
            </a:r>
          </a:p>
          <a:p>
            <a:r>
              <a:rPr lang="en-US" sz="800" dirty="0"/>
              <a:t>9  ACYPI006924         2     GOBP</a:t>
            </a:r>
          </a:p>
          <a:p>
            <a:r>
              <a:rPr lang="en-US" sz="800" dirty="0"/>
              <a:t>10 ACYPI009021         2     GOBP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929C48-380F-41D6-9152-333A66AD9DB8}"/>
              </a:ext>
            </a:extLst>
          </p:cNvPr>
          <p:cNvSpPr txBox="1"/>
          <p:nvPr/>
        </p:nvSpPr>
        <p:spPr>
          <a:xfrm>
            <a:off x="6037202" y="2107116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id                                                         name                       description n</a:t>
            </a:r>
          </a:p>
          <a:p>
            <a:r>
              <a:rPr lang="en-US" sz="800" dirty="0"/>
              <a:t>1  1                     GOBP_apisum_ens_GO:0000003_reproduction                      Reproduction  8</a:t>
            </a:r>
          </a:p>
          <a:p>
            <a:r>
              <a:rPr lang="en-US" sz="800" dirty="0"/>
              <a:t>2  2 GOBP_apisum_ens_GO:0000027_ribosomal_large_subunit_assembly  Ribosomal large subunit assembly  2</a:t>
            </a:r>
          </a:p>
          <a:p>
            <a:r>
              <a:rPr lang="en-US" sz="800" dirty="0"/>
              <a:t>                                                                       memo </a:t>
            </a:r>
            <a:r>
              <a:rPr lang="en-US" sz="800" dirty="0" err="1"/>
              <a:t>golevel</a:t>
            </a:r>
            <a:endParaRPr lang="en-US" sz="800" dirty="0"/>
          </a:p>
          <a:p>
            <a:r>
              <a:rPr lang="en-US" sz="800" dirty="0"/>
              <a:t>1  http://amigo.geneontology.org/cgi-bin/amigo/term_details?term=GO:0000003       2</a:t>
            </a:r>
          </a:p>
          <a:p>
            <a:r>
              <a:rPr lang="en-US" sz="800" dirty="0"/>
              <a:t>2  http://amigo.geneontology.org/cgi-bin/amigo/term_details?term=GO:0000027       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6C9B3D-8EF7-4EF8-A7EB-057C4036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885" y="4567250"/>
            <a:ext cx="564273" cy="61555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53163-4101-4CA6-82F1-672D129B7F5A}"/>
              </a:ext>
            </a:extLst>
          </p:cNvPr>
          <p:cNvSpPr/>
          <p:nvPr/>
        </p:nvSpPr>
        <p:spPr>
          <a:xfrm>
            <a:off x="-1749114" y="6210050"/>
            <a:ext cx="67637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							Term                 GO         id 		level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                mitochondrion inheritance biological_process GO:0000001     6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            mitochondrial genome maintenance biological_process GO:0000002     6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3                                                  reproduction biological_process GO:0000003     2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4                         obsolete ribosomal chaperone activity molecular_function GO:0000005     2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5                                           ribosome biogenesis biological_process GO:0042254     5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166FD-0022-4F1D-BD39-FFDA1560D899}"/>
              </a:ext>
            </a:extLst>
          </p:cNvPr>
          <p:cNvSpPr txBox="1"/>
          <p:nvPr/>
        </p:nvSpPr>
        <p:spPr>
          <a:xfrm>
            <a:off x="2999916" y="4223956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CDC80B-41C7-4338-99D6-3E656BF07EA0}"/>
              </a:ext>
            </a:extLst>
          </p:cNvPr>
          <p:cNvSpPr txBox="1"/>
          <p:nvPr/>
        </p:nvSpPr>
        <p:spPr>
          <a:xfrm>
            <a:off x="3822403" y="4541452"/>
            <a:ext cx="86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id </a:t>
            </a:r>
          </a:p>
          <a:p>
            <a:r>
              <a:rPr lang="en-US" sz="900" dirty="0"/>
              <a:t> </a:t>
            </a:r>
            <a:r>
              <a:rPr lang="en-US" sz="900" dirty="0" err="1"/>
              <a:t>idType</a:t>
            </a:r>
            <a:endParaRPr lang="en-US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9C346-3B57-4C1E-941E-21555D0D09A9}"/>
              </a:ext>
            </a:extLst>
          </p:cNvPr>
          <p:cNvCxnSpPr/>
          <p:nvPr/>
        </p:nvCxnSpPr>
        <p:spPr>
          <a:xfrm flipH="1">
            <a:off x="3092885" y="5250730"/>
            <a:ext cx="211539" cy="94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1AF6-130F-434D-BA9C-98E89983B084}"/>
              </a:ext>
            </a:extLst>
          </p:cNvPr>
          <p:cNvSpPr/>
          <p:nvPr/>
        </p:nvSpPr>
        <p:spPr>
          <a:xfrm>
            <a:off x="5234270" y="6191934"/>
            <a:ext cx="375618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	id                ens		 species idType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 ENSACAG00000000002 ENSACAG00000000002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 ENSACAG00000000003 ENSACAG00000000003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 ENSACAG00000000004 ENSACAG00000000004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  ENSACAG00000000006 ENSACAG00000000006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  ENSACAG00000000007 ENSACAG00000000007       1      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1BF02-3588-4CF6-AED7-036055066064}"/>
              </a:ext>
            </a:extLst>
          </p:cNvPr>
          <p:cNvSpPr txBox="1"/>
          <p:nvPr/>
        </p:nvSpPr>
        <p:spPr>
          <a:xfrm>
            <a:off x="3671354" y="4189597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idIndex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8EB5C-2B06-47CC-89EC-D4DE6F28D02E}"/>
              </a:ext>
            </a:extLst>
          </p:cNvPr>
          <p:cNvSpPr txBox="1"/>
          <p:nvPr/>
        </p:nvSpPr>
        <p:spPr>
          <a:xfrm>
            <a:off x="4944027" y="4514748"/>
            <a:ext cx="867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id </a:t>
            </a:r>
          </a:p>
          <a:p>
            <a:r>
              <a:rPr lang="en-US" sz="900" dirty="0"/>
              <a:t> </a:t>
            </a:r>
            <a:r>
              <a:rPr lang="en-US" sz="900" dirty="0" err="1"/>
              <a:t>ens</a:t>
            </a:r>
            <a:endParaRPr lang="en-US" sz="900" dirty="0"/>
          </a:p>
          <a:p>
            <a:r>
              <a:rPr lang="en-US" sz="900" dirty="0"/>
              <a:t>Species</a:t>
            </a:r>
          </a:p>
          <a:p>
            <a:r>
              <a:rPr lang="en-US" sz="900" dirty="0" err="1"/>
              <a:t>idType</a:t>
            </a:r>
            <a:endParaRPr 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00280-8489-41CB-8936-07804AC0AFC4}"/>
              </a:ext>
            </a:extLst>
          </p:cNvPr>
          <p:cNvSpPr txBox="1"/>
          <p:nvPr/>
        </p:nvSpPr>
        <p:spPr>
          <a:xfrm>
            <a:off x="4807339" y="4206776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mapping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62493-A2AF-4FD3-B296-E96710A2168A}"/>
              </a:ext>
            </a:extLst>
          </p:cNvPr>
          <p:cNvSpPr/>
          <p:nvPr/>
        </p:nvSpPr>
        <p:spPr>
          <a:xfrm>
            <a:off x="3476619" y="5286188"/>
            <a:ext cx="280035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idType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1   1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2   2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ensembl_gene_id_version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3   3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ensembl_transcript_id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4   4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ensembl_transcript_id_version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C3E8F-ADBC-4B8F-9BAE-F956A2FF6678}"/>
              </a:ext>
            </a:extLst>
          </p:cNvPr>
          <p:cNvCxnSpPr>
            <a:stCxn id="26" idx="2"/>
          </p:cNvCxnSpPr>
          <p:nvPr/>
        </p:nvCxnSpPr>
        <p:spPr>
          <a:xfrm>
            <a:off x="4256036" y="4910784"/>
            <a:ext cx="96626" cy="37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6BD90C-EB1A-4598-BE64-22D951A22DB6}"/>
              </a:ext>
            </a:extLst>
          </p:cNvPr>
          <p:cNvCxnSpPr>
            <a:endCxn id="12" idx="0"/>
          </p:cNvCxnSpPr>
          <p:nvPr/>
        </p:nvCxnSpPr>
        <p:spPr>
          <a:xfrm>
            <a:off x="5835026" y="5070212"/>
            <a:ext cx="1277334" cy="112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CC3DCB-F8E8-4CEB-9E85-AF8936D3C46A}"/>
              </a:ext>
            </a:extLst>
          </p:cNvPr>
          <p:cNvSpPr/>
          <p:nvPr/>
        </p:nvSpPr>
        <p:spPr>
          <a:xfrm>
            <a:off x="6362659" y="4498321"/>
            <a:ext cx="104121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/>
              <a:t>ensembl_dataset</a:t>
            </a:r>
            <a:r>
              <a:rPr lang="en-US" sz="900" dirty="0"/>
              <a:t> </a:t>
            </a:r>
          </a:p>
          <a:p>
            <a:r>
              <a:rPr lang="en-US" sz="900" dirty="0"/>
              <a:t>name            </a:t>
            </a:r>
          </a:p>
          <a:p>
            <a:r>
              <a:rPr lang="en-US" sz="900" dirty="0"/>
              <a:t>name2           </a:t>
            </a:r>
          </a:p>
          <a:p>
            <a:r>
              <a:rPr lang="en-US" sz="900" dirty="0" err="1"/>
              <a:t>idType</a:t>
            </a:r>
            <a:r>
              <a:rPr lang="en-US" sz="900" dirty="0"/>
              <a:t>          </a:t>
            </a:r>
          </a:p>
          <a:p>
            <a:r>
              <a:rPr lang="en-US" sz="900" dirty="0" err="1"/>
              <a:t>idCode</a:t>
            </a:r>
            <a:r>
              <a:rPr lang="en-US" sz="900" dirty="0"/>
              <a:t>          </a:t>
            </a:r>
          </a:p>
          <a:p>
            <a:r>
              <a:rPr lang="en-US" sz="900" dirty="0"/>
              <a:t>id              </a:t>
            </a:r>
          </a:p>
          <a:p>
            <a:r>
              <a:rPr lang="en-US" sz="900" dirty="0" err="1"/>
              <a:t>totalGenes</a:t>
            </a:r>
            <a:r>
              <a:rPr lang="en-US" sz="900" dirty="0"/>
              <a:t>      </a:t>
            </a:r>
          </a:p>
          <a:p>
            <a:r>
              <a:rPr lang="en-US" sz="900" dirty="0"/>
              <a:t>group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28BC31-023E-4D9F-87A7-99C01A61812D}"/>
              </a:ext>
            </a:extLst>
          </p:cNvPr>
          <p:cNvSpPr txBox="1"/>
          <p:nvPr/>
        </p:nvSpPr>
        <p:spPr>
          <a:xfrm>
            <a:off x="6287679" y="4189596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orgInfo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012781-3980-4755-BC8A-7ECDDB915086}"/>
              </a:ext>
            </a:extLst>
          </p:cNvPr>
          <p:cNvSpPr txBox="1"/>
          <p:nvPr/>
        </p:nvSpPr>
        <p:spPr>
          <a:xfrm>
            <a:off x="7840448" y="4452154"/>
            <a:ext cx="86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quotes</a:t>
            </a:r>
          </a:p>
          <a:p>
            <a:r>
              <a:rPr lang="en-US" sz="900" dirty="0"/>
              <a:t>author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ED09AD-36CB-488A-B7D0-5D952775E841}"/>
              </a:ext>
            </a:extLst>
          </p:cNvPr>
          <p:cNvSpPr txBox="1"/>
          <p:nvPr/>
        </p:nvSpPr>
        <p:spPr>
          <a:xfrm>
            <a:off x="7790229" y="4170061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quotes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B76EA4-19D1-49BD-B082-AD41F19A1F10}"/>
              </a:ext>
            </a:extLst>
          </p:cNvPr>
          <p:cNvSpPr/>
          <p:nvPr/>
        </p:nvSpPr>
        <p:spPr>
          <a:xfrm>
            <a:off x="2569896" y="4170061"/>
            <a:ext cx="6420554" cy="1615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14DC30-A6F0-422C-81BB-FD5210F10D90}"/>
              </a:ext>
            </a:extLst>
          </p:cNvPr>
          <p:cNvSpPr txBox="1"/>
          <p:nvPr/>
        </p:nvSpPr>
        <p:spPr>
          <a:xfrm>
            <a:off x="4970305" y="3829039"/>
            <a:ext cx="183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convertIDs.db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6323C-F68D-417D-B193-FFD2991D7A58}"/>
              </a:ext>
            </a:extLst>
          </p:cNvPr>
          <p:cNvSpPr/>
          <p:nvPr/>
        </p:nvSpPr>
        <p:spPr>
          <a:xfrm>
            <a:off x="3566891" y="752653"/>
            <a:ext cx="3741741" cy="131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CF6634-285D-49C9-973E-BC63AA0F5C26}"/>
              </a:ext>
            </a:extLst>
          </p:cNvPr>
          <p:cNvSpPr txBox="1"/>
          <p:nvPr/>
        </p:nvSpPr>
        <p:spPr>
          <a:xfrm>
            <a:off x="4460404" y="377496"/>
            <a:ext cx="157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pathwayDB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D4D97-0929-4ACD-9787-8769C631C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30426"/>
              </p:ext>
            </p:extLst>
          </p:nvPr>
        </p:nvGraphicFramePr>
        <p:xfrm>
          <a:off x="593559" y="1175921"/>
          <a:ext cx="7497850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66">
                  <a:extLst>
                    <a:ext uri="{9D8B030D-6E8A-4147-A177-3AD203B41FA5}">
                      <a16:colId xmlns:a16="http://schemas.microsoft.com/office/drawing/2014/main" val="2253763959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450011702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69404955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24227800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862145243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78842682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336017599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38967317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3967059045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510649777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198517466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673311695"/>
                    </a:ext>
                  </a:extLst>
                </a:gridCol>
                <a:gridCol w="327492">
                  <a:extLst>
                    <a:ext uri="{9D8B030D-6E8A-4147-A177-3AD203B41FA5}">
                      <a16:colId xmlns:a16="http://schemas.microsoft.com/office/drawing/2014/main" val="2509186015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313450854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ensembl_gene_id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band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chromosome_name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start_position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percentage_gc_content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transcript_count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gene_biotype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genomeSpan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cds_length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transcript_length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FiveUTR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ThreeUTR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nExons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symbol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84966042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ENSMUSG00000000001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F2.3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1.08E+08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41.65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38866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1065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3262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1027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Gnai3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316958822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ENSMUSG00000000003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77837901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15722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469.5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799.5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92.5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Pbsn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228776731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ENSMUSG00000000028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18780447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31540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1563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155.5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60.5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Cdc45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354639920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ENSMUSG00000000031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1.43E+08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55.83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lincRNA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2614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1178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H19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137293981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ENSMUSG00000000037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1.61E+08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37.89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141020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2706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3550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Scml2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71915196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ENSMUSG00000000049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1.08E+08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43.83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71042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552.5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Apoh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30611817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1.21E+08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46.96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18603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1389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4395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2933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Narf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211892914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ENSMUSG00000000058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17281185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39.77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7930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974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597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Cav2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259286664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ENSMUSG00000000078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5861482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43.44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1115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126.5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Klf6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109034602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D2.1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39.89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124905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1995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2548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Scmh1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427020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3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D789C3-88B9-441F-9CC5-986D8495C872}"/>
              </a:ext>
            </a:extLst>
          </p:cNvPr>
          <p:cNvSpPr/>
          <p:nvPr/>
        </p:nvSpPr>
        <p:spPr>
          <a:xfrm>
            <a:off x="0" y="1287304"/>
            <a:ext cx="94202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ensembl_dataset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name                   name2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totalGenes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group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acarolinensis_gene_ensembl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Anole lizard genes (AnoCar2.0)            Anole lizard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1      18595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amelanoleuca_gene_ensembl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Panda genes (ailMel1)                   Panda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 19343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amexicanus_gene_ensembl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Cave fish genes (AstMex102)               Cave fish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 23042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anancymaae_gene_ensembl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Mas night monkey genes (Anan_2.0)        Mas night monkey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4      20320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aplatyrhynchos_gene_ensembl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Duck genes (BGI_duck_1.0)                    Duck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5      15634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btaurus_gene_ensembl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Cow genes (UMD3.1)                     Cow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6      19994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caperea_gene_ensembl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Brazilian guinea pig genes (CavAp1.0)    Brazilian guinea pig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7      14218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catys_gene_ensembl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Sooty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mangabey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genes (Caty_1.0)          Sooty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mangabey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8      20746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ccapucinus_gene_ensembl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Capuchin genes (Cebus_imitator-1.0)                Capuchin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9      20200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     cchok1gshd_gene_ensembl Chinese hamster CHOK1GS genes (CHOK1GS_HDv1) Chinese hamster CHOK1GS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10      20824 Ensembl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9FE0D-4E74-4FEF-A1C5-555CA2415D35}"/>
              </a:ext>
            </a:extLst>
          </p:cNvPr>
          <p:cNvSpPr txBox="1"/>
          <p:nvPr/>
        </p:nvSpPr>
        <p:spPr>
          <a:xfrm>
            <a:off x="390525" y="6286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orgInfo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717</Words>
  <Application>Microsoft Office PowerPoint</Application>
  <PresentationFormat>On-screen Show (4:3)</PresentationFormat>
  <Paragraphs>293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Ge, Xijin</dc:creator>
  <cp:lastModifiedBy>Ge, Xijin</cp:lastModifiedBy>
  <cp:revision>10</cp:revision>
  <dcterms:created xsi:type="dcterms:W3CDTF">2018-07-27T20:30:49Z</dcterms:created>
  <dcterms:modified xsi:type="dcterms:W3CDTF">2019-04-01T17:10:01Z</dcterms:modified>
</cp:coreProperties>
</file>