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18" r:id="rId2"/>
    <p:sldId id="471" r:id="rId3"/>
    <p:sldId id="353" r:id="rId4"/>
    <p:sldId id="594" r:id="rId5"/>
    <p:sldId id="595" r:id="rId6"/>
    <p:sldId id="596" r:id="rId7"/>
    <p:sldId id="597" r:id="rId8"/>
    <p:sldId id="598" r:id="rId9"/>
    <p:sldId id="593" r:id="rId10"/>
    <p:sldId id="575" r:id="rId11"/>
    <p:sldId id="587" r:id="rId12"/>
    <p:sldId id="588" r:id="rId13"/>
    <p:sldId id="590" r:id="rId14"/>
    <p:sldId id="586" r:id="rId15"/>
    <p:sldId id="591" r:id="rId16"/>
    <p:sldId id="589" r:id="rId17"/>
    <p:sldId id="592" r:id="rId18"/>
    <p:sldId id="599" r:id="rId19"/>
    <p:sldId id="600" r:id="rId20"/>
    <p:sldId id="602" r:id="rId21"/>
    <p:sldId id="578" r:id="rId22"/>
    <p:sldId id="603" r:id="rId23"/>
    <p:sldId id="604" r:id="rId24"/>
    <p:sldId id="582" r:id="rId25"/>
  </p:sldIdLst>
  <p:sldSz cx="12190413" cy="6859588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1EC"/>
    <a:srgbClr val="BDD9DF"/>
    <a:srgbClr val="9C63B3"/>
    <a:srgbClr val="00D9F0"/>
    <a:srgbClr val="476AA2"/>
    <a:srgbClr val="A3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241" autoAdjust="0"/>
  </p:normalViewPr>
  <p:slideViewPr>
    <p:cSldViewPr snapToGrid="0">
      <p:cViewPr varScale="1">
        <p:scale>
          <a:sx n="74" d="100"/>
          <a:sy n="74" d="100"/>
        </p:scale>
        <p:origin x="7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Medium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黑体 Medium" panose="020B0600000000000000" charset="-122"/>
              </a:rPr>
              <a:t>2025/5/12</a:t>
            </a:fld>
            <a:endParaRPr lang="zh-CN" altLang="en-US">
              <a:cs typeface="思源黑体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Medium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黑体 Medium" panose="020B0600000000000000" charset="-122"/>
              </a:rPr>
              <a:t>‹#›</a:t>
            </a:fld>
            <a:endParaRPr lang="zh-CN" altLang="en-US">
              <a:cs typeface="思源黑体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Medium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Medium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9012C8C0-A3D3-487B-AECC-CB6663EAE28D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Medium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Medium"/>
                <a:ea typeface="思源黑体 Medium" panose="020B0600000000000000" charset="-122"/>
                <a:cs typeface="思源黑体 Medium" panose="020B0600000000000000" charset="-122"/>
              </a:defRPr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 panose="020B0600000000000000" charset="-122"/>
        <a:cs typeface="思源黑体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 panose="020B0600000000000000" charset="-122"/>
        <a:cs typeface="思源黑体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 panose="020B0600000000000000" charset="-122"/>
        <a:cs typeface="思源黑体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 panose="020B0600000000000000" charset="-122"/>
        <a:cs typeface="思源黑体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Medium"/>
        <a:ea typeface="思源黑体 Medium" panose="020B0600000000000000" charset="-122"/>
        <a:cs typeface="思源黑体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Medium"/>
                <a:ea typeface="思源黑体 Medium" panose="020B0600000000000000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Medium"/>
              <a:ea typeface="思源黑体 Medium" panose="020B0600000000000000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Medium"/>
                <a:cs typeface="思源黑体 Medium" panose="020B0600000000000000" charset="-122"/>
              </a:defRPr>
            </a:lvl1pPr>
          </a:lstStyle>
          <a:p>
            <a:fld id="{4C4388EF-52D1-4258-9BE5-BCD010C7D4DE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Medium"/>
                <a:cs typeface="思源黑体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Medium"/>
                <a:cs typeface="思源黑体 Medium" panose="020B0600000000000000" charset="-122"/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Medium"/>
          <a:ea typeface="+mj-ea"/>
          <a:cs typeface="思源黑体 Medium" panose="020B06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黑体 Medium"/>
          <a:ea typeface="+mn-ea"/>
          <a:cs typeface="思源黑体 Medium" panose="020B06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黑体 Medium"/>
          <a:ea typeface="+mn-ea"/>
          <a:cs typeface="思源黑体 Medium" panose="020B06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黑体 Medium"/>
          <a:ea typeface="+mn-ea"/>
          <a:cs typeface="思源黑体 Medium" panose="020B06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黑体 Medium"/>
          <a:ea typeface="+mn-ea"/>
          <a:cs typeface="思源黑体 Medium" panose="020B06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黑体 Medium"/>
          <a:ea typeface="+mn-ea"/>
          <a:cs typeface="思源黑体 Medium" panose="020B06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js.aaai.org/index.php/AAAI/index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jpeg"/><Relationship Id="rId10" Type="http://schemas.openxmlformats.org/officeDocument/2006/relationships/image" Target="../media/image26.png"/><Relationship Id="rId4" Type="http://schemas.openxmlformats.org/officeDocument/2006/relationships/image" Target="../media/image17.jpe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8.jpeg"/><Relationship Id="rId10" Type="http://schemas.openxmlformats.org/officeDocument/2006/relationships/image" Target="../media/image26.png"/><Relationship Id="rId4" Type="http://schemas.openxmlformats.org/officeDocument/2006/relationships/image" Target="../media/image17.jpe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notesSlide" Target="../notesSlides/notesSlide21.xml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286" y="-1066800"/>
            <a:ext cx="619125" cy="619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2782277" y="1672493"/>
            <a:ext cx="9408136" cy="3055816"/>
          </a:xfrm>
          <a:prstGeom prst="roundRect">
            <a:avLst>
              <a:gd name="adj" fmla="val 4902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215900" dist="342900" dir="2700000" algn="tl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99573" y="-1066800"/>
            <a:ext cx="619125" cy="619125"/>
          </a:xfrm>
          <a:prstGeom prst="rect">
            <a:avLst/>
          </a:prstGeom>
          <a:solidFill>
            <a:srgbClr val="A3B6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08860" y="-1066800"/>
            <a:ext cx="619125" cy="619125"/>
          </a:xfrm>
          <a:prstGeom prst="rect">
            <a:avLst/>
          </a:prstGeom>
          <a:solidFill>
            <a:srgbClr val="BDD9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-314325"/>
            <a:ext cx="121904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3800" dirty="0">
                <a:solidFill>
                  <a:schemeClr val="bg1">
                    <a:alpha val="11000"/>
                  </a:schemeClr>
                </a:solidFill>
                <a:latin typeface="+mj-lt"/>
              </a:rPr>
              <a:t>WANDAO</a:t>
            </a:r>
            <a:endParaRPr lang="zh-CN" altLang="en-US" sz="13800" dirty="0">
              <a:solidFill>
                <a:schemeClr val="bg1">
                  <a:alpha val="11000"/>
                </a:schemeClr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81569" y="2153357"/>
            <a:ext cx="8796215" cy="2227269"/>
            <a:chOff x="2981569" y="2030995"/>
            <a:chExt cx="8796215" cy="2227269"/>
          </a:xfrm>
        </p:grpSpPr>
        <p:sp>
          <p:nvSpPr>
            <p:cNvPr id="17" name="TextBox 5"/>
            <p:cNvSpPr txBox="1"/>
            <p:nvPr/>
          </p:nvSpPr>
          <p:spPr>
            <a:xfrm>
              <a:off x="4316246" y="3427267"/>
              <a:ext cx="63401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auto"/>
              <a:r>
                <a:rPr lang="zh-CN" altLang="en-US" sz="4800" dirty="0">
                  <a:solidFill>
                    <a:schemeClr val="accent1"/>
                  </a:solidFill>
                  <a:ea typeface="思源宋体 CN Light" panose="02020300000000000000" charset="-122"/>
                  <a:cs typeface="+mn-ea"/>
                  <a:sym typeface="+mn-lt"/>
                </a:rPr>
                <a:t>模型的训练和测试分析</a:t>
              </a:r>
              <a:endParaRPr lang="en-US" sz="4800" dirty="0">
                <a:solidFill>
                  <a:schemeClr val="accent1"/>
                </a:solidFill>
                <a:ea typeface="思源宋体 CN Light" panose="02020300000000000000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81569" y="2030995"/>
              <a:ext cx="879621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spc="600" dirty="0">
                  <a:gradFill>
                    <a:gsLst>
                      <a:gs pos="0">
                        <a:schemeClr val="accent1">
                          <a:lumMod val="79000"/>
                          <a:lumOff val="2100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2700000" scaled="1"/>
                  </a:gradFill>
                  <a:latin typeface="+mj-ea"/>
                  <a:ea typeface="+mj-ea"/>
                  <a:cs typeface="思源宋体 CN Medium" panose="02020500000000000000" charset="-122"/>
                  <a:sym typeface="+mn-lt"/>
                </a:rPr>
                <a:t>显著物体检测</a:t>
              </a:r>
            </a:p>
          </p:txBody>
        </p:sp>
      </p:grpSp>
      <p:pic>
        <p:nvPicPr>
          <p:cNvPr id="1028" name="Picture 4" descr="查看图片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3267932"/>
            <a:ext cx="3591656" cy="35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9852025" y="384175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</a:rPr>
              <a:t>VLOGO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194300" y="5804092"/>
            <a:ext cx="2898044" cy="533208"/>
            <a:chOff x="5302250" y="5804092"/>
            <a:chExt cx="2898044" cy="533208"/>
          </a:xfrm>
        </p:grpSpPr>
        <p:sp>
          <p:nvSpPr>
            <p:cNvPr id="11" name="矩形: 圆角 10"/>
            <p:cNvSpPr/>
            <p:nvPr/>
          </p:nvSpPr>
          <p:spPr>
            <a:xfrm>
              <a:off x="5373682" y="5804092"/>
              <a:ext cx="2755181" cy="5332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302250" y="5870641"/>
              <a:ext cx="2898044" cy="400110"/>
              <a:chOff x="5302250" y="5870641"/>
              <a:chExt cx="2898044" cy="40011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5302250" y="5870641"/>
                <a:ext cx="28980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</a:rPr>
                  <a:t>汇报人：丁宪通</a:t>
                </a: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540112" y="5896242"/>
                <a:ext cx="239798" cy="348909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8459782" y="5804092"/>
            <a:ext cx="3026002" cy="533208"/>
            <a:chOff x="8802682" y="5804092"/>
            <a:chExt cx="3026002" cy="533208"/>
          </a:xfrm>
        </p:grpSpPr>
        <p:sp>
          <p:nvSpPr>
            <p:cNvPr id="31" name="矩形: 圆角 30"/>
            <p:cNvSpPr/>
            <p:nvPr/>
          </p:nvSpPr>
          <p:spPr>
            <a:xfrm>
              <a:off x="8802682" y="5804092"/>
              <a:ext cx="2755181" cy="5332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930640" y="5870641"/>
              <a:ext cx="2898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时间</a:t>
              </a:r>
              <a:r>
                <a:rPr lang="en-US" altLang="zh-CN" sz="2000" dirty="0">
                  <a:solidFill>
                    <a:schemeClr val="bg1"/>
                  </a:solidFill>
                </a:rPr>
                <a:t>:2025/4.21</a:t>
              </a: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8941277" y="5896526"/>
              <a:ext cx="348909" cy="348340"/>
            </a:xfrm>
            <a:custGeom>
              <a:avLst/>
              <a:gdLst>
                <a:gd name="connsiteX0" fmla="*/ 303301 w 606580"/>
                <a:gd name="connsiteY0" fmla="*/ 120113 h 605592"/>
                <a:gd name="connsiteX1" fmla="*/ 290767 w 606580"/>
                <a:gd name="connsiteY1" fmla="*/ 132629 h 605592"/>
                <a:gd name="connsiteX2" fmla="*/ 290767 w 606580"/>
                <a:gd name="connsiteY2" fmla="*/ 290327 h 605592"/>
                <a:gd name="connsiteX3" fmla="*/ 279718 w 606580"/>
                <a:gd name="connsiteY3" fmla="*/ 290327 h 605592"/>
                <a:gd name="connsiteX4" fmla="*/ 267276 w 606580"/>
                <a:gd name="connsiteY4" fmla="*/ 302843 h 605592"/>
                <a:gd name="connsiteX5" fmla="*/ 279718 w 606580"/>
                <a:gd name="connsiteY5" fmla="*/ 315266 h 605592"/>
                <a:gd name="connsiteX6" fmla="*/ 290767 w 606580"/>
                <a:gd name="connsiteY6" fmla="*/ 315266 h 605592"/>
                <a:gd name="connsiteX7" fmla="*/ 290767 w 606580"/>
                <a:gd name="connsiteY7" fmla="*/ 328245 h 605592"/>
                <a:gd name="connsiteX8" fmla="*/ 303301 w 606580"/>
                <a:gd name="connsiteY8" fmla="*/ 340761 h 605592"/>
                <a:gd name="connsiteX9" fmla="*/ 315743 w 606580"/>
                <a:gd name="connsiteY9" fmla="*/ 328245 h 605592"/>
                <a:gd name="connsiteX10" fmla="*/ 315743 w 606580"/>
                <a:gd name="connsiteY10" fmla="*/ 315266 h 605592"/>
                <a:gd name="connsiteX11" fmla="*/ 414906 w 606580"/>
                <a:gd name="connsiteY11" fmla="*/ 315266 h 605592"/>
                <a:gd name="connsiteX12" fmla="*/ 427441 w 606580"/>
                <a:gd name="connsiteY12" fmla="*/ 303214 h 605592"/>
                <a:gd name="connsiteX13" fmla="*/ 414906 w 606580"/>
                <a:gd name="connsiteY13" fmla="*/ 290698 h 605592"/>
                <a:gd name="connsiteX14" fmla="*/ 315743 w 606580"/>
                <a:gd name="connsiteY14" fmla="*/ 290698 h 605592"/>
                <a:gd name="connsiteX15" fmla="*/ 315743 w 606580"/>
                <a:gd name="connsiteY15" fmla="*/ 132629 h 605592"/>
                <a:gd name="connsiteX16" fmla="*/ 303301 w 606580"/>
                <a:gd name="connsiteY16" fmla="*/ 120113 h 605592"/>
                <a:gd name="connsiteX17" fmla="*/ 303301 w 606580"/>
                <a:gd name="connsiteY17" fmla="*/ 92300 h 605592"/>
                <a:gd name="connsiteX18" fmla="*/ 514069 w 606580"/>
                <a:gd name="connsiteY18" fmla="*/ 302843 h 605592"/>
                <a:gd name="connsiteX19" fmla="*/ 303301 w 606580"/>
                <a:gd name="connsiteY19" fmla="*/ 513293 h 605592"/>
                <a:gd name="connsiteX20" fmla="*/ 92441 w 606580"/>
                <a:gd name="connsiteY20" fmla="*/ 302843 h 605592"/>
                <a:gd name="connsiteX21" fmla="*/ 303301 w 606580"/>
                <a:gd name="connsiteY21" fmla="*/ 92300 h 605592"/>
                <a:gd name="connsiteX22" fmla="*/ 303336 w 606580"/>
                <a:gd name="connsiteY22" fmla="*/ 65351 h 605592"/>
                <a:gd name="connsiteX23" fmla="*/ 65458 w 606580"/>
                <a:gd name="connsiteY23" fmla="*/ 302843 h 605592"/>
                <a:gd name="connsiteX24" fmla="*/ 303336 w 606580"/>
                <a:gd name="connsiteY24" fmla="*/ 540241 h 605592"/>
                <a:gd name="connsiteX25" fmla="*/ 541122 w 606580"/>
                <a:gd name="connsiteY25" fmla="*/ 302843 h 605592"/>
                <a:gd name="connsiteX26" fmla="*/ 303336 w 606580"/>
                <a:gd name="connsiteY26" fmla="*/ 65351 h 605592"/>
                <a:gd name="connsiteX27" fmla="*/ 303336 w 606580"/>
                <a:gd name="connsiteY27" fmla="*/ 0 h 605592"/>
                <a:gd name="connsiteX28" fmla="*/ 606580 w 606580"/>
                <a:gd name="connsiteY28" fmla="*/ 302843 h 605592"/>
                <a:gd name="connsiteX29" fmla="*/ 303336 w 606580"/>
                <a:gd name="connsiteY29" fmla="*/ 605592 h 605592"/>
                <a:gd name="connsiteX30" fmla="*/ 0 w 606580"/>
                <a:gd name="connsiteY30" fmla="*/ 302843 h 605592"/>
                <a:gd name="connsiteX31" fmla="*/ 303336 w 606580"/>
                <a:gd name="connsiteY3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6580" h="605592">
                  <a:moveTo>
                    <a:pt x="303301" y="120113"/>
                  </a:moveTo>
                  <a:cubicBezTo>
                    <a:pt x="296059" y="120113"/>
                    <a:pt x="290767" y="125954"/>
                    <a:pt x="290767" y="132629"/>
                  </a:cubicBezTo>
                  <a:lnTo>
                    <a:pt x="290767" y="290327"/>
                  </a:lnTo>
                  <a:lnTo>
                    <a:pt x="279718" y="290327"/>
                  </a:lnTo>
                  <a:cubicBezTo>
                    <a:pt x="272568" y="290327"/>
                    <a:pt x="267276" y="295612"/>
                    <a:pt x="267276" y="302843"/>
                  </a:cubicBezTo>
                  <a:cubicBezTo>
                    <a:pt x="267276" y="309982"/>
                    <a:pt x="273033" y="315266"/>
                    <a:pt x="279718" y="315266"/>
                  </a:cubicBezTo>
                  <a:lnTo>
                    <a:pt x="290767" y="315266"/>
                  </a:lnTo>
                  <a:lnTo>
                    <a:pt x="290767" y="328245"/>
                  </a:lnTo>
                  <a:cubicBezTo>
                    <a:pt x="290767" y="335477"/>
                    <a:pt x="296059" y="340761"/>
                    <a:pt x="303301" y="340761"/>
                  </a:cubicBezTo>
                  <a:cubicBezTo>
                    <a:pt x="310451" y="340761"/>
                    <a:pt x="315743" y="334921"/>
                    <a:pt x="315743" y="328245"/>
                  </a:cubicBezTo>
                  <a:lnTo>
                    <a:pt x="315743" y="315266"/>
                  </a:lnTo>
                  <a:lnTo>
                    <a:pt x="414906" y="315266"/>
                  </a:lnTo>
                  <a:cubicBezTo>
                    <a:pt x="421777" y="315266"/>
                    <a:pt x="427441" y="310353"/>
                    <a:pt x="427441" y="303214"/>
                  </a:cubicBezTo>
                  <a:cubicBezTo>
                    <a:pt x="427441" y="295983"/>
                    <a:pt x="421591" y="290698"/>
                    <a:pt x="414906" y="290698"/>
                  </a:cubicBezTo>
                  <a:lnTo>
                    <a:pt x="315743" y="290698"/>
                  </a:lnTo>
                  <a:lnTo>
                    <a:pt x="315743" y="132629"/>
                  </a:lnTo>
                  <a:cubicBezTo>
                    <a:pt x="315743" y="125397"/>
                    <a:pt x="310451" y="120113"/>
                    <a:pt x="303301" y="120113"/>
                  </a:cubicBezTo>
                  <a:close/>
                  <a:moveTo>
                    <a:pt x="303301" y="92300"/>
                  </a:moveTo>
                  <a:cubicBezTo>
                    <a:pt x="419734" y="92300"/>
                    <a:pt x="514069" y="186493"/>
                    <a:pt x="514069" y="302843"/>
                  </a:cubicBezTo>
                  <a:cubicBezTo>
                    <a:pt x="514069" y="419101"/>
                    <a:pt x="419734" y="513293"/>
                    <a:pt x="303301" y="513293"/>
                  </a:cubicBezTo>
                  <a:cubicBezTo>
                    <a:pt x="186776" y="513293"/>
                    <a:pt x="92441" y="419101"/>
                    <a:pt x="92441" y="302843"/>
                  </a:cubicBezTo>
                  <a:cubicBezTo>
                    <a:pt x="92441" y="186493"/>
                    <a:pt x="186776" y="92300"/>
                    <a:pt x="303301" y="92300"/>
                  </a:cubicBezTo>
                  <a:close/>
                  <a:moveTo>
                    <a:pt x="303336" y="65351"/>
                  </a:moveTo>
                  <a:cubicBezTo>
                    <a:pt x="171863" y="65351"/>
                    <a:pt x="65458" y="171583"/>
                    <a:pt x="65458" y="302843"/>
                  </a:cubicBezTo>
                  <a:cubicBezTo>
                    <a:pt x="65458" y="434102"/>
                    <a:pt x="171863" y="540241"/>
                    <a:pt x="303336" y="540241"/>
                  </a:cubicBezTo>
                  <a:cubicBezTo>
                    <a:pt x="434810" y="540241"/>
                    <a:pt x="541122" y="434102"/>
                    <a:pt x="541122" y="302843"/>
                  </a:cubicBezTo>
                  <a:cubicBezTo>
                    <a:pt x="541122" y="171583"/>
                    <a:pt x="434810" y="65351"/>
                    <a:pt x="303336" y="65351"/>
                  </a:cubicBezTo>
                  <a:close/>
                  <a:moveTo>
                    <a:pt x="303336" y="0"/>
                  </a:moveTo>
                  <a:cubicBezTo>
                    <a:pt x="470835" y="0"/>
                    <a:pt x="606580" y="135617"/>
                    <a:pt x="606580" y="302843"/>
                  </a:cubicBezTo>
                  <a:cubicBezTo>
                    <a:pt x="606580" y="470069"/>
                    <a:pt x="470835" y="605592"/>
                    <a:pt x="303336" y="605592"/>
                  </a:cubicBezTo>
                  <a:cubicBezTo>
                    <a:pt x="135838" y="605592"/>
                    <a:pt x="0" y="470069"/>
                    <a:pt x="0" y="302843"/>
                  </a:cubicBezTo>
                  <a:cubicBezTo>
                    <a:pt x="0" y="135617"/>
                    <a:pt x="135838" y="0"/>
                    <a:pt x="3033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箭头: V 形 41"/>
          <p:cNvSpPr/>
          <p:nvPr/>
        </p:nvSpPr>
        <p:spPr>
          <a:xfrm flipH="1">
            <a:off x="9978397" y="5163509"/>
            <a:ext cx="207632" cy="207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V 形 42"/>
          <p:cNvSpPr/>
          <p:nvPr/>
        </p:nvSpPr>
        <p:spPr>
          <a:xfrm flipH="1">
            <a:off x="10206517" y="5163509"/>
            <a:ext cx="207632" cy="207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V 形 43"/>
          <p:cNvSpPr/>
          <p:nvPr/>
        </p:nvSpPr>
        <p:spPr>
          <a:xfrm flipH="1">
            <a:off x="10434637" y="5163509"/>
            <a:ext cx="481012" cy="207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476AA2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算法来源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6AA2"/>
                </a:solidFill>
                <a:effectLst/>
                <a:uLnTx/>
                <a:uFillTx/>
                <a:latin typeface="思源宋体 CN SemiBold" panose="02020600000000000000" charset="-122"/>
                <a:ea typeface="思源宋体 CN SemiBold" panose="02020600000000000000" charset="-122"/>
                <a:cs typeface="+mn-ea"/>
                <a:sym typeface="+mn-lt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11" y="1295896"/>
            <a:ext cx="9088118" cy="2133898"/>
          </a:xfrm>
          <a:prstGeom prst="rect">
            <a:avLst/>
          </a:prstGeom>
        </p:spPr>
      </p:pic>
      <p:sp>
        <p:nvSpPr>
          <p:cNvPr id="17" name="TextBox 81"/>
          <p:cNvSpPr txBox="1"/>
          <p:nvPr/>
        </p:nvSpPr>
        <p:spPr>
          <a:xfrm flipH="1">
            <a:off x="1864239" y="3876501"/>
            <a:ext cx="8087862" cy="11937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AAAI Conference on Artificial Intelligence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算法结构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496425" y="384175"/>
            <a:ext cx="179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76AA2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VLOGO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76AA2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611478"/>
            <a:ext cx="12221210" cy="4247157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rgbClr val="314D90"/>
              </a:solidFill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95585" y="1418824"/>
            <a:ext cx="1184564" cy="1106487"/>
            <a:chOff x="3579495" y="1570990"/>
            <a:chExt cx="2268220" cy="2268220"/>
          </a:xfrm>
        </p:grpSpPr>
        <p:sp>
          <p:nvSpPr>
            <p:cNvPr id="3" name="菱形 2"/>
            <p:cNvSpPr/>
            <p:nvPr/>
          </p:nvSpPr>
          <p:spPr>
            <a:xfrm>
              <a:off x="3742118" y="1747626"/>
              <a:ext cx="1943276" cy="1943274"/>
            </a:xfrm>
            <a:prstGeom prst="diamond">
              <a:avLst/>
            </a:prstGeom>
            <a:solidFill>
              <a:srgbClr val="C9D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3579495" y="1570990"/>
              <a:ext cx="2268220" cy="226822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erif SC"/>
                <a:ea typeface="Source Han Serif SC"/>
                <a:cs typeface="+mn-ea"/>
                <a:sym typeface="+mn-lt"/>
              </a:endParaRPr>
            </a:p>
          </p:txBody>
        </p:sp>
        <p:sp>
          <p:nvSpPr>
            <p:cNvPr id="20" name="mortarboard_229345"/>
            <p:cNvSpPr>
              <a:spLocks noChangeAspect="1"/>
            </p:cNvSpPr>
            <p:nvPr/>
          </p:nvSpPr>
          <p:spPr bwMode="auto">
            <a:xfrm>
              <a:off x="4283234" y="2382906"/>
              <a:ext cx="861044" cy="672714"/>
            </a:xfrm>
            <a:custGeom>
              <a:avLst/>
              <a:gdLst>
                <a:gd name="connsiteX0" fmla="*/ 110880 w 607596"/>
                <a:gd name="connsiteY0" fmla="*/ 307122 h 474702"/>
                <a:gd name="connsiteX1" fmla="*/ 117999 w 607596"/>
                <a:gd name="connsiteY1" fmla="*/ 307388 h 474702"/>
                <a:gd name="connsiteX2" fmla="*/ 270804 w 607596"/>
                <a:gd name="connsiteY2" fmla="*/ 405224 h 474702"/>
                <a:gd name="connsiteX3" fmla="*/ 316102 w 607596"/>
                <a:gd name="connsiteY3" fmla="*/ 405224 h 474702"/>
                <a:gd name="connsiteX4" fmla="*/ 468907 w 607596"/>
                <a:gd name="connsiteY4" fmla="*/ 307388 h 474702"/>
                <a:gd name="connsiteX5" fmla="*/ 479675 w 607596"/>
                <a:gd name="connsiteY5" fmla="*/ 313253 h 474702"/>
                <a:gd name="connsiteX6" fmla="*/ 479675 w 607596"/>
                <a:gd name="connsiteY6" fmla="*/ 404691 h 474702"/>
                <a:gd name="connsiteX7" fmla="*/ 107231 w 607596"/>
                <a:gd name="connsiteY7" fmla="*/ 404691 h 474702"/>
                <a:gd name="connsiteX8" fmla="*/ 107231 w 607596"/>
                <a:gd name="connsiteY8" fmla="*/ 313253 h 474702"/>
                <a:gd name="connsiteX9" fmla="*/ 110880 w 607596"/>
                <a:gd name="connsiteY9" fmla="*/ 307122 h 474702"/>
                <a:gd name="connsiteX10" fmla="*/ 282138 w 607596"/>
                <a:gd name="connsiteY10" fmla="*/ 3333 h 474702"/>
                <a:gd name="connsiteX11" fmla="*/ 304744 w 607596"/>
                <a:gd name="connsiteY11" fmla="*/ 3333 h 474702"/>
                <a:gd name="connsiteX12" fmla="*/ 577358 w 607596"/>
                <a:gd name="connsiteY12" fmla="*/ 177884 h 474702"/>
                <a:gd name="connsiteX13" fmla="*/ 586971 w 607596"/>
                <a:gd name="connsiteY13" fmla="*/ 195482 h 474702"/>
                <a:gd name="connsiteX14" fmla="*/ 586971 w 607596"/>
                <a:gd name="connsiteY14" fmla="*/ 356080 h 474702"/>
                <a:gd name="connsiteX15" fmla="*/ 604593 w 607596"/>
                <a:gd name="connsiteY15" fmla="*/ 383720 h 474702"/>
                <a:gd name="connsiteX16" fmla="*/ 604593 w 607596"/>
                <a:gd name="connsiteY16" fmla="*/ 404339 h 474702"/>
                <a:gd name="connsiteX17" fmla="*/ 582253 w 607596"/>
                <a:gd name="connsiteY17" fmla="*/ 439445 h 474702"/>
                <a:gd name="connsiteX18" fmla="*/ 549768 w 607596"/>
                <a:gd name="connsiteY18" fmla="*/ 439445 h 474702"/>
                <a:gd name="connsiteX19" fmla="*/ 527428 w 607596"/>
                <a:gd name="connsiteY19" fmla="*/ 404339 h 474702"/>
                <a:gd name="connsiteX20" fmla="*/ 527428 w 607596"/>
                <a:gd name="connsiteY20" fmla="*/ 383720 h 474702"/>
                <a:gd name="connsiteX21" fmla="*/ 545050 w 607596"/>
                <a:gd name="connsiteY21" fmla="*/ 356080 h 474702"/>
                <a:gd name="connsiteX22" fmla="*/ 545050 w 607596"/>
                <a:gd name="connsiteY22" fmla="*/ 233698 h 474702"/>
                <a:gd name="connsiteX23" fmla="*/ 304744 w 607596"/>
                <a:gd name="connsiteY23" fmla="*/ 387630 h 474702"/>
                <a:gd name="connsiteX24" fmla="*/ 282138 w 607596"/>
                <a:gd name="connsiteY24" fmla="*/ 387630 h 474702"/>
                <a:gd name="connsiteX25" fmla="*/ 9612 w 607596"/>
                <a:gd name="connsiteY25" fmla="*/ 213079 h 474702"/>
                <a:gd name="connsiteX26" fmla="*/ 9612 w 607596"/>
                <a:gd name="connsiteY26" fmla="*/ 177884 h 47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7596" h="474702">
                  <a:moveTo>
                    <a:pt x="110880" y="307122"/>
                  </a:moveTo>
                  <a:cubicBezTo>
                    <a:pt x="112993" y="305966"/>
                    <a:pt x="115686" y="305877"/>
                    <a:pt x="117999" y="307388"/>
                  </a:cubicBezTo>
                  <a:lnTo>
                    <a:pt x="270804" y="405224"/>
                  </a:lnTo>
                  <a:cubicBezTo>
                    <a:pt x="284598" y="414022"/>
                    <a:pt x="302308" y="414022"/>
                    <a:pt x="316102" y="405224"/>
                  </a:cubicBezTo>
                  <a:lnTo>
                    <a:pt x="468907" y="307388"/>
                  </a:lnTo>
                  <a:cubicBezTo>
                    <a:pt x="473534" y="304367"/>
                    <a:pt x="479675" y="307744"/>
                    <a:pt x="479675" y="313253"/>
                  </a:cubicBezTo>
                  <a:lnTo>
                    <a:pt x="479675" y="404691"/>
                  </a:lnTo>
                  <a:cubicBezTo>
                    <a:pt x="479675" y="498351"/>
                    <a:pt x="107231" y="497729"/>
                    <a:pt x="107231" y="404691"/>
                  </a:cubicBezTo>
                  <a:lnTo>
                    <a:pt x="107231" y="313253"/>
                  </a:lnTo>
                  <a:cubicBezTo>
                    <a:pt x="107231" y="310499"/>
                    <a:pt x="108766" y="308277"/>
                    <a:pt x="110880" y="307122"/>
                  </a:cubicBezTo>
                  <a:close/>
                  <a:moveTo>
                    <a:pt x="282138" y="3333"/>
                  </a:moveTo>
                  <a:cubicBezTo>
                    <a:pt x="289080" y="-1111"/>
                    <a:pt x="297891" y="-1111"/>
                    <a:pt x="304744" y="3333"/>
                  </a:cubicBezTo>
                  <a:lnTo>
                    <a:pt x="577358" y="177884"/>
                  </a:lnTo>
                  <a:cubicBezTo>
                    <a:pt x="583232" y="181617"/>
                    <a:pt x="586971" y="188194"/>
                    <a:pt x="586971" y="195482"/>
                  </a:cubicBezTo>
                  <a:lnTo>
                    <a:pt x="586971" y="356080"/>
                  </a:lnTo>
                  <a:lnTo>
                    <a:pt x="604593" y="383720"/>
                  </a:lnTo>
                  <a:cubicBezTo>
                    <a:pt x="608598" y="390030"/>
                    <a:pt x="608598" y="398029"/>
                    <a:pt x="604593" y="404339"/>
                  </a:cubicBezTo>
                  <a:lnTo>
                    <a:pt x="582253" y="439445"/>
                  </a:lnTo>
                  <a:cubicBezTo>
                    <a:pt x="574688" y="451265"/>
                    <a:pt x="557333" y="451354"/>
                    <a:pt x="549768" y="439445"/>
                  </a:cubicBezTo>
                  <a:lnTo>
                    <a:pt x="527428" y="404339"/>
                  </a:lnTo>
                  <a:cubicBezTo>
                    <a:pt x="523423" y="398029"/>
                    <a:pt x="523423" y="390030"/>
                    <a:pt x="527428" y="383720"/>
                  </a:cubicBezTo>
                  <a:lnTo>
                    <a:pt x="545050" y="356080"/>
                  </a:lnTo>
                  <a:lnTo>
                    <a:pt x="545050" y="233698"/>
                  </a:lnTo>
                  <a:lnTo>
                    <a:pt x="304744" y="387630"/>
                  </a:lnTo>
                  <a:cubicBezTo>
                    <a:pt x="297891" y="391985"/>
                    <a:pt x="289080" y="391985"/>
                    <a:pt x="282138" y="387630"/>
                  </a:cubicBezTo>
                  <a:lnTo>
                    <a:pt x="9612" y="213079"/>
                  </a:lnTo>
                  <a:cubicBezTo>
                    <a:pt x="-3204" y="204902"/>
                    <a:pt x="-3204" y="186061"/>
                    <a:pt x="9612" y="1778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33970" y="1418824"/>
            <a:ext cx="1184564" cy="1106487"/>
            <a:chOff x="817880" y="1570990"/>
            <a:chExt cx="2268220" cy="2268220"/>
          </a:xfrm>
        </p:grpSpPr>
        <p:sp>
          <p:nvSpPr>
            <p:cNvPr id="2" name="菱形 1"/>
            <p:cNvSpPr/>
            <p:nvPr/>
          </p:nvSpPr>
          <p:spPr>
            <a:xfrm>
              <a:off x="980547" y="1747626"/>
              <a:ext cx="1943276" cy="1943274"/>
            </a:xfrm>
            <a:prstGeom prst="diamond">
              <a:avLst/>
            </a:prstGeom>
            <a:solidFill>
              <a:srgbClr val="314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817880" y="1570990"/>
              <a:ext cx="2268220" cy="226822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erif SC"/>
                <a:ea typeface="Source Han Serif SC"/>
                <a:cs typeface="+mn-ea"/>
                <a:sym typeface="+mn-lt"/>
              </a:endParaRPr>
            </a:p>
          </p:txBody>
        </p:sp>
        <p:sp>
          <p:nvSpPr>
            <p:cNvPr id="22" name="mortarboard_229345"/>
            <p:cNvSpPr>
              <a:spLocks noChangeAspect="1"/>
            </p:cNvSpPr>
            <p:nvPr/>
          </p:nvSpPr>
          <p:spPr bwMode="auto">
            <a:xfrm>
              <a:off x="1521663" y="2382906"/>
              <a:ext cx="861044" cy="672714"/>
            </a:xfrm>
            <a:custGeom>
              <a:avLst/>
              <a:gdLst>
                <a:gd name="connsiteX0" fmla="*/ 110880 w 607596"/>
                <a:gd name="connsiteY0" fmla="*/ 307122 h 474702"/>
                <a:gd name="connsiteX1" fmla="*/ 117999 w 607596"/>
                <a:gd name="connsiteY1" fmla="*/ 307388 h 474702"/>
                <a:gd name="connsiteX2" fmla="*/ 270804 w 607596"/>
                <a:gd name="connsiteY2" fmla="*/ 405224 h 474702"/>
                <a:gd name="connsiteX3" fmla="*/ 316102 w 607596"/>
                <a:gd name="connsiteY3" fmla="*/ 405224 h 474702"/>
                <a:gd name="connsiteX4" fmla="*/ 468907 w 607596"/>
                <a:gd name="connsiteY4" fmla="*/ 307388 h 474702"/>
                <a:gd name="connsiteX5" fmla="*/ 479675 w 607596"/>
                <a:gd name="connsiteY5" fmla="*/ 313253 h 474702"/>
                <a:gd name="connsiteX6" fmla="*/ 479675 w 607596"/>
                <a:gd name="connsiteY6" fmla="*/ 404691 h 474702"/>
                <a:gd name="connsiteX7" fmla="*/ 107231 w 607596"/>
                <a:gd name="connsiteY7" fmla="*/ 404691 h 474702"/>
                <a:gd name="connsiteX8" fmla="*/ 107231 w 607596"/>
                <a:gd name="connsiteY8" fmla="*/ 313253 h 474702"/>
                <a:gd name="connsiteX9" fmla="*/ 110880 w 607596"/>
                <a:gd name="connsiteY9" fmla="*/ 307122 h 474702"/>
                <a:gd name="connsiteX10" fmla="*/ 282138 w 607596"/>
                <a:gd name="connsiteY10" fmla="*/ 3333 h 474702"/>
                <a:gd name="connsiteX11" fmla="*/ 304744 w 607596"/>
                <a:gd name="connsiteY11" fmla="*/ 3333 h 474702"/>
                <a:gd name="connsiteX12" fmla="*/ 577358 w 607596"/>
                <a:gd name="connsiteY12" fmla="*/ 177884 h 474702"/>
                <a:gd name="connsiteX13" fmla="*/ 586971 w 607596"/>
                <a:gd name="connsiteY13" fmla="*/ 195482 h 474702"/>
                <a:gd name="connsiteX14" fmla="*/ 586971 w 607596"/>
                <a:gd name="connsiteY14" fmla="*/ 356080 h 474702"/>
                <a:gd name="connsiteX15" fmla="*/ 604593 w 607596"/>
                <a:gd name="connsiteY15" fmla="*/ 383720 h 474702"/>
                <a:gd name="connsiteX16" fmla="*/ 604593 w 607596"/>
                <a:gd name="connsiteY16" fmla="*/ 404339 h 474702"/>
                <a:gd name="connsiteX17" fmla="*/ 582253 w 607596"/>
                <a:gd name="connsiteY17" fmla="*/ 439445 h 474702"/>
                <a:gd name="connsiteX18" fmla="*/ 549768 w 607596"/>
                <a:gd name="connsiteY18" fmla="*/ 439445 h 474702"/>
                <a:gd name="connsiteX19" fmla="*/ 527428 w 607596"/>
                <a:gd name="connsiteY19" fmla="*/ 404339 h 474702"/>
                <a:gd name="connsiteX20" fmla="*/ 527428 w 607596"/>
                <a:gd name="connsiteY20" fmla="*/ 383720 h 474702"/>
                <a:gd name="connsiteX21" fmla="*/ 545050 w 607596"/>
                <a:gd name="connsiteY21" fmla="*/ 356080 h 474702"/>
                <a:gd name="connsiteX22" fmla="*/ 545050 w 607596"/>
                <a:gd name="connsiteY22" fmla="*/ 233698 h 474702"/>
                <a:gd name="connsiteX23" fmla="*/ 304744 w 607596"/>
                <a:gd name="connsiteY23" fmla="*/ 387630 h 474702"/>
                <a:gd name="connsiteX24" fmla="*/ 282138 w 607596"/>
                <a:gd name="connsiteY24" fmla="*/ 387630 h 474702"/>
                <a:gd name="connsiteX25" fmla="*/ 9612 w 607596"/>
                <a:gd name="connsiteY25" fmla="*/ 213079 h 474702"/>
                <a:gd name="connsiteX26" fmla="*/ 9612 w 607596"/>
                <a:gd name="connsiteY26" fmla="*/ 177884 h 47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7596" h="474702">
                  <a:moveTo>
                    <a:pt x="110880" y="307122"/>
                  </a:moveTo>
                  <a:cubicBezTo>
                    <a:pt x="112993" y="305966"/>
                    <a:pt x="115686" y="305877"/>
                    <a:pt x="117999" y="307388"/>
                  </a:cubicBezTo>
                  <a:lnTo>
                    <a:pt x="270804" y="405224"/>
                  </a:lnTo>
                  <a:cubicBezTo>
                    <a:pt x="284598" y="414022"/>
                    <a:pt x="302308" y="414022"/>
                    <a:pt x="316102" y="405224"/>
                  </a:cubicBezTo>
                  <a:lnTo>
                    <a:pt x="468907" y="307388"/>
                  </a:lnTo>
                  <a:cubicBezTo>
                    <a:pt x="473534" y="304367"/>
                    <a:pt x="479675" y="307744"/>
                    <a:pt x="479675" y="313253"/>
                  </a:cubicBezTo>
                  <a:lnTo>
                    <a:pt x="479675" y="404691"/>
                  </a:lnTo>
                  <a:cubicBezTo>
                    <a:pt x="479675" y="498351"/>
                    <a:pt x="107231" y="497729"/>
                    <a:pt x="107231" y="404691"/>
                  </a:cubicBezTo>
                  <a:lnTo>
                    <a:pt x="107231" y="313253"/>
                  </a:lnTo>
                  <a:cubicBezTo>
                    <a:pt x="107231" y="310499"/>
                    <a:pt x="108766" y="308277"/>
                    <a:pt x="110880" y="307122"/>
                  </a:cubicBezTo>
                  <a:close/>
                  <a:moveTo>
                    <a:pt x="282138" y="3333"/>
                  </a:moveTo>
                  <a:cubicBezTo>
                    <a:pt x="289080" y="-1111"/>
                    <a:pt x="297891" y="-1111"/>
                    <a:pt x="304744" y="3333"/>
                  </a:cubicBezTo>
                  <a:lnTo>
                    <a:pt x="577358" y="177884"/>
                  </a:lnTo>
                  <a:cubicBezTo>
                    <a:pt x="583232" y="181617"/>
                    <a:pt x="586971" y="188194"/>
                    <a:pt x="586971" y="195482"/>
                  </a:cubicBezTo>
                  <a:lnTo>
                    <a:pt x="586971" y="356080"/>
                  </a:lnTo>
                  <a:lnTo>
                    <a:pt x="604593" y="383720"/>
                  </a:lnTo>
                  <a:cubicBezTo>
                    <a:pt x="608598" y="390030"/>
                    <a:pt x="608598" y="398029"/>
                    <a:pt x="604593" y="404339"/>
                  </a:cubicBezTo>
                  <a:lnTo>
                    <a:pt x="582253" y="439445"/>
                  </a:lnTo>
                  <a:cubicBezTo>
                    <a:pt x="574688" y="451265"/>
                    <a:pt x="557333" y="451354"/>
                    <a:pt x="549768" y="439445"/>
                  </a:cubicBezTo>
                  <a:lnTo>
                    <a:pt x="527428" y="404339"/>
                  </a:lnTo>
                  <a:cubicBezTo>
                    <a:pt x="523423" y="398029"/>
                    <a:pt x="523423" y="390030"/>
                    <a:pt x="527428" y="383720"/>
                  </a:cubicBezTo>
                  <a:lnTo>
                    <a:pt x="545050" y="356080"/>
                  </a:lnTo>
                  <a:lnTo>
                    <a:pt x="545050" y="233698"/>
                  </a:lnTo>
                  <a:lnTo>
                    <a:pt x="304744" y="387630"/>
                  </a:lnTo>
                  <a:cubicBezTo>
                    <a:pt x="297891" y="391985"/>
                    <a:pt x="289080" y="391985"/>
                    <a:pt x="282138" y="387630"/>
                  </a:cubicBezTo>
                  <a:lnTo>
                    <a:pt x="9612" y="213079"/>
                  </a:lnTo>
                  <a:cubicBezTo>
                    <a:pt x="-3204" y="204902"/>
                    <a:pt x="-3204" y="186061"/>
                    <a:pt x="9612" y="1778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57200" y="1418824"/>
            <a:ext cx="1184564" cy="1106487"/>
            <a:chOff x="6341110" y="1570990"/>
            <a:chExt cx="2268220" cy="2268220"/>
          </a:xfrm>
        </p:grpSpPr>
        <p:sp>
          <p:nvSpPr>
            <p:cNvPr id="5" name="菱形 4"/>
            <p:cNvSpPr/>
            <p:nvPr/>
          </p:nvSpPr>
          <p:spPr>
            <a:xfrm>
              <a:off x="6483531" y="1722682"/>
              <a:ext cx="1943276" cy="1943274"/>
            </a:xfrm>
            <a:prstGeom prst="diamond">
              <a:avLst/>
            </a:prstGeom>
            <a:solidFill>
              <a:srgbClr val="314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菱形 9"/>
            <p:cNvSpPr/>
            <p:nvPr/>
          </p:nvSpPr>
          <p:spPr>
            <a:xfrm>
              <a:off x="6341110" y="1570990"/>
              <a:ext cx="2268220" cy="226822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erif SC"/>
                <a:ea typeface="Source Han Serif SC"/>
                <a:cs typeface="+mn-ea"/>
                <a:sym typeface="+mn-lt"/>
              </a:endParaRPr>
            </a:p>
          </p:txBody>
        </p:sp>
        <p:sp>
          <p:nvSpPr>
            <p:cNvPr id="23" name="mortarboard_229345"/>
            <p:cNvSpPr>
              <a:spLocks noChangeAspect="1"/>
            </p:cNvSpPr>
            <p:nvPr/>
          </p:nvSpPr>
          <p:spPr bwMode="auto">
            <a:xfrm>
              <a:off x="7044805" y="2382906"/>
              <a:ext cx="861044" cy="672714"/>
            </a:xfrm>
            <a:custGeom>
              <a:avLst/>
              <a:gdLst>
                <a:gd name="connsiteX0" fmla="*/ 110880 w 607596"/>
                <a:gd name="connsiteY0" fmla="*/ 307122 h 474702"/>
                <a:gd name="connsiteX1" fmla="*/ 117999 w 607596"/>
                <a:gd name="connsiteY1" fmla="*/ 307388 h 474702"/>
                <a:gd name="connsiteX2" fmla="*/ 270804 w 607596"/>
                <a:gd name="connsiteY2" fmla="*/ 405224 h 474702"/>
                <a:gd name="connsiteX3" fmla="*/ 316102 w 607596"/>
                <a:gd name="connsiteY3" fmla="*/ 405224 h 474702"/>
                <a:gd name="connsiteX4" fmla="*/ 468907 w 607596"/>
                <a:gd name="connsiteY4" fmla="*/ 307388 h 474702"/>
                <a:gd name="connsiteX5" fmla="*/ 479675 w 607596"/>
                <a:gd name="connsiteY5" fmla="*/ 313253 h 474702"/>
                <a:gd name="connsiteX6" fmla="*/ 479675 w 607596"/>
                <a:gd name="connsiteY6" fmla="*/ 404691 h 474702"/>
                <a:gd name="connsiteX7" fmla="*/ 107231 w 607596"/>
                <a:gd name="connsiteY7" fmla="*/ 404691 h 474702"/>
                <a:gd name="connsiteX8" fmla="*/ 107231 w 607596"/>
                <a:gd name="connsiteY8" fmla="*/ 313253 h 474702"/>
                <a:gd name="connsiteX9" fmla="*/ 110880 w 607596"/>
                <a:gd name="connsiteY9" fmla="*/ 307122 h 474702"/>
                <a:gd name="connsiteX10" fmla="*/ 282138 w 607596"/>
                <a:gd name="connsiteY10" fmla="*/ 3333 h 474702"/>
                <a:gd name="connsiteX11" fmla="*/ 304744 w 607596"/>
                <a:gd name="connsiteY11" fmla="*/ 3333 h 474702"/>
                <a:gd name="connsiteX12" fmla="*/ 577358 w 607596"/>
                <a:gd name="connsiteY12" fmla="*/ 177884 h 474702"/>
                <a:gd name="connsiteX13" fmla="*/ 586971 w 607596"/>
                <a:gd name="connsiteY13" fmla="*/ 195482 h 474702"/>
                <a:gd name="connsiteX14" fmla="*/ 586971 w 607596"/>
                <a:gd name="connsiteY14" fmla="*/ 356080 h 474702"/>
                <a:gd name="connsiteX15" fmla="*/ 604593 w 607596"/>
                <a:gd name="connsiteY15" fmla="*/ 383720 h 474702"/>
                <a:gd name="connsiteX16" fmla="*/ 604593 w 607596"/>
                <a:gd name="connsiteY16" fmla="*/ 404339 h 474702"/>
                <a:gd name="connsiteX17" fmla="*/ 582253 w 607596"/>
                <a:gd name="connsiteY17" fmla="*/ 439445 h 474702"/>
                <a:gd name="connsiteX18" fmla="*/ 549768 w 607596"/>
                <a:gd name="connsiteY18" fmla="*/ 439445 h 474702"/>
                <a:gd name="connsiteX19" fmla="*/ 527428 w 607596"/>
                <a:gd name="connsiteY19" fmla="*/ 404339 h 474702"/>
                <a:gd name="connsiteX20" fmla="*/ 527428 w 607596"/>
                <a:gd name="connsiteY20" fmla="*/ 383720 h 474702"/>
                <a:gd name="connsiteX21" fmla="*/ 545050 w 607596"/>
                <a:gd name="connsiteY21" fmla="*/ 356080 h 474702"/>
                <a:gd name="connsiteX22" fmla="*/ 545050 w 607596"/>
                <a:gd name="connsiteY22" fmla="*/ 233698 h 474702"/>
                <a:gd name="connsiteX23" fmla="*/ 304744 w 607596"/>
                <a:gd name="connsiteY23" fmla="*/ 387630 h 474702"/>
                <a:gd name="connsiteX24" fmla="*/ 282138 w 607596"/>
                <a:gd name="connsiteY24" fmla="*/ 387630 h 474702"/>
                <a:gd name="connsiteX25" fmla="*/ 9612 w 607596"/>
                <a:gd name="connsiteY25" fmla="*/ 213079 h 474702"/>
                <a:gd name="connsiteX26" fmla="*/ 9612 w 607596"/>
                <a:gd name="connsiteY26" fmla="*/ 177884 h 47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7596" h="474702">
                  <a:moveTo>
                    <a:pt x="110880" y="307122"/>
                  </a:moveTo>
                  <a:cubicBezTo>
                    <a:pt x="112993" y="305966"/>
                    <a:pt x="115686" y="305877"/>
                    <a:pt x="117999" y="307388"/>
                  </a:cubicBezTo>
                  <a:lnTo>
                    <a:pt x="270804" y="405224"/>
                  </a:lnTo>
                  <a:cubicBezTo>
                    <a:pt x="284598" y="414022"/>
                    <a:pt x="302308" y="414022"/>
                    <a:pt x="316102" y="405224"/>
                  </a:cubicBezTo>
                  <a:lnTo>
                    <a:pt x="468907" y="307388"/>
                  </a:lnTo>
                  <a:cubicBezTo>
                    <a:pt x="473534" y="304367"/>
                    <a:pt x="479675" y="307744"/>
                    <a:pt x="479675" y="313253"/>
                  </a:cubicBezTo>
                  <a:lnTo>
                    <a:pt x="479675" y="404691"/>
                  </a:lnTo>
                  <a:cubicBezTo>
                    <a:pt x="479675" y="498351"/>
                    <a:pt x="107231" y="497729"/>
                    <a:pt x="107231" y="404691"/>
                  </a:cubicBezTo>
                  <a:lnTo>
                    <a:pt x="107231" y="313253"/>
                  </a:lnTo>
                  <a:cubicBezTo>
                    <a:pt x="107231" y="310499"/>
                    <a:pt x="108766" y="308277"/>
                    <a:pt x="110880" y="307122"/>
                  </a:cubicBezTo>
                  <a:close/>
                  <a:moveTo>
                    <a:pt x="282138" y="3333"/>
                  </a:moveTo>
                  <a:cubicBezTo>
                    <a:pt x="289080" y="-1111"/>
                    <a:pt x="297891" y="-1111"/>
                    <a:pt x="304744" y="3333"/>
                  </a:cubicBezTo>
                  <a:lnTo>
                    <a:pt x="577358" y="177884"/>
                  </a:lnTo>
                  <a:cubicBezTo>
                    <a:pt x="583232" y="181617"/>
                    <a:pt x="586971" y="188194"/>
                    <a:pt x="586971" y="195482"/>
                  </a:cubicBezTo>
                  <a:lnTo>
                    <a:pt x="586971" y="356080"/>
                  </a:lnTo>
                  <a:lnTo>
                    <a:pt x="604593" y="383720"/>
                  </a:lnTo>
                  <a:cubicBezTo>
                    <a:pt x="608598" y="390030"/>
                    <a:pt x="608598" y="398029"/>
                    <a:pt x="604593" y="404339"/>
                  </a:cubicBezTo>
                  <a:lnTo>
                    <a:pt x="582253" y="439445"/>
                  </a:lnTo>
                  <a:cubicBezTo>
                    <a:pt x="574688" y="451265"/>
                    <a:pt x="557333" y="451354"/>
                    <a:pt x="549768" y="439445"/>
                  </a:cubicBezTo>
                  <a:lnTo>
                    <a:pt x="527428" y="404339"/>
                  </a:lnTo>
                  <a:cubicBezTo>
                    <a:pt x="523423" y="398029"/>
                    <a:pt x="523423" y="390030"/>
                    <a:pt x="527428" y="383720"/>
                  </a:cubicBezTo>
                  <a:lnTo>
                    <a:pt x="545050" y="356080"/>
                  </a:lnTo>
                  <a:lnTo>
                    <a:pt x="545050" y="233698"/>
                  </a:lnTo>
                  <a:lnTo>
                    <a:pt x="304744" y="387630"/>
                  </a:lnTo>
                  <a:cubicBezTo>
                    <a:pt x="297891" y="391985"/>
                    <a:pt x="289080" y="391985"/>
                    <a:pt x="282138" y="387630"/>
                  </a:cubicBezTo>
                  <a:lnTo>
                    <a:pt x="9612" y="213079"/>
                  </a:lnTo>
                  <a:cubicBezTo>
                    <a:pt x="-3204" y="204902"/>
                    <a:pt x="-3204" y="186061"/>
                    <a:pt x="9612" y="1778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618815" y="1418824"/>
            <a:ext cx="1184564" cy="1106487"/>
            <a:chOff x="9102725" y="1570990"/>
            <a:chExt cx="2268220" cy="2268220"/>
          </a:xfrm>
        </p:grpSpPr>
        <p:sp>
          <p:nvSpPr>
            <p:cNvPr id="6" name="菱形 5"/>
            <p:cNvSpPr/>
            <p:nvPr/>
          </p:nvSpPr>
          <p:spPr>
            <a:xfrm>
              <a:off x="9285418" y="1722682"/>
              <a:ext cx="1943276" cy="1943274"/>
            </a:xfrm>
            <a:prstGeom prst="diamond">
              <a:avLst/>
            </a:prstGeom>
            <a:solidFill>
              <a:srgbClr val="C9D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9102725" y="1570990"/>
              <a:ext cx="2268220" cy="226822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Source Han Serif SC"/>
                <a:ea typeface="Source Han Serif SC"/>
                <a:cs typeface="+mn-ea"/>
                <a:sym typeface="+mn-lt"/>
              </a:endParaRPr>
            </a:p>
          </p:txBody>
        </p:sp>
        <p:sp>
          <p:nvSpPr>
            <p:cNvPr id="24" name="mortarboard_229345"/>
            <p:cNvSpPr>
              <a:spLocks noChangeAspect="1"/>
            </p:cNvSpPr>
            <p:nvPr/>
          </p:nvSpPr>
          <p:spPr bwMode="auto">
            <a:xfrm>
              <a:off x="9800110" y="2357962"/>
              <a:ext cx="861044" cy="672714"/>
            </a:xfrm>
            <a:custGeom>
              <a:avLst/>
              <a:gdLst>
                <a:gd name="connsiteX0" fmla="*/ 110880 w 607596"/>
                <a:gd name="connsiteY0" fmla="*/ 307122 h 474702"/>
                <a:gd name="connsiteX1" fmla="*/ 117999 w 607596"/>
                <a:gd name="connsiteY1" fmla="*/ 307388 h 474702"/>
                <a:gd name="connsiteX2" fmla="*/ 270804 w 607596"/>
                <a:gd name="connsiteY2" fmla="*/ 405224 h 474702"/>
                <a:gd name="connsiteX3" fmla="*/ 316102 w 607596"/>
                <a:gd name="connsiteY3" fmla="*/ 405224 h 474702"/>
                <a:gd name="connsiteX4" fmla="*/ 468907 w 607596"/>
                <a:gd name="connsiteY4" fmla="*/ 307388 h 474702"/>
                <a:gd name="connsiteX5" fmla="*/ 479675 w 607596"/>
                <a:gd name="connsiteY5" fmla="*/ 313253 h 474702"/>
                <a:gd name="connsiteX6" fmla="*/ 479675 w 607596"/>
                <a:gd name="connsiteY6" fmla="*/ 404691 h 474702"/>
                <a:gd name="connsiteX7" fmla="*/ 107231 w 607596"/>
                <a:gd name="connsiteY7" fmla="*/ 404691 h 474702"/>
                <a:gd name="connsiteX8" fmla="*/ 107231 w 607596"/>
                <a:gd name="connsiteY8" fmla="*/ 313253 h 474702"/>
                <a:gd name="connsiteX9" fmla="*/ 110880 w 607596"/>
                <a:gd name="connsiteY9" fmla="*/ 307122 h 474702"/>
                <a:gd name="connsiteX10" fmla="*/ 282138 w 607596"/>
                <a:gd name="connsiteY10" fmla="*/ 3333 h 474702"/>
                <a:gd name="connsiteX11" fmla="*/ 304744 w 607596"/>
                <a:gd name="connsiteY11" fmla="*/ 3333 h 474702"/>
                <a:gd name="connsiteX12" fmla="*/ 577358 w 607596"/>
                <a:gd name="connsiteY12" fmla="*/ 177884 h 474702"/>
                <a:gd name="connsiteX13" fmla="*/ 586971 w 607596"/>
                <a:gd name="connsiteY13" fmla="*/ 195482 h 474702"/>
                <a:gd name="connsiteX14" fmla="*/ 586971 w 607596"/>
                <a:gd name="connsiteY14" fmla="*/ 356080 h 474702"/>
                <a:gd name="connsiteX15" fmla="*/ 604593 w 607596"/>
                <a:gd name="connsiteY15" fmla="*/ 383720 h 474702"/>
                <a:gd name="connsiteX16" fmla="*/ 604593 w 607596"/>
                <a:gd name="connsiteY16" fmla="*/ 404339 h 474702"/>
                <a:gd name="connsiteX17" fmla="*/ 582253 w 607596"/>
                <a:gd name="connsiteY17" fmla="*/ 439445 h 474702"/>
                <a:gd name="connsiteX18" fmla="*/ 549768 w 607596"/>
                <a:gd name="connsiteY18" fmla="*/ 439445 h 474702"/>
                <a:gd name="connsiteX19" fmla="*/ 527428 w 607596"/>
                <a:gd name="connsiteY19" fmla="*/ 404339 h 474702"/>
                <a:gd name="connsiteX20" fmla="*/ 527428 w 607596"/>
                <a:gd name="connsiteY20" fmla="*/ 383720 h 474702"/>
                <a:gd name="connsiteX21" fmla="*/ 545050 w 607596"/>
                <a:gd name="connsiteY21" fmla="*/ 356080 h 474702"/>
                <a:gd name="connsiteX22" fmla="*/ 545050 w 607596"/>
                <a:gd name="connsiteY22" fmla="*/ 233698 h 474702"/>
                <a:gd name="connsiteX23" fmla="*/ 304744 w 607596"/>
                <a:gd name="connsiteY23" fmla="*/ 387630 h 474702"/>
                <a:gd name="connsiteX24" fmla="*/ 282138 w 607596"/>
                <a:gd name="connsiteY24" fmla="*/ 387630 h 474702"/>
                <a:gd name="connsiteX25" fmla="*/ 9612 w 607596"/>
                <a:gd name="connsiteY25" fmla="*/ 213079 h 474702"/>
                <a:gd name="connsiteX26" fmla="*/ 9612 w 607596"/>
                <a:gd name="connsiteY26" fmla="*/ 177884 h 47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7596" h="474702">
                  <a:moveTo>
                    <a:pt x="110880" y="307122"/>
                  </a:moveTo>
                  <a:cubicBezTo>
                    <a:pt x="112993" y="305966"/>
                    <a:pt x="115686" y="305877"/>
                    <a:pt x="117999" y="307388"/>
                  </a:cubicBezTo>
                  <a:lnTo>
                    <a:pt x="270804" y="405224"/>
                  </a:lnTo>
                  <a:cubicBezTo>
                    <a:pt x="284598" y="414022"/>
                    <a:pt x="302308" y="414022"/>
                    <a:pt x="316102" y="405224"/>
                  </a:cubicBezTo>
                  <a:lnTo>
                    <a:pt x="468907" y="307388"/>
                  </a:lnTo>
                  <a:cubicBezTo>
                    <a:pt x="473534" y="304367"/>
                    <a:pt x="479675" y="307744"/>
                    <a:pt x="479675" y="313253"/>
                  </a:cubicBezTo>
                  <a:lnTo>
                    <a:pt x="479675" y="404691"/>
                  </a:lnTo>
                  <a:cubicBezTo>
                    <a:pt x="479675" y="498351"/>
                    <a:pt x="107231" y="497729"/>
                    <a:pt x="107231" y="404691"/>
                  </a:cubicBezTo>
                  <a:lnTo>
                    <a:pt x="107231" y="313253"/>
                  </a:lnTo>
                  <a:cubicBezTo>
                    <a:pt x="107231" y="310499"/>
                    <a:pt x="108766" y="308277"/>
                    <a:pt x="110880" y="307122"/>
                  </a:cubicBezTo>
                  <a:close/>
                  <a:moveTo>
                    <a:pt x="282138" y="3333"/>
                  </a:moveTo>
                  <a:cubicBezTo>
                    <a:pt x="289080" y="-1111"/>
                    <a:pt x="297891" y="-1111"/>
                    <a:pt x="304744" y="3333"/>
                  </a:cubicBezTo>
                  <a:lnTo>
                    <a:pt x="577358" y="177884"/>
                  </a:lnTo>
                  <a:cubicBezTo>
                    <a:pt x="583232" y="181617"/>
                    <a:pt x="586971" y="188194"/>
                    <a:pt x="586971" y="195482"/>
                  </a:cubicBezTo>
                  <a:lnTo>
                    <a:pt x="586971" y="356080"/>
                  </a:lnTo>
                  <a:lnTo>
                    <a:pt x="604593" y="383720"/>
                  </a:lnTo>
                  <a:cubicBezTo>
                    <a:pt x="608598" y="390030"/>
                    <a:pt x="608598" y="398029"/>
                    <a:pt x="604593" y="404339"/>
                  </a:cubicBezTo>
                  <a:lnTo>
                    <a:pt x="582253" y="439445"/>
                  </a:lnTo>
                  <a:cubicBezTo>
                    <a:pt x="574688" y="451265"/>
                    <a:pt x="557333" y="451354"/>
                    <a:pt x="549768" y="439445"/>
                  </a:cubicBezTo>
                  <a:lnTo>
                    <a:pt x="527428" y="404339"/>
                  </a:lnTo>
                  <a:cubicBezTo>
                    <a:pt x="523423" y="398029"/>
                    <a:pt x="523423" y="390030"/>
                    <a:pt x="527428" y="383720"/>
                  </a:cubicBezTo>
                  <a:lnTo>
                    <a:pt x="545050" y="356080"/>
                  </a:lnTo>
                  <a:lnTo>
                    <a:pt x="545050" y="233698"/>
                  </a:lnTo>
                  <a:lnTo>
                    <a:pt x="304744" y="387630"/>
                  </a:lnTo>
                  <a:cubicBezTo>
                    <a:pt x="297891" y="391985"/>
                    <a:pt x="289080" y="391985"/>
                    <a:pt x="282138" y="387630"/>
                  </a:cubicBezTo>
                  <a:lnTo>
                    <a:pt x="9612" y="213079"/>
                  </a:lnTo>
                  <a:cubicBezTo>
                    <a:pt x="-3204" y="204902"/>
                    <a:pt x="-3204" y="186061"/>
                    <a:pt x="9612" y="1778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TextBox 82"/>
          <p:cNvSpPr txBox="1"/>
          <p:nvPr/>
        </p:nvSpPr>
        <p:spPr>
          <a:xfrm>
            <a:off x="965200" y="3130257"/>
            <a:ext cx="2280920" cy="24929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通过跨模态自编码器实现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RGB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图像与深度图的双向多尺度重建训练，利用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SSIM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和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MAE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组合损失优化模型，学习两种模态间的特征映射关系，为后续视觉任务提供预训练基础。</a:t>
            </a:r>
            <a:endParaRPr lang="zh-CN" altLang="en-US" dirty="0">
              <a:solidFill>
                <a:schemeClr val="accent1"/>
              </a:solidFill>
              <a:ea typeface="思源黑体 CN Light" panose="020B0300000000000000" charset="-122"/>
              <a:sym typeface="Arial" panose="020B0604020202020204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1044530" y="2704351"/>
            <a:ext cx="2006768" cy="30893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训练</a:t>
            </a:r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RGB-D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重建网络</a:t>
            </a:r>
          </a:p>
        </p:txBody>
      </p:sp>
      <p:sp>
        <p:nvSpPr>
          <p:cNvPr id="29" name="TextBox 82"/>
          <p:cNvSpPr txBox="1"/>
          <p:nvPr/>
        </p:nvSpPr>
        <p:spPr>
          <a:xfrm>
            <a:off x="3661716" y="3062356"/>
            <a:ext cx="2222207" cy="19389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用第一阶段训练的跨模态自编码器提取的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RGB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与深度图特征，通过多尺度监督训练轮廓估计模型，实现对图像中物体轮廓的精确预测。</a:t>
            </a:r>
            <a:endParaRPr lang="zh-CN" altLang="en-US" dirty="0">
              <a:solidFill>
                <a:schemeClr val="accent1"/>
              </a:solidFill>
              <a:ea typeface="思源黑体 CN Light" panose="020B0300000000000000" charset="-122"/>
              <a:sym typeface="Arial" panose="020B0604020202020204"/>
            </a:endParaRPr>
          </a:p>
        </p:txBody>
      </p:sp>
      <p:sp>
        <p:nvSpPr>
          <p:cNvPr id="30" name="TextBox 81"/>
          <p:cNvSpPr txBox="1"/>
          <p:nvPr/>
        </p:nvSpPr>
        <p:spPr>
          <a:xfrm>
            <a:off x="3764537" y="2702789"/>
            <a:ext cx="1846659" cy="30893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轮廓估计模型训练</a:t>
            </a:r>
          </a:p>
        </p:txBody>
      </p:sp>
      <p:sp>
        <p:nvSpPr>
          <p:cNvPr id="31" name="TextBox 82"/>
          <p:cNvSpPr txBox="1"/>
          <p:nvPr/>
        </p:nvSpPr>
        <p:spPr>
          <a:xfrm>
            <a:off x="6306490" y="3048621"/>
            <a:ext cx="2280920" cy="27699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通过加载跨模态自编码器和轮廓估计模型的预训练权重，结合多尺度训练与结构损失函数（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BCE+IOU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），对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RGBD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显著目标检测模型（</a:t>
            </a:r>
            <a:r>
              <a:rPr lang="en-US" altLang="zh-CN" dirty="0" err="1">
                <a:solidFill>
                  <a:schemeClr val="accent1"/>
                </a:solidFill>
                <a:ea typeface="思源黑体 CN Light" panose="020B0300000000000000" charset="-122"/>
              </a:rPr>
              <a:t>RGBD_sal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）进行端到端训练，实现对图像显著区域的精确预测。</a:t>
            </a:r>
            <a:endParaRPr lang="zh-CN" altLang="en-US" dirty="0">
              <a:solidFill>
                <a:schemeClr val="accent1"/>
              </a:solidFill>
              <a:ea typeface="思源黑体 CN Light" panose="020B0300000000000000" charset="-122"/>
              <a:sym typeface="Arial" panose="020B0604020202020204"/>
            </a:endParaRPr>
          </a:p>
        </p:txBody>
      </p:sp>
      <p:sp>
        <p:nvSpPr>
          <p:cNvPr id="32" name="TextBox 81"/>
          <p:cNvSpPr txBox="1"/>
          <p:nvPr/>
        </p:nvSpPr>
        <p:spPr>
          <a:xfrm>
            <a:off x="6160827" y="2711618"/>
            <a:ext cx="2577309" cy="57118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+mj-ea"/>
                <a:ea typeface="+mj-ea"/>
              </a:rPr>
              <a:t>RGBD </a:t>
            </a: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显著目标检测模型训练</a:t>
            </a: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accent1"/>
              </a:solidFill>
              <a:latin typeface="+mj-ea"/>
              <a:ea typeface="+mj-ea"/>
              <a:sym typeface="Arial" panose="020B0604020202020204"/>
            </a:endParaRPr>
          </a:p>
        </p:txBody>
      </p:sp>
      <p:sp>
        <p:nvSpPr>
          <p:cNvPr id="33" name="TextBox 82"/>
          <p:cNvSpPr txBox="1"/>
          <p:nvPr/>
        </p:nvSpPr>
        <p:spPr>
          <a:xfrm>
            <a:off x="9100236" y="3048621"/>
            <a:ext cx="2487077" cy="22159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spcBef>
                <a:spcPct val="0"/>
              </a:spcBef>
              <a:defRPr/>
            </a:pP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对多个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RGBD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显著目标检测模型在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DUT-RGBD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NJU2K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等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10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个基准数据集上的表现进行全面评估，通过计算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MAE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F-measure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、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S-measure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等 </a:t>
            </a:r>
            <a:r>
              <a:rPr lang="en-US" altLang="zh-CN" dirty="0">
                <a:solidFill>
                  <a:schemeClr val="accent1"/>
                </a:solidFill>
                <a:ea typeface="思源黑体 CN Light" panose="020B0300000000000000" charset="-122"/>
              </a:rPr>
              <a:t>9 </a:t>
            </a:r>
            <a:r>
              <a:rPr lang="zh-CN" altLang="en-US" dirty="0">
                <a:solidFill>
                  <a:schemeClr val="accent1"/>
                </a:solidFill>
                <a:ea typeface="思源黑体 CN Light" panose="020B0300000000000000" charset="-122"/>
              </a:rPr>
              <a:t>种指标量化模型性能，并输出详细评估结果。</a:t>
            </a:r>
            <a:endParaRPr lang="zh-CN" altLang="en-US" dirty="0">
              <a:solidFill>
                <a:schemeClr val="accent1"/>
              </a:solidFill>
              <a:ea typeface="思源黑体 CN Light" panose="020B0300000000000000" charset="-122"/>
              <a:sym typeface="Arial" panose="020B0604020202020204"/>
            </a:endParaRPr>
          </a:p>
        </p:txBody>
      </p:sp>
      <p:sp>
        <p:nvSpPr>
          <p:cNvPr id="35" name="TextBox 81"/>
          <p:cNvSpPr txBox="1"/>
          <p:nvPr/>
        </p:nvSpPr>
        <p:spPr>
          <a:xfrm>
            <a:off x="9579951" y="2689594"/>
            <a:ext cx="1436291" cy="57118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数据集评估程序</a:t>
            </a:r>
          </a:p>
          <a:p>
            <a:pPr algn="just">
              <a:lnSpc>
                <a:spcPct val="120000"/>
              </a:lnSpc>
            </a:pPr>
            <a:endParaRPr lang="zh-CN" altLang="en-US" sz="1600" b="1" dirty="0">
              <a:solidFill>
                <a:schemeClr val="accent1"/>
              </a:solidFill>
              <a:latin typeface="+mj-ea"/>
              <a:ea typeface="+mj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第一阶段算法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2" y="1440417"/>
            <a:ext cx="1492033" cy="19893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95" y="1440417"/>
            <a:ext cx="1492033" cy="1989378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4850481" y="1345805"/>
            <a:ext cx="2184165" cy="2227574"/>
          </a:xfrm>
          <a:prstGeom prst="roundRect">
            <a:avLst>
              <a:gd name="adj" fmla="val 9531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Crossmodal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Autoendoer</a:t>
            </a:r>
            <a:endParaRPr lang="zh-CN" altLang="en-US" sz="2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2" y="4009118"/>
            <a:ext cx="1492033" cy="19893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95" y="4150002"/>
            <a:ext cx="1492033" cy="198937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67947" y="3534790"/>
            <a:ext cx="753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86212" y="6044086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D_to_RGB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948498" y="6195932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RGB_to_D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0170379" y="3623268"/>
            <a:ext cx="87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Depth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18" idx="1"/>
          </p:cNvCxnSpPr>
          <p:nvPr/>
        </p:nvCxnSpPr>
        <p:spPr>
          <a:xfrm>
            <a:off x="2790895" y="2459592"/>
            <a:ext cx="205958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3"/>
            <a:endCxn id="23" idx="1"/>
          </p:cNvCxnSpPr>
          <p:nvPr/>
        </p:nvCxnSpPr>
        <p:spPr>
          <a:xfrm>
            <a:off x="7034646" y="2459592"/>
            <a:ext cx="2614249" cy="26850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1"/>
          </p:cNvCxnSpPr>
          <p:nvPr/>
        </p:nvCxnSpPr>
        <p:spPr>
          <a:xfrm flipH="1" flipV="1">
            <a:off x="7034646" y="2435105"/>
            <a:ext cx="2614249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1"/>
            <a:endCxn id="20" idx="3"/>
          </p:cNvCxnSpPr>
          <p:nvPr/>
        </p:nvCxnSpPr>
        <p:spPr>
          <a:xfrm flipH="1">
            <a:off x="2790895" y="2459592"/>
            <a:ext cx="2059586" cy="254421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68226" y="2088573"/>
            <a:ext cx="205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42061" y="2065773"/>
            <a:ext cx="205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965200" y="3992600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10800000">
            <a:off x="11324503" y="4145000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601" y="3802141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662412" y="3992600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第一阶段算法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2" y="1440417"/>
            <a:ext cx="1492033" cy="19893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95" y="1440417"/>
            <a:ext cx="1492033" cy="1989378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4850481" y="1345805"/>
            <a:ext cx="2184165" cy="2227574"/>
          </a:xfrm>
          <a:prstGeom prst="roundRect">
            <a:avLst>
              <a:gd name="adj" fmla="val 9531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Crossmodal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Autoendoer</a:t>
            </a:r>
            <a:endParaRPr lang="zh-CN" altLang="en-US" sz="2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62" y="4009118"/>
            <a:ext cx="1492033" cy="198937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95" y="4150002"/>
            <a:ext cx="1492033" cy="1989378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67947" y="3534790"/>
            <a:ext cx="753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86212" y="6044086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D_to_RGB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948498" y="6195932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RGB_to_D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0170379" y="3623268"/>
            <a:ext cx="87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Depth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18" idx="1"/>
          </p:cNvCxnSpPr>
          <p:nvPr/>
        </p:nvCxnSpPr>
        <p:spPr>
          <a:xfrm>
            <a:off x="2790895" y="2459592"/>
            <a:ext cx="205958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3"/>
            <a:endCxn id="23" idx="1"/>
          </p:cNvCxnSpPr>
          <p:nvPr/>
        </p:nvCxnSpPr>
        <p:spPr>
          <a:xfrm>
            <a:off x="7034646" y="2459592"/>
            <a:ext cx="2614249" cy="26850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1"/>
          </p:cNvCxnSpPr>
          <p:nvPr/>
        </p:nvCxnSpPr>
        <p:spPr>
          <a:xfrm flipH="1" flipV="1">
            <a:off x="7034646" y="2435105"/>
            <a:ext cx="2614249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1"/>
            <a:endCxn id="20" idx="3"/>
          </p:cNvCxnSpPr>
          <p:nvPr/>
        </p:nvCxnSpPr>
        <p:spPr>
          <a:xfrm flipH="1">
            <a:off x="2790895" y="2459592"/>
            <a:ext cx="2059586" cy="254421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68226" y="2088573"/>
            <a:ext cx="205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42061" y="2065773"/>
            <a:ext cx="205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965200" y="3992600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 rot="10800000">
            <a:off x="11324503" y="4145000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601" y="3802141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662412" y="3992600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91" y="2210372"/>
            <a:ext cx="8179321" cy="4649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第二阶段算法</a:t>
              </a:r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5003123" y="1957516"/>
            <a:ext cx="2184165" cy="2227574"/>
          </a:xfrm>
          <a:prstGeom prst="roundRect">
            <a:avLst>
              <a:gd name="adj" fmla="val 9531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Contour</a:t>
            </a:r>
          </a:p>
          <a:p>
            <a:pPr algn="ctr"/>
            <a:r>
              <a:rPr lang="en-US" altLang="zh-CN" sz="2400" dirty="0"/>
              <a:t>Estimation</a:t>
            </a:r>
            <a:endParaRPr lang="zh-CN" altLang="en-US" sz="2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62" y="1489074"/>
            <a:ext cx="1492033" cy="198937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06" y="4200680"/>
            <a:ext cx="1492033" cy="1989378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2300612" y="3524042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D_to_RGB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506609" y="6246610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RGB_to_D</a:t>
            </a:r>
            <a:endParaRPr lang="zh-CN" altLang="en-US" dirty="0"/>
          </a:p>
        </p:txBody>
      </p:sp>
      <p:sp>
        <p:nvSpPr>
          <p:cNvPr id="61" name="右大括号 60"/>
          <p:cNvSpPr/>
          <p:nvPr/>
        </p:nvSpPr>
        <p:spPr>
          <a:xfrm>
            <a:off x="1879600" y="1472556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大括号 61"/>
          <p:cNvSpPr/>
          <p:nvPr/>
        </p:nvSpPr>
        <p:spPr>
          <a:xfrm>
            <a:off x="1932932" y="4227944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307001" y="1282097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346480" y="4070843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9" name="直接箭头连接符 88"/>
          <p:cNvCxnSpPr>
            <a:stCxn id="55" idx="3"/>
            <a:endCxn id="18" idx="1"/>
          </p:cNvCxnSpPr>
          <p:nvPr/>
        </p:nvCxnSpPr>
        <p:spPr>
          <a:xfrm>
            <a:off x="3705295" y="2483763"/>
            <a:ext cx="1297828" cy="5875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6" idx="3"/>
            <a:endCxn id="18" idx="1"/>
          </p:cNvCxnSpPr>
          <p:nvPr/>
        </p:nvCxnSpPr>
        <p:spPr>
          <a:xfrm flipV="1">
            <a:off x="3699039" y="3071303"/>
            <a:ext cx="1304084" cy="21240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15" y="1235475"/>
            <a:ext cx="1492033" cy="1989378"/>
          </a:xfrm>
          <a:prstGeom prst="rect">
            <a:avLst/>
          </a:prstGeom>
        </p:spPr>
      </p:pic>
      <p:sp>
        <p:nvSpPr>
          <p:cNvPr id="99" name="文本框 98"/>
          <p:cNvSpPr txBox="1"/>
          <p:nvPr/>
        </p:nvSpPr>
        <p:spPr>
          <a:xfrm>
            <a:off x="9433545" y="888914"/>
            <a:ext cx="87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Depth</a:t>
            </a:r>
            <a:endParaRPr lang="zh-CN" altLang="en-US" dirty="0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670" y="4046876"/>
            <a:ext cx="1494000" cy="1992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9299284" y="6190058"/>
            <a:ext cx="1182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D_contour</a:t>
            </a:r>
            <a:endParaRPr lang="en-US" altLang="zh-CN" b="1" dirty="0">
              <a:solidFill>
                <a:schemeClr val="accent1"/>
              </a:solidFill>
              <a:latin typeface="+mj-ea"/>
              <a:ea typeface="+mj-ea"/>
              <a:sym typeface="Arial" panose="020B0604020202020204"/>
            </a:endParaRPr>
          </a:p>
          <a:p>
            <a:endParaRPr lang="zh-CN" altLang="en-US" dirty="0"/>
          </a:p>
        </p:txBody>
      </p:sp>
      <p:cxnSp>
        <p:nvCxnSpPr>
          <p:cNvPr id="103" name="直接箭头连接符 102"/>
          <p:cNvCxnSpPr>
            <a:stCxn id="18" idx="3"/>
            <a:endCxn id="101" idx="3"/>
          </p:cNvCxnSpPr>
          <p:nvPr/>
        </p:nvCxnSpPr>
        <p:spPr>
          <a:xfrm>
            <a:off x="7187288" y="3071303"/>
            <a:ext cx="1957382" cy="197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1112952" y="3759949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7" name="右大括号 106"/>
          <p:cNvSpPr/>
          <p:nvPr/>
        </p:nvSpPr>
        <p:spPr>
          <a:xfrm rot="10800000">
            <a:off x="10806491" y="3948614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stCxn id="98" idx="2"/>
            <a:endCxn id="101" idx="0"/>
          </p:cNvCxnSpPr>
          <p:nvPr/>
        </p:nvCxnSpPr>
        <p:spPr>
          <a:xfrm>
            <a:off x="9870332" y="3224853"/>
            <a:ext cx="21338" cy="8220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8773931" y="3324954"/>
            <a:ext cx="11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阈值分割</a:t>
            </a:r>
            <a:endParaRPr lang="en-US" altLang="zh-CN" dirty="0"/>
          </a:p>
          <a:p>
            <a:r>
              <a:rPr lang="zh-CN" altLang="en-US" dirty="0"/>
              <a:t>尺度变换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第二阶段算法</a:t>
              </a:r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5003123" y="1957516"/>
            <a:ext cx="2184165" cy="2227574"/>
          </a:xfrm>
          <a:prstGeom prst="roundRect">
            <a:avLst>
              <a:gd name="adj" fmla="val 9531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Contour</a:t>
            </a:r>
          </a:p>
          <a:p>
            <a:pPr algn="ctr"/>
            <a:r>
              <a:rPr lang="en-US" altLang="zh-CN" sz="2400" dirty="0"/>
              <a:t>Estimation</a:t>
            </a:r>
            <a:endParaRPr lang="zh-CN" altLang="en-US" sz="2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62" y="1489074"/>
            <a:ext cx="1492033" cy="198937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06" y="4200680"/>
            <a:ext cx="1492033" cy="1989378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2300612" y="3524042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D_to_RGB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506609" y="6246610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RGB_to_D</a:t>
            </a:r>
            <a:endParaRPr lang="zh-CN" altLang="en-US" dirty="0"/>
          </a:p>
        </p:txBody>
      </p:sp>
      <p:sp>
        <p:nvSpPr>
          <p:cNvPr id="61" name="右大括号 60"/>
          <p:cNvSpPr/>
          <p:nvPr/>
        </p:nvSpPr>
        <p:spPr>
          <a:xfrm>
            <a:off x="1879600" y="1472556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大括号 61"/>
          <p:cNvSpPr/>
          <p:nvPr/>
        </p:nvSpPr>
        <p:spPr>
          <a:xfrm>
            <a:off x="1932932" y="4227944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307001" y="1282097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346480" y="4070843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9" name="直接箭头连接符 88"/>
          <p:cNvCxnSpPr>
            <a:stCxn id="55" idx="3"/>
            <a:endCxn id="18" idx="1"/>
          </p:cNvCxnSpPr>
          <p:nvPr/>
        </p:nvCxnSpPr>
        <p:spPr>
          <a:xfrm>
            <a:off x="3705295" y="2483763"/>
            <a:ext cx="1297828" cy="5875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6" idx="3"/>
            <a:endCxn id="18" idx="1"/>
          </p:cNvCxnSpPr>
          <p:nvPr/>
        </p:nvCxnSpPr>
        <p:spPr>
          <a:xfrm flipV="1">
            <a:off x="3699039" y="3071303"/>
            <a:ext cx="1304084" cy="21240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15" y="1235475"/>
            <a:ext cx="1492033" cy="1989378"/>
          </a:xfrm>
          <a:prstGeom prst="rect">
            <a:avLst/>
          </a:prstGeom>
        </p:spPr>
      </p:pic>
      <p:sp>
        <p:nvSpPr>
          <p:cNvPr id="99" name="文本框 98"/>
          <p:cNvSpPr txBox="1"/>
          <p:nvPr/>
        </p:nvSpPr>
        <p:spPr>
          <a:xfrm>
            <a:off x="9433545" y="888914"/>
            <a:ext cx="87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Depth</a:t>
            </a:r>
            <a:endParaRPr lang="zh-CN" altLang="en-US" dirty="0"/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44670" y="4046876"/>
            <a:ext cx="1494000" cy="1992000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9299284" y="6190058"/>
            <a:ext cx="1182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D_contour</a:t>
            </a:r>
            <a:endParaRPr lang="en-US" altLang="zh-CN" b="1" dirty="0">
              <a:solidFill>
                <a:schemeClr val="accent1"/>
              </a:solidFill>
              <a:latin typeface="+mj-ea"/>
              <a:ea typeface="+mj-ea"/>
              <a:sym typeface="Arial" panose="020B0604020202020204"/>
            </a:endParaRPr>
          </a:p>
          <a:p>
            <a:endParaRPr lang="zh-CN" altLang="en-US" dirty="0"/>
          </a:p>
        </p:txBody>
      </p:sp>
      <p:cxnSp>
        <p:nvCxnSpPr>
          <p:cNvPr id="103" name="直接箭头连接符 102"/>
          <p:cNvCxnSpPr>
            <a:stCxn id="18" idx="3"/>
            <a:endCxn id="101" idx="3"/>
          </p:cNvCxnSpPr>
          <p:nvPr/>
        </p:nvCxnSpPr>
        <p:spPr>
          <a:xfrm>
            <a:off x="7187288" y="3071303"/>
            <a:ext cx="1957382" cy="197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1112952" y="3759949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7" name="右大括号 106"/>
          <p:cNvSpPr/>
          <p:nvPr/>
        </p:nvSpPr>
        <p:spPr>
          <a:xfrm rot="10800000">
            <a:off x="10806491" y="3948614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>
            <a:stCxn id="98" idx="2"/>
            <a:endCxn id="101" idx="0"/>
          </p:cNvCxnSpPr>
          <p:nvPr/>
        </p:nvCxnSpPr>
        <p:spPr>
          <a:xfrm>
            <a:off x="9870332" y="3224853"/>
            <a:ext cx="21338" cy="8220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8773931" y="3324954"/>
            <a:ext cx="11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阈值分割</a:t>
            </a:r>
            <a:endParaRPr lang="en-US" altLang="zh-CN" dirty="0"/>
          </a:p>
          <a:p>
            <a:r>
              <a:rPr lang="zh-CN" altLang="en-US" dirty="0"/>
              <a:t>尺度变换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55" y="1824492"/>
            <a:ext cx="8815578" cy="5010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第三阶段算法</a:t>
              </a:r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5003123" y="1957516"/>
            <a:ext cx="2184165" cy="2227574"/>
          </a:xfrm>
          <a:prstGeom prst="roundRect">
            <a:avLst>
              <a:gd name="adj" fmla="val 9531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RGBD</a:t>
            </a:r>
          </a:p>
          <a:p>
            <a:pPr algn="ctr"/>
            <a:r>
              <a:rPr lang="en-US" altLang="zh-CN" sz="2400" dirty="0" err="1"/>
              <a:t>sal</a:t>
            </a:r>
            <a:endParaRPr lang="zh-CN" altLang="en-US" sz="2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0" y="1262820"/>
            <a:ext cx="1492033" cy="198937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4" y="3974426"/>
            <a:ext cx="1492033" cy="1989378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242287" y="3285419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155187" y="6020356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Depth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55" idx="3"/>
            <a:endCxn id="18" idx="1"/>
          </p:cNvCxnSpPr>
          <p:nvPr/>
        </p:nvCxnSpPr>
        <p:spPr>
          <a:xfrm>
            <a:off x="2353873" y="2257509"/>
            <a:ext cx="2649250" cy="8137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6" idx="3"/>
            <a:endCxn id="18" idx="1"/>
          </p:cNvCxnSpPr>
          <p:nvPr/>
        </p:nvCxnSpPr>
        <p:spPr>
          <a:xfrm flipV="1">
            <a:off x="2347617" y="3071303"/>
            <a:ext cx="2655506" cy="18978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48801" y="828723"/>
            <a:ext cx="87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GT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552795" y="6126141"/>
            <a:ext cx="118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</a:rPr>
              <a:t>GT_out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3" name="直接箭头连接符 102"/>
          <p:cNvCxnSpPr>
            <a:stCxn id="18" idx="3"/>
          </p:cNvCxnSpPr>
          <p:nvPr/>
        </p:nvCxnSpPr>
        <p:spPr>
          <a:xfrm>
            <a:off x="7187288" y="3071303"/>
            <a:ext cx="1957382" cy="197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1112952" y="3759949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7" name="右大括号 106"/>
          <p:cNvSpPr/>
          <p:nvPr/>
        </p:nvSpPr>
        <p:spPr>
          <a:xfrm rot="10800000">
            <a:off x="10806491" y="3948614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9870332" y="3224853"/>
            <a:ext cx="21338" cy="8220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 rot="1027935">
            <a:off x="2460259" y="2206890"/>
            <a:ext cx="2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 尺度变换</a:t>
            </a:r>
          </a:p>
        </p:txBody>
      </p:sp>
      <p:sp>
        <p:nvSpPr>
          <p:cNvPr id="115" name="文本框 114"/>
          <p:cNvSpPr txBox="1"/>
          <p:nvPr/>
        </p:nvSpPr>
        <p:spPr>
          <a:xfrm rot="19515981">
            <a:off x="2345862" y="3672953"/>
            <a:ext cx="23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 尺度变换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8773931" y="3324954"/>
            <a:ext cx="117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尺度变换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01" y="1209654"/>
            <a:ext cx="1494000" cy="199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98" y="4070075"/>
            <a:ext cx="1494000" cy="199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47396" y="5356872"/>
            <a:ext cx="269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Crossmodal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Autoendoer</a:t>
            </a:r>
            <a:endParaRPr lang="en-US" altLang="zh-CN" sz="1800" dirty="0"/>
          </a:p>
          <a:p>
            <a:r>
              <a:rPr lang="en-US" altLang="zh-CN" sz="1800" dirty="0"/>
              <a:t>Contour Estimation</a:t>
            </a:r>
            <a:endParaRPr lang="zh-CN" altLang="en-US" sz="1800" dirty="0"/>
          </a:p>
        </p:txBody>
      </p:sp>
      <p:cxnSp>
        <p:nvCxnSpPr>
          <p:cNvPr id="14" name="直接箭头连接符 13"/>
          <p:cNvCxnSpPr>
            <a:stCxn id="13" idx="0"/>
            <a:endCxn id="18" idx="2"/>
          </p:cNvCxnSpPr>
          <p:nvPr/>
        </p:nvCxnSpPr>
        <p:spPr>
          <a:xfrm flipV="1">
            <a:off x="6095205" y="4185090"/>
            <a:ext cx="1" cy="11717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第三阶段算法</a:t>
              </a:r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5133919" y="1944814"/>
            <a:ext cx="2184165" cy="2227574"/>
          </a:xfrm>
          <a:prstGeom prst="roundRect">
            <a:avLst>
              <a:gd name="adj" fmla="val 9531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RGBD</a:t>
            </a:r>
          </a:p>
          <a:p>
            <a:pPr algn="ctr"/>
            <a:r>
              <a:rPr lang="en-US" altLang="zh-CN" sz="2400" dirty="0" err="1"/>
              <a:t>sal</a:t>
            </a:r>
            <a:endParaRPr lang="zh-CN" altLang="en-US" sz="2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0" y="1262820"/>
            <a:ext cx="1492033" cy="198937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4" y="3974426"/>
            <a:ext cx="1492033" cy="1989378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242287" y="3285419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155187" y="6020356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Depth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55" idx="3"/>
            <a:endCxn id="18" idx="1"/>
          </p:cNvCxnSpPr>
          <p:nvPr/>
        </p:nvCxnSpPr>
        <p:spPr>
          <a:xfrm>
            <a:off x="2353873" y="2257509"/>
            <a:ext cx="2780046" cy="8010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6" idx="3"/>
            <a:endCxn id="18" idx="1"/>
          </p:cNvCxnSpPr>
          <p:nvPr/>
        </p:nvCxnSpPr>
        <p:spPr>
          <a:xfrm flipV="1">
            <a:off x="2347617" y="3058601"/>
            <a:ext cx="2786302" cy="19105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48801" y="828723"/>
            <a:ext cx="87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GT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552795" y="6126141"/>
            <a:ext cx="118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</a:rPr>
              <a:t>GT_out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3" name="直接箭头连接符 102"/>
          <p:cNvCxnSpPr>
            <a:stCxn id="18" idx="3"/>
          </p:cNvCxnSpPr>
          <p:nvPr/>
        </p:nvCxnSpPr>
        <p:spPr>
          <a:xfrm>
            <a:off x="7318084" y="3058601"/>
            <a:ext cx="1957382" cy="197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1112952" y="3759949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7" name="右大括号 106"/>
          <p:cNvSpPr/>
          <p:nvPr/>
        </p:nvSpPr>
        <p:spPr>
          <a:xfrm rot="10800000">
            <a:off x="10806491" y="3948614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9870332" y="3224853"/>
            <a:ext cx="21338" cy="8220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 rot="1027935">
            <a:off x="2460259" y="2206890"/>
            <a:ext cx="2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 尺度变换</a:t>
            </a:r>
          </a:p>
        </p:txBody>
      </p:sp>
      <p:sp>
        <p:nvSpPr>
          <p:cNvPr id="115" name="文本框 114"/>
          <p:cNvSpPr txBox="1"/>
          <p:nvPr/>
        </p:nvSpPr>
        <p:spPr>
          <a:xfrm rot="19515981">
            <a:off x="2345862" y="3672953"/>
            <a:ext cx="23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 尺度变换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8773931" y="3324954"/>
            <a:ext cx="117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尺度变换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01" y="1209654"/>
            <a:ext cx="1494000" cy="199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98" y="4070075"/>
            <a:ext cx="1494000" cy="199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47567" y="5362497"/>
            <a:ext cx="269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Crossmodal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Autoendoer</a:t>
            </a:r>
            <a:endParaRPr lang="en-US" altLang="zh-CN" sz="1800" dirty="0"/>
          </a:p>
          <a:p>
            <a:r>
              <a:rPr lang="en-US" altLang="zh-CN" sz="1800" dirty="0"/>
              <a:t>Contour Estimation</a:t>
            </a:r>
            <a:endParaRPr lang="zh-CN" altLang="en-US" sz="1800" dirty="0"/>
          </a:p>
        </p:txBody>
      </p:sp>
      <p:cxnSp>
        <p:nvCxnSpPr>
          <p:cNvPr id="14" name="直接箭头连接符 13"/>
          <p:cNvCxnSpPr>
            <a:stCxn id="13" idx="0"/>
            <a:endCxn id="18" idx="2"/>
          </p:cNvCxnSpPr>
          <p:nvPr/>
        </p:nvCxnSpPr>
        <p:spPr>
          <a:xfrm flipV="1">
            <a:off x="6195376" y="4172388"/>
            <a:ext cx="30626" cy="11901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1057403"/>
            <a:ext cx="4050001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7" y="3729755"/>
            <a:ext cx="4050000" cy="27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11" y="1040849"/>
            <a:ext cx="4050000" cy="27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5" y="3689688"/>
            <a:ext cx="4050000" cy="27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第三阶段算法</a:t>
              </a:r>
            </a:p>
          </p:txBody>
        </p:sp>
      </p:grpSp>
      <p:sp>
        <p:nvSpPr>
          <p:cNvPr id="18" name="矩形: 圆角 17"/>
          <p:cNvSpPr/>
          <p:nvPr/>
        </p:nvSpPr>
        <p:spPr>
          <a:xfrm>
            <a:off x="5133919" y="1944814"/>
            <a:ext cx="2184165" cy="2227574"/>
          </a:xfrm>
          <a:prstGeom prst="roundRect">
            <a:avLst>
              <a:gd name="adj" fmla="val 9531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RGBD</a:t>
            </a:r>
          </a:p>
          <a:p>
            <a:pPr algn="ctr"/>
            <a:r>
              <a:rPr lang="en-US" altLang="zh-CN" sz="2400" dirty="0" err="1"/>
              <a:t>sal</a:t>
            </a:r>
            <a:endParaRPr lang="zh-CN" altLang="en-US" sz="2400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0" y="1262820"/>
            <a:ext cx="1492033" cy="198937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4" y="3974426"/>
            <a:ext cx="1492033" cy="1989378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242287" y="3285419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RGB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155187" y="6020356"/>
            <a:ext cx="13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Depth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55" idx="3"/>
            <a:endCxn id="18" idx="1"/>
          </p:cNvCxnSpPr>
          <p:nvPr/>
        </p:nvCxnSpPr>
        <p:spPr>
          <a:xfrm>
            <a:off x="2353873" y="2257509"/>
            <a:ext cx="2780046" cy="8010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6" idx="3"/>
            <a:endCxn id="18" idx="1"/>
          </p:cNvCxnSpPr>
          <p:nvPr/>
        </p:nvCxnSpPr>
        <p:spPr>
          <a:xfrm flipV="1">
            <a:off x="2347617" y="3058601"/>
            <a:ext cx="2786302" cy="19105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48801" y="828723"/>
            <a:ext cx="87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GT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552795" y="6126141"/>
            <a:ext cx="1182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j-ea"/>
                <a:ea typeface="+mj-ea"/>
              </a:rPr>
              <a:t>GT_out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03" name="直接箭头连接符 102"/>
          <p:cNvCxnSpPr>
            <a:stCxn id="18" idx="3"/>
          </p:cNvCxnSpPr>
          <p:nvPr/>
        </p:nvCxnSpPr>
        <p:spPr>
          <a:xfrm>
            <a:off x="7318084" y="3058601"/>
            <a:ext cx="1957382" cy="197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1112952" y="3759949"/>
            <a:ext cx="7538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1/ 2</a:t>
            </a:r>
          </a:p>
          <a:p>
            <a:endParaRPr lang="en-US" altLang="zh-CN" dirty="0"/>
          </a:p>
          <a:p>
            <a:r>
              <a:rPr lang="en-US" altLang="zh-CN" dirty="0"/>
              <a:t>1/ 4</a:t>
            </a:r>
          </a:p>
          <a:p>
            <a:endParaRPr lang="en-US" altLang="zh-CN" dirty="0"/>
          </a:p>
          <a:p>
            <a:r>
              <a:rPr lang="en-US" altLang="zh-CN" dirty="0"/>
              <a:t>1/8</a:t>
            </a:r>
          </a:p>
          <a:p>
            <a:endParaRPr lang="en-US" altLang="zh-CN" dirty="0"/>
          </a:p>
          <a:p>
            <a:r>
              <a:rPr lang="en-US" altLang="zh-CN" dirty="0"/>
              <a:t>1/16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7" name="右大括号 106"/>
          <p:cNvSpPr/>
          <p:nvPr/>
        </p:nvSpPr>
        <p:spPr>
          <a:xfrm rot="10800000">
            <a:off x="10806491" y="3948614"/>
            <a:ext cx="181263" cy="2203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9870332" y="3224853"/>
            <a:ext cx="21338" cy="8220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 rot="1027935">
            <a:off x="2460259" y="2206890"/>
            <a:ext cx="247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 尺度变换</a:t>
            </a:r>
          </a:p>
        </p:txBody>
      </p:sp>
      <p:sp>
        <p:nvSpPr>
          <p:cNvPr id="115" name="文本框 114"/>
          <p:cNvSpPr txBox="1"/>
          <p:nvPr/>
        </p:nvSpPr>
        <p:spPr>
          <a:xfrm rot="19515981">
            <a:off x="2345862" y="3672953"/>
            <a:ext cx="236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图像增强 尺度变换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8773931" y="3324954"/>
            <a:ext cx="117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尺度变换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01" y="1209654"/>
            <a:ext cx="1494000" cy="199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98" y="4070075"/>
            <a:ext cx="1494000" cy="199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47567" y="5362497"/>
            <a:ext cx="269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Crossmodal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Autoendoer</a:t>
            </a:r>
            <a:endParaRPr lang="en-US" altLang="zh-CN" sz="1800" dirty="0"/>
          </a:p>
          <a:p>
            <a:r>
              <a:rPr lang="en-US" altLang="zh-CN" sz="1800" dirty="0"/>
              <a:t>Contour Estimation</a:t>
            </a:r>
            <a:endParaRPr lang="zh-CN" altLang="en-US" sz="1800" dirty="0"/>
          </a:p>
        </p:txBody>
      </p:sp>
      <p:cxnSp>
        <p:nvCxnSpPr>
          <p:cNvPr id="14" name="直接箭头连接符 13"/>
          <p:cNvCxnSpPr>
            <a:stCxn id="13" idx="0"/>
            <a:endCxn id="18" idx="2"/>
          </p:cNvCxnSpPr>
          <p:nvPr/>
        </p:nvCxnSpPr>
        <p:spPr>
          <a:xfrm flipV="1">
            <a:off x="6195376" y="4172388"/>
            <a:ext cx="30626" cy="11901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1057403"/>
            <a:ext cx="4050001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7" y="3729755"/>
            <a:ext cx="4050000" cy="27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11" y="1040849"/>
            <a:ext cx="4050000" cy="27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35" y="3689688"/>
            <a:ext cx="405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909307"/>
            <a:ext cx="12190413" cy="287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-76201" y="1257299"/>
            <a:ext cx="12266613" cy="4505325"/>
          </a:xfrm>
          <a:prstGeom prst="roundRect">
            <a:avLst>
              <a:gd name="adj" fmla="val 4391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215900" dist="342900" dir="2700000" algn="tl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1" y="0"/>
            <a:ext cx="12190413" cy="6859588"/>
          </a:xfrm>
          <a:custGeom>
            <a:avLst/>
            <a:gdLst>
              <a:gd name="connsiteX0" fmla="*/ 0 w 12190413"/>
              <a:gd name="connsiteY0" fmla="*/ 0 h 6859588"/>
              <a:gd name="connsiteX1" fmla="*/ 12190413 w 12190413"/>
              <a:gd name="connsiteY1" fmla="*/ 0 h 6859588"/>
              <a:gd name="connsiteX2" fmla="*/ 12190413 w 12190413"/>
              <a:gd name="connsiteY2" fmla="*/ 6859588 h 6859588"/>
              <a:gd name="connsiteX3" fmla="*/ 0 w 12190413"/>
              <a:gd name="connsiteY3" fmla="*/ 6859588 h 6859588"/>
              <a:gd name="connsiteX4" fmla="*/ 0 w 12190413"/>
              <a:gd name="connsiteY4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413" h="6859588">
                <a:moveTo>
                  <a:pt x="0" y="0"/>
                </a:moveTo>
                <a:lnTo>
                  <a:pt x="12190413" y="0"/>
                </a:lnTo>
                <a:lnTo>
                  <a:pt x="12190413" y="6859588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187190" y="1985645"/>
            <a:ext cx="3792220" cy="1056640"/>
          </a:xfrm>
          <a:prstGeom prst="roundRect">
            <a:avLst/>
          </a:prstGeom>
          <a:solidFill>
            <a:srgbClr val="314D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3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11" name="文本框 12"/>
          <p:cNvSpPr txBox="1"/>
          <p:nvPr/>
        </p:nvSpPr>
        <p:spPr>
          <a:xfrm>
            <a:off x="1453515" y="3310255"/>
            <a:ext cx="9283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14D90"/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 Scribble Annotations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4513263" y="4374515"/>
            <a:ext cx="3140075" cy="76200"/>
          </a:xfrm>
          <a:prstGeom prst="rect">
            <a:avLst/>
          </a:prstGeom>
          <a:solidFill>
            <a:srgbClr val="314D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314D90"/>
              </a:solidFill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pic>
        <p:nvPicPr>
          <p:cNvPr id="13" name="Picture 2" descr="查看图片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0242" flipH="1">
            <a:off x="-780172" y="-1235046"/>
            <a:ext cx="5218114" cy="52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6207E-7 -3.71442E-6 L 0.06694 0.04004 C 0.081 0.04907 0.10197 0.05393 0.12397 0.05393 C 0.14898 0.05393 0.16903 0.04907 0.18297 0.04004 L 0.25003 -3.71442E-6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2" y="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1" grpId="0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-1" y="1371600"/>
            <a:ext cx="7703255" cy="4965700"/>
          </a:xfrm>
          <a:prstGeom prst="roundRect">
            <a:avLst>
              <a:gd name="adj" fmla="val 4391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215900" dist="342900" dir="2700000" algn="tl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418171" y="2189251"/>
            <a:ext cx="4125224" cy="1553596"/>
            <a:chOff x="7229483" y="2494051"/>
            <a:chExt cx="4125224" cy="1553596"/>
          </a:xfrm>
        </p:grpSpPr>
        <p:pic>
          <p:nvPicPr>
            <p:cNvPr id="16" name="Picture 4" descr="查看图片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5513" y="2494051"/>
              <a:ext cx="1135428" cy="113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7229483" y="3043266"/>
              <a:ext cx="4125224" cy="1004381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kumimoji="1" lang="zh-CN" altLang="en-US" sz="8800" dirty="0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  <a:cs typeface="思源宋体 CN Heavy" panose="02020900000000000000" charset="-122"/>
                  <a:sym typeface="+mn-lt"/>
                </a:rPr>
                <a:t>目录</a:t>
              </a:r>
              <a:r>
                <a:rPr kumimoji="1" lang="en-US" altLang="zh-CN" sz="8800" dirty="0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  <a:cs typeface="思源宋体 CN Heavy" panose="02020900000000000000" charset="-122"/>
                  <a:sym typeface="+mn-lt"/>
                </a:rPr>
                <a:t>__</a:t>
              </a:r>
              <a:endParaRPr kumimoji="1" lang="en-US" altLang="zh-CN" sz="72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  <a:sym typeface="+mn-lt"/>
              </a:endParaRPr>
            </a:p>
            <a:p>
              <a:pPr lvl="0" algn="ctr"/>
              <a:r>
                <a:rPr lang="en-US" altLang="zh-CN" sz="4000" dirty="0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  <a:cs typeface="思源宋体 CN Heavy" panose="02020900000000000000" charset="-122"/>
                  <a:sym typeface="+mn-lt"/>
                </a:rPr>
                <a:t>DIRECTORY</a:t>
              </a:r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3646170" y="2064385"/>
            <a:ext cx="3284220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DSS-PYTORCH</a:t>
            </a:r>
            <a:endParaRPr lang="zh-CN" altLang="en-US" sz="2800" b="1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45535" y="3055620"/>
            <a:ext cx="3284855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SSLSOD</a:t>
            </a:r>
            <a:r>
              <a:rPr lang="en-US" altLang="zh-CN" sz="2800" b="1" dirty="0">
                <a:solidFill>
                  <a:srgbClr val="314D90"/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模型</a:t>
            </a:r>
            <a:endParaRPr lang="zh-CN" altLang="en-US" sz="2800" b="1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03421" y="3971290"/>
            <a:ext cx="4262258" cy="549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Scribble Annotations</a:t>
            </a:r>
            <a:endParaRPr lang="zh-CN" altLang="en-US" sz="2800" b="1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645811" y="5037865"/>
            <a:ext cx="3581759" cy="549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致谢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936230" y="4684538"/>
            <a:ext cx="3277870" cy="215252"/>
            <a:chOff x="9978397" y="5163509"/>
            <a:chExt cx="937252" cy="215252"/>
          </a:xfrm>
        </p:grpSpPr>
        <p:sp>
          <p:nvSpPr>
            <p:cNvPr id="21" name="箭头: V 形 20"/>
            <p:cNvSpPr/>
            <p:nvPr/>
          </p:nvSpPr>
          <p:spPr>
            <a:xfrm flipH="1">
              <a:off x="9978397" y="5163509"/>
              <a:ext cx="207632" cy="2076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头: V 形 21"/>
            <p:cNvSpPr/>
            <p:nvPr/>
          </p:nvSpPr>
          <p:spPr>
            <a:xfrm flipH="1">
              <a:off x="10206517" y="5163509"/>
              <a:ext cx="207632" cy="20763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箭头: V 形 22"/>
            <p:cNvSpPr/>
            <p:nvPr/>
          </p:nvSpPr>
          <p:spPr>
            <a:xfrm flipH="1">
              <a:off x="10434637" y="5171129"/>
              <a:ext cx="481012" cy="207632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-2026507" y="1976225"/>
            <a:ext cx="3756452" cy="3756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-2414544" y="1588188"/>
            <a:ext cx="4532526" cy="4532526"/>
          </a:xfrm>
          <a:prstGeom prst="ellipse">
            <a:avLst/>
          </a:prstGeom>
          <a:noFill/>
          <a:ln w="15875">
            <a:solidFill>
              <a:schemeClr val="accent1">
                <a:lumMod val="60000"/>
                <a:lumOff val="40000"/>
                <a:alpha val="8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查看图片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4770" flipH="1">
            <a:off x="-1567867" y="1690296"/>
            <a:ext cx="4225967" cy="422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椭圆 27"/>
          <p:cNvSpPr/>
          <p:nvPr/>
        </p:nvSpPr>
        <p:spPr>
          <a:xfrm>
            <a:off x="2492215" y="2008530"/>
            <a:ext cx="700216" cy="7002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499835" y="3003432"/>
            <a:ext cx="700216" cy="7002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503645" y="3971272"/>
            <a:ext cx="700216" cy="7002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503645" y="4946929"/>
            <a:ext cx="700216" cy="7002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204085" y="1995170"/>
            <a:ext cx="1349980" cy="73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b="1" spc="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7" name="_14"/>
          <p:cNvSpPr txBox="1">
            <a:spLocks noChangeArrowheads="1"/>
          </p:cNvSpPr>
          <p:nvPr/>
        </p:nvSpPr>
        <p:spPr bwMode="auto">
          <a:xfrm>
            <a:off x="2204085" y="2986405"/>
            <a:ext cx="1349904" cy="73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b="1" spc="6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10" name="_14"/>
          <p:cNvSpPr txBox="1">
            <a:spLocks noChangeArrowheads="1"/>
          </p:cNvSpPr>
          <p:nvPr/>
        </p:nvSpPr>
        <p:spPr bwMode="auto">
          <a:xfrm>
            <a:off x="2204085" y="3977640"/>
            <a:ext cx="1349904" cy="73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b="1" spc="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13" name="_14"/>
          <p:cNvSpPr txBox="1">
            <a:spLocks noChangeArrowheads="1"/>
          </p:cNvSpPr>
          <p:nvPr/>
        </p:nvSpPr>
        <p:spPr bwMode="auto">
          <a:xfrm>
            <a:off x="2204085" y="4968875"/>
            <a:ext cx="1349918" cy="73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b="1" spc="6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476AA2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算法来源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6AA2"/>
                </a:solidFill>
                <a:effectLst/>
                <a:uLnTx/>
                <a:uFillTx/>
                <a:latin typeface="思源宋体 CN SemiBold" panose="02020600000000000000" charset="-122"/>
                <a:ea typeface="思源宋体 CN SemiBold" panose="02020600000000000000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1978660"/>
            <a:ext cx="8926830" cy="178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算法架构</a:t>
              </a:r>
            </a:p>
          </p:txBody>
        </p:sp>
      </p:grpSp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14937" y="1762231"/>
            <a:ext cx="1943276" cy="1943274"/>
          </a:xfrm>
          <a:prstGeom prst="diamond">
            <a:avLst/>
          </a:prstGeom>
          <a:solidFill>
            <a:srgbClr val="314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菱形 2"/>
          <p:cNvSpPr/>
          <p:nvPr>
            <p:custDataLst>
              <p:tags r:id="rId2"/>
            </p:custDataLst>
          </p:nvPr>
        </p:nvSpPr>
        <p:spPr>
          <a:xfrm>
            <a:off x="5306758" y="1762231"/>
            <a:ext cx="1943276" cy="1943274"/>
          </a:xfrm>
          <a:prstGeom prst="diamond">
            <a:avLst/>
          </a:prstGeom>
          <a:solidFill>
            <a:srgbClr val="C9D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8909231" y="1737287"/>
            <a:ext cx="1943276" cy="1943274"/>
          </a:xfrm>
          <a:prstGeom prst="diamond">
            <a:avLst/>
          </a:prstGeom>
          <a:solidFill>
            <a:srgbClr val="314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/>
          <p:cNvSpPr/>
          <p:nvPr>
            <p:custDataLst>
              <p:tags r:id="rId4"/>
            </p:custDataLst>
          </p:nvPr>
        </p:nvSpPr>
        <p:spPr>
          <a:xfrm>
            <a:off x="1652270" y="1591310"/>
            <a:ext cx="2268220" cy="226822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5144135" y="1585595"/>
            <a:ext cx="2268220" cy="226822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>
            <p:custDataLst>
              <p:tags r:id="rId6"/>
            </p:custDataLst>
          </p:nvPr>
        </p:nvSpPr>
        <p:spPr>
          <a:xfrm>
            <a:off x="8766810" y="1585595"/>
            <a:ext cx="2268220" cy="226822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126865"/>
            <a:ext cx="12221210" cy="2731770"/>
          </a:xfrm>
          <a:prstGeom prst="rect">
            <a:avLst/>
          </a:prstGeom>
          <a:solidFill>
            <a:schemeClr val="accent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rgbClr val="314D90"/>
              </a:solidFill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sp>
        <p:nvSpPr>
          <p:cNvPr id="20" name="mortarboard_229345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5847874" y="2397511"/>
            <a:ext cx="861044" cy="672714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mortarboard_22934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356053" y="2397511"/>
            <a:ext cx="861044" cy="672714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mortarboard_22934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9470505" y="2397511"/>
            <a:ext cx="861044" cy="672714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82"/>
          <p:cNvSpPr txBox="1"/>
          <p:nvPr>
            <p:custDataLst>
              <p:tags r:id="rId10"/>
            </p:custDataLst>
          </p:nvPr>
        </p:nvSpPr>
        <p:spPr>
          <a:xfrm>
            <a:off x="1849120" y="4766945"/>
            <a:ext cx="1836420" cy="1538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lnSpc>
                <a:spcPts val="1500"/>
              </a:lnSpc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以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VGG16 - Net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为基础，去掉第五个池化层后的部分，结合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DenseASPP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模块扩大感受野，生成粗糙显著图。由于涂鸦标注存在未知类别像素，采用部分交叉熵损失进行训练。</a:t>
            </a:r>
          </a:p>
        </p:txBody>
      </p:sp>
      <p:sp>
        <p:nvSpPr>
          <p:cNvPr id="28" name="TextBox 81"/>
          <p:cNvSpPr txBox="1"/>
          <p:nvPr>
            <p:custDataLst>
              <p:tags r:id="rId11"/>
            </p:custDataLst>
          </p:nvPr>
        </p:nvSpPr>
        <p:spPr>
          <a:xfrm>
            <a:off x="1750695" y="4378325"/>
            <a:ext cx="2072005" cy="29464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显著预测网络（</a:t>
            </a:r>
            <a:r>
              <a:rPr lang="en-US" altLang="zh-CN" sz="1600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SPN</a:t>
            </a: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）</a:t>
            </a:r>
          </a:p>
        </p:txBody>
      </p:sp>
      <p:sp>
        <p:nvSpPr>
          <p:cNvPr id="29" name="TextBox 82"/>
          <p:cNvSpPr txBox="1"/>
          <p:nvPr>
            <p:custDataLst>
              <p:tags r:id="rId12"/>
            </p:custDataLst>
          </p:nvPr>
        </p:nvSpPr>
        <p:spPr>
          <a:xfrm>
            <a:off x="5516880" y="4766945"/>
            <a:ext cx="1836420" cy="13462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lnSpc>
                <a:spcPts val="1500"/>
              </a:lnSpc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借助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SPN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中间层特征，经多个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1</a:t>
            </a:r>
            <a:r>
              <a:rPr lang="en-US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×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1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卷积层生成单通道边缘图。通过交叉熵损失训练，促使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SPN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产生富含结构信息的显著特征，为后续预测提供结构指导。</a:t>
            </a:r>
          </a:p>
        </p:txBody>
      </p:sp>
      <p:sp>
        <p:nvSpPr>
          <p:cNvPr id="30" name="TextBox 81"/>
          <p:cNvSpPr txBox="1"/>
          <p:nvPr>
            <p:custDataLst>
              <p:tags r:id="rId13"/>
            </p:custDataLst>
          </p:nvPr>
        </p:nvSpPr>
        <p:spPr>
          <a:xfrm>
            <a:off x="5390198" y="4378325"/>
            <a:ext cx="2099310" cy="29464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边缘检测网络（</a:t>
            </a:r>
            <a:r>
              <a:rPr lang="en-US" altLang="zh-CN" sz="1600" b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EDN</a:t>
            </a:r>
            <a:r>
              <a:rPr lang="zh-CN" altLang="en-US" sz="1600" b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）</a:t>
            </a:r>
          </a:p>
        </p:txBody>
      </p:sp>
      <p:sp>
        <p:nvSpPr>
          <p:cNvPr id="31" name="TextBox 82"/>
          <p:cNvSpPr txBox="1"/>
          <p:nvPr>
            <p:custDataLst>
              <p:tags r:id="rId14"/>
            </p:custDataLst>
          </p:nvPr>
        </p:nvSpPr>
        <p:spPr>
          <a:xfrm>
            <a:off x="8920480" y="4766945"/>
            <a:ext cx="1836420" cy="11537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lnSpc>
                <a:spcPts val="1500"/>
              </a:lnSpc>
              <a:spcBef>
                <a:spcPct val="0"/>
              </a:spcBef>
              <a:defRPr/>
            </a:pP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将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SPN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生成的粗糙显著图与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EDN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生成的边缘图拼接，再经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 1</a:t>
            </a:r>
            <a:r>
              <a:rPr lang="en-US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×</a:t>
            </a:r>
            <a:r>
              <a:rPr lang="en-US" altLang="zh-CN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1 </a:t>
            </a:r>
            <a:r>
              <a:rPr lang="zh-CN" altLang="en-US" sz="1400">
                <a:solidFill>
                  <a:schemeClr val="accent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/>
              </a:rPr>
              <a:t>卷积层得到边缘保留的细化显著图，同样用部分交叉熵损失监督训练。</a:t>
            </a:r>
          </a:p>
        </p:txBody>
      </p:sp>
      <p:sp>
        <p:nvSpPr>
          <p:cNvPr id="32" name="TextBox 81"/>
          <p:cNvSpPr txBox="1"/>
          <p:nvPr>
            <p:custDataLst>
              <p:tags r:id="rId15"/>
            </p:custDataLst>
          </p:nvPr>
        </p:nvSpPr>
        <p:spPr>
          <a:xfrm>
            <a:off x="8315325" y="4378325"/>
            <a:ext cx="3056255" cy="29464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边缘增强显著预测模块（</a:t>
            </a:r>
            <a:r>
              <a:rPr lang="en-US" altLang="zh-CN" sz="1600" b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ESPM</a:t>
            </a:r>
            <a:r>
              <a:rPr lang="zh-CN" altLang="en-US" sz="1600" b="1">
                <a:solidFill>
                  <a:schemeClr val="accent1"/>
                </a:solidFill>
                <a:latin typeface="+mj-ea"/>
                <a:ea typeface="+mj-ea"/>
                <a:sym typeface="Arial" panose="020B0604020202020204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476AA2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关键策略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65200" y="1283335"/>
            <a:ext cx="4063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门控结构感知损失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5200" y="4105910"/>
            <a:ext cx="6037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涂鸦增强（</a:t>
            </a:r>
            <a:r>
              <a:rPr lang="en-US" altLang="zh-CN" sz="3200"/>
              <a:t>Scribble Boosting</a:t>
            </a:r>
            <a:r>
              <a:rPr lang="zh-CN" altLang="en-US" sz="320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20" y="1959610"/>
            <a:ext cx="3979545" cy="205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825" y="1452880"/>
            <a:ext cx="4413885" cy="2560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20" y="4782185"/>
            <a:ext cx="6356985" cy="1572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21" name="组合 20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19" name="箭头: V 形 1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476AA2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关键策略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5200" y="1348740"/>
            <a:ext cx="6037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涂鸦增强（</a:t>
            </a:r>
            <a:r>
              <a:rPr lang="en-US" altLang="zh-CN" sz="3200"/>
              <a:t>Scribble Boosting</a:t>
            </a:r>
            <a:r>
              <a:rPr lang="zh-CN" altLang="en-US" sz="3200"/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" y="2009775"/>
            <a:ext cx="4136390" cy="2087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9775"/>
            <a:ext cx="2856865" cy="21075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50" y="4290060"/>
            <a:ext cx="470154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286" y="-1066800"/>
            <a:ext cx="619125" cy="619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782277" y="1672493"/>
            <a:ext cx="9408136" cy="3055816"/>
          </a:xfrm>
          <a:prstGeom prst="roundRect">
            <a:avLst>
              <a:gd name="adj" fmla="val 4902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215900" dist="342900" dir="2700000" algn="tl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9" name="矩形 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9573" y="-1066800"/>
            <a:ext cx="619125" cy="619125"/>
          </a:xfrm>
          <a:prstGeom prst="rect">
            <a:avLst/>
          </a:prstGeom>
          <a:solidFill>
            <a:srgbClr val="A3B6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08860" y="-1066800"/>
            <a:ext cx="619125" cy="619125"/>
          </a:xfrm>
          <a:prstGeom prst="rect">
            <a:avLst/>
          </a:prstGeom>
          <a:solidFill>
            <a:srgbClr val="BDD9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-314325"/>
            <a:ext cx="121904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1000"/>
                  </a:srgbClr>
                </a:solidFill>
                <a:effectLst/>
                <a:uLnTx/>
                <a:uFillTx/>
                <a:latin typeface="HarmonyOS Sans SC Black"/>
                <a:ea typeface="HarmonyOS Sans SC Medium"/>
                <a:cs typeface="+mn-cs"/>
              </a:rPr>
              <a:t>WANDAO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1000"/>
                </a:srgbClr>
              </a:solidFill>
              <a:effectLst/>
              <a:uLnTx/>
              <a:uFillTx/>
              <a:latin typeface="HarmonyOS Sans SC Black"/>
              <a:ea typeface="HarmonyOS Sans SC Medium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88237" y="2714823"/>
            <a:ext cx="87962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600" normalizeH="0" baseline="0" noProof="0" dirty="0">
                <a:ln>
                  <a:noFill/>
                </a:ln>
                <a:gradFill>
                  <a:gsLst>
                    <a:gs pos="0">
                      <a:srgbClr val="476AA2">
                        <a:lumMod val="79000"/>
                        <a:lumOff val="21000"/>
                      </a:srgbClr>
                    </a:gs>
                    <a:gs pos="100000">
                      <a:srgbClr val="476AA2">
                        <a:lumMod val="75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HarmonyOS Sans SC Black"/>
                <a:ea typeface="HarmonyOS Sans SC Black"/>
                <a:cs typeface="思源宋体 CN Medium" panose="02020500000000000000" charset="-122"/>
                <a:sym typeface="+mn-lt"/>
              </a:rPr>
              <a:t>感谢观看</a:t>
            </a:r>
          </a:p>
        </p:txBody>
      </p:sp>
      <p:pic>
        <p:nvPicPr>
          <p:cNvPr id="1028" name="Picture 4" descr="查看图片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3267932"/>
            <a:ext cx="3591656" cy="35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9852025" y="384175"/>
            <a:ext cx="143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76AA2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rPr>
              <a:t>VLOGO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76AA2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194300" y="5804092"/>
            <a:ext cx="2898044" cy="533208"/>
            <a:chOff x="5302250" y="5804092"/>
            <a:chExt cx="2898044" cy="533208"/>
          </a:xfrm>
        </p:grpSpPr>
        <p:sp>
          <p:nvSpPr>
            <p:cNvPr id="11" name="矩形: 圆角 10"/>
            <p:cNvSpPr/>
            <p:nvPr/>
          </p:nvSpPr>
          <p:spPr>
            <a:xfrm>
              <a:off x="5373682" y="5804092"/>
              <a:ext cx="2755181" cy="5332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302250" y="5870641"/>
              <a:ext cx="2898044" cy="400110"/>
              <a:chOff x="5302250" y="5870641"/>
              <a:chExt cx="2898044" cy="40011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5302250" y="5870641"/>
                <a:ext cx="28980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armonyOS Sans SC Medium"/>
                    <a:ea typeface="HarmonyOS Sans SC Medium"/>
                    <a:cs typeface="+mn-cs"/>
                  </a:rPr>
                  <a:t>汇报人：</a:t>
                </a:r>
                <a:r>
                  <a:rPr lang="zh-CN" altLang="en-US" sz="2000" dirty="0">
                    <a:solidFill>
                      <a:srgbClr val="FFFFFF"/>
                    </a:solidFill>
                    <a:latin typeface="HarmonyOS Sans SC Medium"/>
                    <a:ea typeface="HarmonyOS Sans SC Medium"/>
                  </a:rPr>
                  <a:t>丁宪通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540112" y="5896242"/>
                <a:ext cx="239798" cy="348909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8459782" y="5804092"/>
            <a:ext cx="3026002" cy="533208"/>
            <a:chOff x="8802682" y="5804092"/>
            <a:chExt cx="3026002" cy="533208"/>
          </a:xfrm>
        </p:grpSpPr>
        <p:sp>
          <p:nvSpPr>
            <p:cNvPr id="31" name="矩形: 圆角 30"/>
            <p:cNvSpPr/>
            <p:nvPr/>
          </p:nvSpPr>
          <p:spPr>
            <a:xfrm>
              <a:off x="8802682" y="5804092"/>
              <a:ext cx="2755181" cy="5332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930640" y="5870641"/>
              <a:ext cx="2898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rPr>
                <a:t>时间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rPr>
                <a:t>:2025/4.21</a:t>
              </a: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8941277" y="5896526"/>
              <a:ext cx="348909" cy="348340"/>
            </a:xfrm>
            <a:custGeom>
              <a:avLst/>
              <a:gdLst>
                <a:gd name="connsiteX0" fmla="*/ 303301 w 606580"/>
                <a:gd name="connsiteY0" fmla="*/ 120113 h 605592"/>
                <a:gd name="connsiteX1" fmla="*/ 290767 w 606580"/>
                <a:gd name="connsiteY1" fmla="*/ 132629 h 605592"/>
                <a:gd name="connsiteX2" fmla="*/ 290767 w 606580"/>
                <a:gd name="connsiteY2" fmla="*/ 290327 h 605592"/>
                <a:gd name="connsiteX3" fmla="*/ 279718 w 606580"/>
                <a:gd name="connsiteY3" fmla="*/ 290327 h 605592"/>
                <a:gd name="connsiteX4" fmla="*/ 267276 w 606580"/>
                <a:gd name="connsiteY4" fmla="*/ 302843 h 605592"/>
                <a:gd name="connsiteX5" fmla="*/ 279718 w 606580"/>
                <a:gd name="connsiteY5" fmla="*/ 315266 h 605592"/>
                <a:gd name="connsiteX6" fmla="*/ 290767 w 606580"/>
                <a:gd name="connsiteY6" fmla="*/ 315266 h 605592"/>
                <a:gd name="connsiteX7" fmla="*/ 290767 w 606580"/>
                <a:gd name="connsiteY7" fmla="*/ 328245 h 605592"/>
                <a:gd name="connsiteX8" fmla="*/ 303301 w 606580"/>
                <a:gd name="connsiteY8" fmla="*/ 340761 h 605592"/>
                <a:gd name="connsiteX9" fmla="*/ 315743 w 606580"/>
                <a:gd name="connsiteY9" fmla="*/ 328245 h 605592"/>
                <a:gd name="connsiteX10" fmla="*/ 315743 w 606580"/>
                <a:gd name="connsiteY10" fmla="*/ 315266 h 605592"/>
                <a:gd name="connsiteX11" fmla="*/ 414906 w 606580"/>
                <a:gd name="connsiteY11" fmla="*/ 315266 h 605592"/>
                <a:gd name="connsiteX12" fmla="*/ 427441 w 606580"/>
                <a:gd name="connsiteY12" fmla="*/ 303214 h 605592"/>
                <a:gd name="connsiteX13" fmla="*/ 414906 w 606580"/>
                <a:gd name="connsiteY13" fmla="*/ 290698 h 605592"/>
                <a:gd name="connsiteX14" fmla="*/ 315743 w 606580"/>
                <a:gd name="connsiteY14" fmla="*/ 290698 h 605592"/>
                <a:gd name="connsiteX15" fmla="*/ 315743 w 606580"/>
                <a:gd name="connsiteY15" fmla="*/ 132629 h 605592"/>
                <a:gd name="connsiteX16" fmla="*/ 303301 w 606580"/>
                <a:gd name="connsiteY16" fmla="*/ 120113 h 605592"/>
                <a:gd name="connsiteX17" fmla="*/ 303301 w 606580"/>
                <a:gd name="connsiteY17" fmla="*/ 92300 h 605592"/>
                <a:gd name="connsiteX18" fmla="*/ 514069 w 606580"/>
                <a:gd name="connsiteY18" fmla="*/ 302843 h 605592"/>
                <a:gd name="connsiteX19" fmla="*/ 303301 w 606580"/>
                <a:gd name="connsiteY19" fmla="*/ 513293 h 605592"/>
                <a:gd name="connsiteX20" fmla="*/ 92441 w 606580"/>
                <a:gd name="connsiteY20" fmla="*/ 302843 h 605592"/>
                <a:gd name="connsiteX21" fmla="*/ 303301 w 606580"/>
                <a:gd name="connsiteY21" fmla="*/ 92300 h 605592"/>
                <a:gd name="connsiteX22" fmla="*/ 303336 w 606580"/>
                <a:gd name="connsiteY22" fmla="*/ 65351 h 605592"/>
                <a:gd name="connsiteX23" fmla="*/ 65458 w 606580"/>
                <a:gd name="connsiteY23" fmla="*/ 302843 h 605592"/>
                <a:gd name="connsiteX24" fmla="*/ 303336 w 606580"/>
                <a:gd name="connsiteY24" fmla="*/ 540241 h 605592"/>
                <a:gd name="connsiteX25" fmla="*/ 541122 w 606580"/>
                <a:gd name="connsiteY25" fmla="*/ 302843 h 605592"/>
                <a:gd name="connsiteX26" fmla="*/ 303336 w 606580"/>
                <a:gd name="connsiteY26" fmla="*/ 65351 h 605592"/>
                <a:gd name="connsiteX27" fmla="*/ 303336 w 606580"/>
                <a:gd name="connsiteY27" fmla="*/ 0 h 605592"/>
                <a:gd name="connsiteX28" fmla="*/ 606580 w 606580"/>
                <a:gd name="connsiteY28" fmla="*/ 302843 h 605592"/>
                <a:gd name="connsiteX29" fmla="*/ 303336 w 606580"/>
                <a:gd name="connsiteY29" fmla="*/ 605592 h 605592"/>
                <a:gd name="connsiteX30" fmla="*/ 0 w 606580"/>
                <a:gd name="connsiteY30" fmla="*/ 302843 h 605592"/>
                <a:gd name="connsiteX31" fmla="*/ 303336 w 606580"/>
                <a:gd name="connsiteY3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6580" h="605592">
                  <a:moveTo>
                    <a:pt x="303301" y="120113"/>
                  </a:moveTo>
                  <a:cubicBezTo>
                    <a:pt x="296059" y="120113"/>
                    <a:pt x="290767" y="125954"/>
                    <a:pt x="290767" y="132629"/>
                  </a:cubicBezTo>
                  <a:lnTo>
                    <a:pt x="290767" y="290327"/>
                  </a:lnTo>
                  <a:lnTo>
                    <a:pt x="279718" y="290327"/>
                  </a:lnTo>
                  <a:cubicBezTo>
                    <a:pt x="272568" y="290327"/>
                    <a:pt x="267276" y="295612"/>
                    <a:pt x="267276" y="302843"/>
                  </a:cubicBezTo>
                  <a:cubicBezTo>
                    <a:pt x="267276" y="309982"/>
                    <a:pt x="273033" y="315266"/>
                    <a:pt x="279718" y="315266"/>
                  </a:cubicBezTo>
                  <a:lnTo>
                    <a:pt x="290767" y="315266"/>
                  </a:lnTo>
                  <a:lnTo>
                    <a:pt x="290767" y="328245"/>
                  </a:lnTo>
                  <a:cubicBezTo>
                    <a:pt x="290767" y="335477"/>
                    <a:pt x="296059" y="340761"/>
                    <a:pt x="303301" y="340761"/>
                  </a:cubicBezTo>
                  <a:cubicBezTo>
                    <a:pt x="310451" y="340761"/>
                    <a:pt x="315743" y="334921"/>
                    <a:pt x="315743" y="328245"/>
                  </a:cubicBezTo>
                  <a:lnTo>
                    <a:pt x="315743" y="315266"/>
                  </a:lnTo>
                  <a:lnTo>
                    <a:pt x="414906" y="315266"/>
                  </a:lnTo>
                  <a:cubicBezTo>
                    <a:pt x="421777" y="315266"/>
                    <a:pt x="427441" y="310353"/>
                    <a:pt x="427441" y="303214"/>
                  </a:cubicBezTo>
                  <a:cubicBezTo>
                    <a:pt x="427441" y="295983"/>
                    <a:pt x="421591" y="290698"/>
                    <a:pt x="414906" y="290698"/>
                  </a:cubicBezTo>
                  <a:lnTo>
                    <a:pt x="315743" y="290698"/>
                  </a:lnTo>
                  <a:lnTo>
                    <a:pt x="315743" y="132629"/>
                  </a:lnTo>
                  <a:cubicBezTo>
                    <a:pt x="315743" y="125397"/>
                    <a:pt x="310451" y="120113"/>
                    <a:pt x="303301" y="120113"/>
                  </a:cubicBezTo>
                  <a:close/>
                  <a:moveTo>
                    <a:pt x="303301" y="92300"/>
                  </a:moveTo>
                  <a:cubicBezTo>
                    <a:pt x="419734" y="92300"/>
                    <a:pt x="514069" y="186493"/>
                    <a:pt x="514069" y="302843"/>
                  </a:cubicBezTo>
                  <a:cubicBezTo>
                    <a:pt x="514069" y="419101"/>
                    <a:pt x="419734" y="513293"/>
                    <a:pt x="303301" y="513293"/>
                  </a:cubicBezTo>
                  <a:cubicBezTo>
                    <a:pt x="186776" y="513293"/>
                    <a:pt x="92441" y="419101"/>
                    <a:pt x="92441" y="302843"/>
                  </a:cubicBezTo>
                  <a:cubicBezTo>
                    <a:pt x="92441" y="186493"/>
                    <a:pt x="186776" y="92300"/>
                    <a:pt x="303301" y="92300"/>
                  </a:cubicBezTo>
                  <a:close/>
                  <a:moveTo>
                    <a:pt x="303336" y="65351"/>
                  </a:moveTo>
                  <a:cubicBezTo>
                    <a:pt x="171863" y="65351"/>
                    <a:pt x="65458" y="171583"/>
                    <a:pt x="65458" y="302843"/>
                  </a:cubicBezTo>
                  <a:cubicBezTo>
                    <a:pt x="65458" y="434102"/>
                    <a:pt x="171863" y="540241"/>
                    <a:pt x="303336" y="540241"/>
                  </a:cubicBezTo>
                  <a:cubicBezTo>
                    <a:pt x="434810" y="540241"/>
                    <a:pt x="541122" y="434102"/>
                    <a:pt x="541122" y="302843"/>
                  </a:cubicBezTo>
                  <a:cubicBezTo>
                    <a:pt x="541122" y="171583"/>
                    <a:pt x="434810" y="65351"/>
                    <a:pt x="303336" y="65351"/>
                  </a:cubicBezTo>
                  <a:close/>
                  <a:moveTo>
                    <a:pt x="303336" y="0"/>
                  </a:moveTo>
                  <a:cubicBezTo>
                    <a:pt x="470835" y="0"/>
                    <a:pt x="606580" y="135617"/>
                    <a:pt x="606580" y="302843"/>
                  </a:cubicBezTo>
                  <a:cubicBezTo>
                    <a:pt x="606580" y="470069"/>
                    <a:pt x="470835" y="605592"/>
                    <a:pt x="303336" y="605592"/>
                  </a:cubicBezTo>
                  <a:cubicBezTo>
                    <a:pt x="135838" y="605592"/>
                    <a:pt x="0" y="470069"/>
                    <a:pt x="0" y="302843"/>
                  </a:cubicBezTo>
                  <a:cubicBezTo>
                    <a:pt x="0" y="135617"/>
                    <a:pt x="135838" y="0"/>
                    <a:pt x="3033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/>
                <a:ea typeface="HarmonyOS Sans SC Medium"/>
                <a:cs typeface="+mn-cs"/>
              </a:endParaRPr>
            </a:p>
          </p:txBody>
        </p:sp>
      </p:grpSp>
      <p:sp>
        <p:nvSpPr>
          <p:cNvPr id="42" name="箭头: V 形 41"/>
          <p:cNvSpPr/>
          <p:nvPr/>
        </p:nvSpPr>
        <p:spPr>
          <a:xfrm flipH="1">
            <a:off x="9978397" y="5163509"/>
            <a:ext cx="207632" cy="207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43" name="箭头: V 形 42"/>
          <p:cNvSpPr/>
          <p:nvPr/>
        </p:nvSpPr>
        <p:spPr>
          <a:xfrm flipH="1">
            <a:off x="10206517" y="5163509"/>
            <a:ext cx="207632" cy="207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44" name="箭头: V 形 43"/>
          <p:cNvSpPr/>
          <p:nvPr/>
        </p:nvSpPr>
        <p:spPr>
          <a:xfrm flipH="1">
            <a:off x="10434637" y="5163509"/>
            <a:ext cx="481012" cy="207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-76201" y="1257299"/>
            <a:ext cx="12266613" cy="4505325"/>
          </a:xfrm>
          <a:prstGeom prst="roundRect">
            <a:avLst>
              <a:gd name="adj" fmla="val 4391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215900" dist="342900" dir="2700000" algn="tl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1" y="0"/>
            <a:ext cx="12190413" cy="6859588"/>
          </a:xfrm>
          <a:custGeom>
            <a:avLst/>
            <a:gdLst>
              <a:gd name="connsiteX0" fmla="*/ 0 w 12190413"/>
              <a:gd name="connsiteY0" fmla="*/ 0 h 6859588"/>
              <a:gd name="connsiteX1" fmla="*/ 12190413 w 12190413"/>
              <a:gd name="connsiteY1" fmla="*/ 0 h 6859588"/>
              <a:gd name="connsiteX2" fmla="*/ 12190413 w 12190413"/>
              <a:gd name="connsiteY2" fmla="*/ 6859588 h 6859588"/>
              <a:gd name="connsiteX3" fmla="*/ 0 w 12190413"/>
              <a:gd name="connsiteY3" fmla="*/ 6859588 h 6859588"/>
              <a:gd name="connsiteX4" fmla="*/ 0 w 12190413"/>
              <a:gd name="connsiteY4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413" h="6859588">
                <a:moveTo>
                  <a:pt x="0" y="0"/>
                </a:moveTo>
                <a:lnTo>
                  <a:pt x="12190413" y="0"/>
                </a:lnTo>
                <a:lnTo>
                  <a:pt x="12190413" y="6859588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187190" y="1985645"/>
            <a:ext cx="3792220" cy="1056640"/>
          </a:xfrm>
          <a:prstGeom prst="roundRect">
            <a:avLst/>
          </a:prstGeom>
          <a:solidFill>
            <a:srgbClr val="314D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3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11" name="文本框 12"/>
          <p:cNvSpPr txBox="1"/>
          <p:nvPr/>
        </p:nvSpPr>
        <p:spPr>
          <a:xfrm>
            <a:off x="2942391" y="3320482"/>
            <a:ext cx="6229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DSS-PYTORCH</a:t>
            </a:r>
            <a:endParaRPr lang="zh-CN" altLang="en-US" sz="5400" b="1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  <a:p>
            <a:pPr algn="ctr"/>
            <a:endParaRPr lang="zh-CN" altLang="en-US" sz="5400" b="1" dirty="0">
              <a:solidFill>
                <a:srgbClr val="314D90"/>
              </a:solidFill>
              <a:latin typeface="思源宋体 CN Heavy" panose="02020900000000000000" charset="-122"/>
              <a:ea typeface="思源宋体 CN Heavy" panose="02020900000000000000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13263" y="4374515"/>
            <a:ext cx="3140075" cy="76200"/>
          </a:xfrm>
          <a:prstGeom prst="rect">
            <a:avLst/>
          </a:prstGeom>
          <a:solidFill>
            <a:srgbClr val="314D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314D90"/>
              </a:solidFill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sp>
        <p:nvSpPr>
          <p:cNvPr id="2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083685" y="4760595"/>
            <a:ext cx="3999230" cy="3505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/>
                <a:ea typeface="微软雅黑" panose="020B0503020204020204" charset="-122"/>
                <a:cs typeface="+mj-cs"/>
              </a:defRPr>
            </a:lvl1pPr>
          </a:lstStyle>
          <a:p>
            <a:pPr algn="dist"/>
            <a:r>
              <a:rPr lang="zh-CN" altLang="en-US" sz="1800" b="0" cap="all" spc="400">
                <a:solidFill>
                  <a:srgbClr val="314D90"/>
                </a:solidFill>
                <a:effectLst/>
                <a:uFillTx/>
                <a:latin typeface="思源宋体 CN Heavy" panose="02020900000000000000" charset="-122"/>
                <a:ea typeface="思源宋体 CN Heavy" panose="02020900000000000000" charset="-122"/>
                <a:cs typeface="思源黑体 CN Normal" panose="020B0400000000000000" charset="-122"/>
              </a:rPr>
              <a:t>Chapter headings</a:t>
            </a:r>
          </a:p>
        </p:txBody>
      </p:sp>
      <p:pic>
        <p:nvPicPr>
          <p:cNvPr id="13" name="Picture 2" descr="查看图片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0242" flipH="1">
            <a:off x="-780172" y="-1235046"/>
            <a:ext cx="5218114" cy="52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6207E-7 -3.71442E-6 L 0.06694 0.04004 C 0.081 0.04907 0.10197 0.05393 0.12397 0.05393 C 0.14898 0.05393 0.16903 0.04907 0.18297 0.04004 L 0.25003 -3.71442E-6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2" y="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/>
      <p:bldP spid="12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3" name="组合 2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5" name="箭头: V 形 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6" name="箭头: V 形 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7" name="箭头: V 形 6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476AA2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项目背景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6AA2"/>
                </a:solidFill>
                <a:effectLst/>
                <a:uLnTx/>
                <a:uFillTx/>
                <a:latin typeface="思源宋体 CN SemiBold" panose="02020600000000000000" charset="-122"/>
                <a:ea typeface="思源宋体 CN SemiBold" panose="02020600000000000000" charset="-122"/>
                <a:cs typeface="+mn-ea"/>
                <a:sym typeface="+mn-lt"/>
              </a:endParaRPr>
            </a:p>
          </p:txBody>
        </p:sp>
      </p:grpSp>
      <p:sp>
        <p:nvSpPr>
          <p:cNvPr id="9" name="TextBox 82"/>
          <p:cNvSpPr txBox="1"/>
          <p:nvPr/>
        </p:nvSpPr>
        <p:spPr>
          <a:xfrm>
            <a:off x="239838" y="1999437"/>
            <a:ext cx="11710736" cy="35693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3200" b="0" i="0" dirty="0">
                <a:effectLst/>
                <a:latin typeface="-apple-system"/>
              </a:rPr>
              <a:t>DSS-</a:t>
            </a:r>
            <a:r>
              <a:rPr lang="en-US" altLang="zh-CN" sz="3200" b="0" i="0" dirty="0" err="1">
                <a:effectLst/>
                <a:latin typeface="-apple-system"/>
              </a:rPr>
              <a:t>PyTorch</a:t>
            </a:r>
            <a:r>
              <a:rPr lang="zh-CN" altLang="en-US" sz="3200" b="0" i="0" dirty="0">
                <a:effectLst/>
                <a:latin typeface="-apple-system"/>
              </a:rPr>
              <a:t>项目通过在深度监督网络中引入</a:t>
            </a:r>
            <a:r>
              <a:rPr lang="zh-CN" altLang="en-US" sz="3200" b="0" i="0" dirty="0">
                <a:effectLst/>
                <a:highlight>
                  <a:srgbClr val="FFFF00"/>
                </a:highlight>
                <a:latin typeface="-apple-system"/>
              </a:rPr>
              <a:t>短连接</a:t>
            </a:r>
            <a:r>
              <a:rPr lang="zh-CN" altLang="en-US" sz="3200" b="0" i="0" dirty="0">
                <a:effectLst/>
                <a:latin typeface="-apple-system"/>
              </a:rPr>
              <a:t>，提升了显著目标检测的性能，其</a:t>
            </a:r>
            <a:r>
              <a:rPr lang="zh-CN" altLang="en-US" sz="3200" b="0" i="0" dirty="0">
                <a:effectLst/>
                <a:highlight>
                  <a:srgbClr val="FFFF00"/>
                </a:highlight>
                <a:latin typeface="-apple-system"/>
              </a:rPr>
              <a:t>深层特征图能直接与浅层交互</a:t>
            </a:r>
            <a:r>
              <a:rPr lang="zh-CN" altLang="en-US" sz="3200" b="0" i="0" dirty="0">
                <a:effectLst/>
                <a:latin typeface="-apple-system"/>
              </a:rPr>
              <a:t>。</a:t>
            </a:r>
            <a:endParaRPr lang="en-US" altLang="zh-CN" sz="3200" b="0" i="0" dirty="0">
              <a:effectLst/>
              <a:latin typeface="-apple-system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sz="3200" dirty="0">
              <a:latin typeface="-apple-system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3200" b="0" i="0" dirty="0">
                <a:effectLst/>
                <a:latin typeface="-apple-system"/>
              </a:rPr>
              <a:t>克服了传统</a:t>
            </a:r>
            <a:r>
              <a:rPr lang="en-US" altLang="zh-CN" sz="3200" b="0" i="0" dirty="0">
                <a:effectLst/>
                <a:latin typeface="-apple-system"/>
              </a:rPr>
              <a:t>FCN</a:t>
            </a:r>
            <a:r>
              <a:rPr lang="zh-CN" altLang="en-US" sz="3200" b="0" i="0" dirty="0">
                <a:effectLst/>
                <a:latin typeface="-apple-system"/>
              </a:rPr>
              <a:t>模型在尺度空间问题上的局限，增强了网络捕捉显著目标全局语义和细节信息的能力，从而提高了检测效果。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95901" y="5676185"/>
            <a:ext cx="6335045" cy="1789870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4" name="组合 3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6" name="箭头: V 形 5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7" name="箭头: V 形 6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9" name="箭头: V 形 8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 err="1">
                  <a:solidFill>
                    <a:srgbClr val="476AA2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VGGNet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6AA2"/>
                </a:solidFill>
                <a:effectLst/>
                <a:uLnTx/>
                <a:uFillTx/>
                <a:latin typeface="思源宋体 CN SemiBold" panose="02020600000000000000" charset="-122"/>
                <a:ea typeface="思源宋体 CN SemiBold" panose="02020600000000000000" charset="-122"/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4826" y="1359140"/>
            <a:ext cx="11756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effectLst/>
                <a:latin typeface="-apple-system"/>
              </a:rPr>
              <a:t>VGGNet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是一种经典的卷积神经网络架构，由牛津大学的视觉几何组（</a:t>
            </a:r>
            <a:r>
              <a:rPr lang="en-US" altLang="zh-CN" b="0" i="0" dirty="0">
                <a:effectLst/>
                <a:latin typeface="-apple-system"/>
              </a:rPr>
              <a:t>Visual Geometry Group</a:t>
            </a:r>
            <a:r>
              <a:rPr lang="zh-CN" altLang="en-US" b="0" i="0" dirty="0">
                <a:effectLst/>
                <a:latin typeface="-apple-system"/>
              </a:rPr>
              <a:t>）提出。它主要包含多个卷积层和池化层，通常用于图像分类任务。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en-US" altLang="zh-CN" dirty="0" err="1"/>
              <a:t>VGGNet</a:t>
            </a:r>
            <a:r>
              <a:rPr lang="zh-CN" altLang="en-US" dirty="0"/>
              <a:t>包含了</a:t>
            </a:r>
            <a:r>
              <a:rPr lang="en-US" altLang="zh-CN" dirty="0"/>
              <a:t>6</a:t>
            </a:r>
            <a:r>
              <a:rPr lang="zh-CN" altLang="en-US" dirty="0"/>
              <a:t>个版本的演进，分别对应</a:t>
            </a:r>
            <a:r>
              <a:rPr lang="en-US" altLang="zh-CN" dirty="0"/>
              <a:t>VGG11</a:t>
            </a:r>
            <a:r>
              <a:rPr lang="zh-CN" altLang="en-US" dirty="0"/>
              <a:t>、</a:t>
            </a:r>
            <a:r>
              <a:rPr lang="en-US" altLang="zh-CN" dirty="0"/>
              <a:t>VGG11-LRN</a:t>
            </a:r>
            <a:r>
              <a:rPr lang="zh-CN" altLang="en-US" dirty="0"/>
              <a:t>、</a:t>
            </a:r>
            <a:r>
              <a:rPr lang="en-US" altLang="zh-CN" dirty="0"/>
              <a:t>VGG13</a:t>
            </a:r>
            <a:r>
              <a:rPr lang="zh-CN" altLang="en-US" dirty="0"/>
              <a:t>、</a:t>
            </a:r>
            <a:r>
              <a:rPr lang="en-US" altLang="zh-CN" dirty="0"/>
              <a:t>VGG16</a:t>
            </a:r>
            <a:r>
              <a:rPr lang="zh-CN" altLang="en-US" dirty="0"/>
              <a:t>、</a:t>
            </a:r>
            <a:r>
              <a:rPr lang="en-US" altLang="zh-CN" dirty="0"/>
              <a:t>VGG16-3</a:t>
            </a:r>
            <a:r>
              <a:rPr lang="zh-CN" altLang="en-US" dirty="0"/>
              <a:t>和</a:t>
            </a:r>
            <a:r>
              <a:rPr lang="en-US" altLang="zh-CN" dirty="0"/>
              <a:t>VGG19</a:t>
            </a:r>
            <a:r>
              <a:rPr lang="zh-CN" altLang="en-US" dirty="0"/>
              <a:t>。不同的后缀数值表示不同的网络层数，如</a:t>
            </a:r>
            <a:r>
              <a:rPr lang="en-US" altLang="zh-CN" dirty="0"/>
              <a:t>VGG11-LRN</a:t>
            </a:r>
            <a:r>
              <a:rPr lang="zh-CN" altLang="en-US" dirty="0"/>
              <a:t>表示在第一层中采用了</a:t>
            </a:r>
            <a:r>
              <a:rPr lang="en-US" altLang="zh-CN" dirty="0"/>
              <a:t>LRN</a:t>
            </a:r>
            <a:r>
              <a:rPr lang="zh-CN" altLang="en-US" dirty="0"/>
              <a:t>（局部响应归一化）的</a:t>
            </a:r>
            <a:r>
              <a:rPr lang="en-US" altLang="zh-CN" dirty="0"/>
              <a:t>VGG11</a:t>
            </a:r>
            <a:r>
              <a:rPr lang="zh-CN" altLang="en-US" dirty="0"/>
              <a:t>；</a:t>
            </a:r>
            <a:r>
              <a:rPr lang="en-US" altLang="zh-CN" dirty="0"/>
              <a:t>VGG16-1</a:t>
            </a:r>
            <a:r>
              <a:rPr lang="zh-CN" altLang="en-US" dirty="0"/>
              <a:t>表示后三组卷积块中最后一层卷积采用的卷积核尺寸为</a:t>
            </a:r>
            <a:r>
              <a:rPr lang="en-US" altLang="zh-CN" dirty="0"/>
              <a:t>1×1</a:t>
            </a:r>
            <a:r>
              <a:rPr lang="zh-CN" altLang="en-US" dirty="0"/>
              <a:t>，相应地</a:t>
            </a:r>
            <a:r>
              <a:rPr lang="en-US" altLang="zh-CN" dirty="0"/>
              <a:t>VGG16-3</a:t>
            </a:r>
            <a:r>
              <a:rPr lang="zh-CN" altLang="en-US" dirty="0"/>
              <a:t>表示卷积核尺寸为</a:t>
            </a:r>
            <a:r>
              <a:rPr lang="en-US" altLang="zh-CN" dirty="0"/>
              <a:t>3×3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60" y="3191594"/>
            <a:ext cx="6335045" cy="278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401052" y="3429794"/>
            <a:ext cx="55345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本次采用的是</a:t>
            </a:r>
            <a:r>
              <a:rPr lang="en-US" altLang="zh-CN" dirty="0"/>
              <a:t>VGG16</a:t>
            </a:r>
            <a:r>
              <a:rPr lang="zh-CN" altLang="en-US" dirty="0"/>
              <a:t>作为预训练模型。使用</a:t>
            </a:r>
            <a:r>
              <a:rPr lang="en-US" altLang="zh-CN" dirty="0"/>
              <a:t>3*3</a:t>
            </a:r>
            <a:r>
              <a:rPr lang="zh-CN" altLang="en-US" dirty="0"/>
              <a:t>的卷积组合代替大尺寸的卷积，（两个</a:t>
            </a:r>
            <a:r>
              <a:rPr lang="en-US" altLang="zh-CN" dirty="0"/>
              <a:t>3*3</a:t>
            </a:r>
            <a:r>
              <a:rPr lang="zh-CN" altLang="en-US" dirty="0"/>
              <a:t>串联相当于一个</a:t>
            </a:r>
            <a:r>
              <a:rPr lang="en-US" altLang="zh-CN" dirty="0"/>
              <a:t>5*5</a:t>
            </a:r>
            <a:r>
              <a:rPr lang="zh-CN" altLang="en-US" dirty="0"/>
              <a:t>，感受野大小相同，但参数量变少了）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整个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VGGNet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网络都使用了同样大小的卷积核尺寸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3×3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和最大池化尺寸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2×2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，</a:t>
            </a:r>
            <a:endParaRPr lang="en-US" altLang="zh-CN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3×3</a:t>
            </a:r>
            <a:r>
              <a:rPr lang="zh-CN" altLang="en-US" b="0" i="0" dirty="0">
                <a:effectLst/>
                <a:latin typeface="-apple-system"/>
              </a:rPr>
              <a:t>的卷积核在保证感受野的同时，能够有效减少参数量，提高计算效率。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而</a:t>
            </a:r>
            <a:r>
              <a:rPr lang="en-US" altLang="zh-CN" b="0" i="0" dirty="0">
                <a:effectLst/>
                <a:latin typeface="-apple-system"/>
              </a:rPr>
              <a:t>2×2</a:t>
            </a:r>
            <a:r>
              <a:rPr lang="zh-CN" altLang="en-US" b="0" i="0" dirty="0">
                <a:effectLst/>
                <a:latin typeface="-apple-system"/>
              </a:rPr>
              <a:t>的最大池化层可以在不丢失过多特征的情况下，降低特征图的尺寸，减少计算量。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0" dirty="0">
                <a:effectLst/>
                <a:latin typeface="-apple-system"/>
              </a:rPr>
              <a:t>1×1</a:t>
            </a:r>
            <a:r>
              <a:rPr lang="zh-CN" altLang="en-US" b="0" i="0" dirty="0">
                <a:effectLst/>
                <a:latin typeface="-apple-system"/>
              </a:rPr>
              <a:t>卷积的意义主要在于线性变换，，增加网络的非线性表达能力。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3" name="组合 2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5" name="箭头: V 形 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6" name="箭头: V 形 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7" name="箭头: V 形 6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76AA2"/>
                  </a:solidFill>
                  <a:effectLst/>
                  <a:uLnTx/>
                  <a:uFillTx/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项目原理</a:t>
              </a: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96" y="1222475"/>
            <a:ext cx="5953125" cy="3486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9420" y="1222475"/>
            <a:ext cx="543305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输入图像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输入是一张尺寸为256×256像素的图像。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VGG网络层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图像从左到右依次通过VGG网络的不同卷积层（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conv1_2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conv2_2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conv3_3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conv4_3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conv5_3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）和池化层（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pool5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）。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每经过一层，特征图的尺寸减小，通道数增加，提取的特征越来越抽象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侧输出层（Side Outputs）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在VG网络的每个阶段之后添加了侧输出层，这些侧输出层用于生成不同尺度的特征图。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这些特征图的尺寸从大到小依次为：256×256、128×128、64×64、32×32、16×16、8×8。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短连接（Short Connections）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短连接是该网络架构的关键特性，它将深层的特征图传递到浅层，以增强浅层特征图的语义信息。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这些连接用虚线表示，图中展示了从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conv5_3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到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conv4_3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conv4_3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到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conv3_3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herit"/>
              </a:rPr>
              <a:t>等的短连接。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特征融合（Fusion）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通过融合权重（图中用虚线箭头表示），将不同尺度的特征图进行加权融合，生成最终的显著性图。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融合后的特征图用于计算融合损失（Fusion loss）。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损失计算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每个侧输出层都会计算一个交叉熵损失（Cross Entropy (CE) loss），用于监督训练过程中的每个阶段。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融合后的特征图也会计算一个交叉熵损失，用于优化整个网络。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输出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：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最终网络输出是一个显著性图，该图与输入图像尺寸相同，突出显示了图像中最显著的区域。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13" name="组合 12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15" name="箭头: V 形 1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箭头: V 形 1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箭头: V 形 16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1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预测结果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89" y="1504287"/>
            <a:ext cx="10336067" cy="361047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89" y="5355301"/>
            <a:ext cx="1060949" cy="135029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5" y="5355301"/>
            <a:ext cx="1008223" cy="135029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493" y="5256687"/>
            <a:ext cx="1661479" cy="138925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293" y="5295647"/>
            <a:ext cx="1805345" cy="135029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777" y="5230666"/>
            <a:ext cx="1849823" cy="140278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457" y="5291022"/>
            <a:ext cx="1669974" cy="1239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 Medium"/>
              <a:ea typeface="HarmonyOS Sans SC Medium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469900"/>
            <a:ext cx="4330701" cy="549275"/>
            <a:chOff x="965200" y="469900"/>
            <a:chExt cx="4330701" cy="549275"/>
          </a:xfrm>
        </p:grpSpPr>
        <p:grpSp>
          <p:nvGrpSpPr>
            <p:cNvPr id="3" name="组合 2"/>
            <p:cNvGrpSpPr/>
            <p:nvPr/>
          </p:nvGrpSpPr>
          <p:grpSpPr>
            <a:xfrm>
              <a:off x="965200" y="469900"/>
              <a:ext cx="4330701" cy="549275"/>
              <a:chOff x="965200" y="469900"/>
              <a:chExt cx="4330701" cy="501650"/>
            </a:xfrm>
            <a:solidFill>
              <a:schemeClr val="bg1"/>
            </a:solidFill>
          </p:grpSpPr>
          <p:sp>
            <p:nvSpPr>
              <p:cNvPr id="5" name="箭头: V 形 4"/>
              <p:cNvSpPr/>
              <p:nvPr/>
            </p:nvSpPr>
            <p:spPr>
              <a:xfrm>
                <a:off x="4728335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6" name="箭头: V 形 5"/>
              <p:cNvSpPr/>
              <p:nvPr/>
            </p:nvSpPr>
            <p:spPr>
              <a:xfrm>
                <a:off x="4158224" y="469900"/>
                <a:ext cx="567566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  <p:sp>
            <p:nvSpPr>
              <p:cNvPr id="7" name="箭头: V 形 6"/>
              <p:cNvSpPr/>
              <p:nvPr/>
            </p:nvSpPr>
            <p:spPr>
              <a:xfrm>
                <a:off x="965200" y="469900"/>
                <a:ext cx="3190479" cy="50165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armonyOS Sans SC Medium"/>
                  <a:ea typeface="HarmonyOS Sans SC Medium"/>
                  <a:cs typeface="+mn-cs"/>
                </a:endParaRPr>
              </a:p>
            </p:txBody>
          </p:sp>
        </p:grpSp>
        <p:sp>
          <p:nvSpPr>
            <p:cNvPr id="4" name="TextBox 8"/>
            <p:cNvSpPr txBox="1">
              <a:spLocks noChangeArrowheads="1"/>
            </p:cNvSpPr>
            <p:nvPr/>
          </p:nvSpPr>
          <p:spPr bwMode="auto">
            <a:xfrm>
              <a:off x="965200" y="529272"/>
              <a:ext cx="3255323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solidFill>
                    <a:srgbClr val="476AA2"/>
                  </a:solidFill>
                  <a:latin typeface="思源宋体 CN SemiBold" panose="02020600000000000000" charset="-122"/>
                  <a:ea typeface="思源宋体 CN SemiBold" panose="02020600000000000000" charset="-122"/>
                  <a:cs typeface="+mn-ea"/>
                  <a:sym typeface="+mn-lt"/>
                </a:rPr>
                <a:t>训练结果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76AA2"/>
                </a:solidFill>
                <a:effectLst/>
                <a:uLnTx/>
                <a:uFillTx/>
                <a:latin typeface="思源宋体 CN SemiBold" panose="02020600000000000000" charset="-122"/>
                <a:ea typeface="思源宋体 CN SemiBold" panose="02020600000000000000" charset="-122"/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41" y="1516726"/>
            <a:ext cx="9774699" cy="33001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49" y="4902320"/>
            <a:ext cx="3445758" cy="1869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-76201" y="1257299"/>
            <a:ext cx="12266613" cy="4505325"/>
          </a:xfrm>
          <a:prstGeom prst="roundRect">
            <a:avLst>
              <a:gd name="adj" fmla="val 4391"/>
            </a:avLst>
          </a:prstGeom>
          <a:solidFill>
            <a:schemeClr val="bg1">
              <a:alpha val="96000"/>
            </a:schemeClr>
          </a:solidFill>
          <a:ln>
            <a:noFill/>
          </a:ln>
          <a:effectLst>
            <a:outerShdw blurRad="215900" dist="342900" dir="2700000" algn="tl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/>
        </p:nvSpPr>
        <p:spPr>
          <a:xfrm>
            <a:off x="1" y="0"/>
            <a:ext cx="12190413" cy="6859588"/>
          </a:xfrm>
          <a:custGeom>
            <a:avLst/>
            <a:gdLst>
              <a:gd name="connsiteX0" fmla="*/ 0 w 12190413"/>
              <a:gd name="connsiteY0" fmla="*/ 0 h 6859588"/>
              <a:gd name="connsiteX1" fmla="*/ 12190413 w 12190413"/>
              <a:gd name="connsiteY1" fmla="*/ 0 h 6859588"/>
              <a:gd name="connsiteX2" fmla="*/ 12190413 w 12190413"/>
              <a:gd name="connsiteY2" fmla="*/ 6859588 h 6859588"/>
              <a:gd name="connsiteX3" fmla="*/ 0 w 12190413"/>
              <a:gd name="connsiteY3" fmla="*/ 6859588 h 6859588"/>
              <a:gd name="connsiteX4" fmla="*/ 0 w 12190413"/>
              <a:gd name="connsiteY4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413" h="6859588">
                <a:moveTo>
                  <a:pt x="0" y="0"/>
                </a:moveTo>
                <a:lnTo>
                  <a:pt x="12190413" y="0"/>
                </a:lnTo>
                <a:lnTo>
                  <a:pt x="12190413" y="6859588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187190" y="1985645"/>
            <a:ext cx="3792220" cy="1056640"/>
          </a:xfrm>
          <a:prstGeom prst="roundRect">
            <a:avLst/>
          </a:prstGeom>
          <a:solidFill>
            <a:srgbClr val="314D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3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11" name="文本框 12"/>
          <p:cNvSpPr txBox="1"/>
          <p:nvPr/>
        </p:nvSpPr>
        <p:spPr>
          <a:xfrm>
            <a:off x="3642360" y="3310255"/>
            <a:ext cx="488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14D90"/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SSLSOD</a:t>
            </a:r>
            <a:r>
              <a:rPr lang="zh-CN" altLang="en-US" sz="5400" b="1" dirty="0">
                <a:solidFill>
                  <a:srgbClr val="314D90"/>
                </a:solidFill>
                <a:latin typeface="思源宋体 CN Heavy" panose="02020900000000000000" charset="-122"/>
                <a:ea typeface="思源宋体 CN Heavy" panose="02020900000000000000" charset="-122"/>
                <a:cs typeface="+mn-ea"/>
                <a:sym typeface="+mn-lt"/>
              </a:rPr>
              <a:t>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4513263" y="4374515"/>
            <a:ext cx="3140075" cy="76200"/>
          </a:xfrm>
          <a:prstGeom prst="rect">
            <a:avLst/>
          </a:prstGeom>
          <a:solidFill>
            <a:srgbClr val="314D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314D90"/>
              </a:solidFill>
              <a:latin typeface="Source Han Serif SC"/>
              <a:ea typeface="Source Han Serif SC"/>
              <a:cs typeface="+mn-ea"/>
              <a:sym typeface="+mn-lt"/>
            </a:endParaRPr>
          </a:p>
        </p:txBody>
      </p:sp>
      <p:sp>
        <p:nvSpPr>
          <p:cNvPr id="2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083685" y="4760595"/>
            <a:ext cx="3999230" cy="3505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/>
                <a:ea typeface="微软雅黑" panose="020B0503020204020204" charset="-122"/>
                <a:cs typeface="+mj-cs"/>
              </a:defRPr>
            </a:lvl1pPr>
          </a:lstStyle>
          <a:p>
            <a:pPr algn="dist"/>
            <a:r>
              <a:rPr lang="zh-CN" altLang="en-US" sz="1800" b="0" cap="all" spc="400">
                <a:solidFill>
                  <a:srgbClr val="314D90"/>
                </a:solidFill>
                <a:effectLst/>
                <a:uFillTx/>
                <a:latin typeface="思源宋体 CN Heavy" panose="02020900000000000000" charset="-122"/>
                <a:ea typeface="思源宋体 CN Heavy" panose="02020900000000000000" charset="-122"/>
                <a:cs typeface="思源黑体 CN Normal" panose="020B0400000000000000" charset="-122"/>
              </a:rPr>
              <a:t>Chapter headings</a:t>
            </a:r>
          </a:p>
        </p:txBody>
      </p:sp>
      <p:pic>
        <p:nvPicPr>
          <p:cNvPr id="13" name="Picture 2" descr="查看图片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0242" flipH="1">
            <a:off x="-780172" y="-1235046"/>
            <a:ext cx="5218114" cy="52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6207E-7 -3.71442E-6 L 0.06694 0.04004 C 0.081 0.04907 0.10197 0.05393 0.12397 0.05393 C 0.14898 0.05393 0.16903 0.04907 0.18297 0.04004 L 0.25003 -3.71442E-6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2" y="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/>
      <p:bldP spid="12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12"/>
  <p:tag name="AS_OS" val="Microsoft Windows NT 10.0.20348.0"/>
  <p:tag name="AS_RELEASE_DATE" val="2025.01.14"/>
  <p:tag name="AS_TITLE" val="Aspose.Slides for .NET6"/>
  <p:tag name="AS_VERSION" val="25.1"/>
  <p:tag name="GENSWF_OUTPUT_FILE_NAME" val="33"/>
  <p:tag name="ISPRING_ULTRA_SCORM_TRACKING_SLIDES" val="1"/>
  <p:tag name="ISLIDE.GUIDESSETTING" val="{&quot;Id&quot;:&quot;c1e4bd44-beba-4745-baf4-85ec1932aaca&quot;,&quot;Name&quot;:&quot;标准1&quot;,&quot;Kind&quot;:1,&quot;OldGuidesSetting&quot;:{&quot;HeaderHeight&quot;:13.0,&quot;FooterHeight&quot;:0.0,&quot;SideMargin&quot;:8.0,&quot;TopMargin&quot;:7.0,&quot;BottomMargin&quot;:7.5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6.2,&quot;left&quot;:64.4,&quot;top&quot;:123.7,&quot;width&quot;:830.95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476AA2"/>
      </a:accent1>
      <a:accent2>
        <a:srgbClr val="A5C2D7"/>
      </a:accent2>
      <a:accent3>
        <a:srgbClr val="00B2C4"/>
      </a:accent3>
      <a:accent4>
        <a:srgbClr val="75438A"/>
      </a:accent4>
      <a:accent5>
        <a:srgbClr val="00AF92"/>
      </a:accent5>
      <a:accent6>
        <a:srgbClr val="C55683"/>
      </a:accent6>
      <a:hlink>
        <a:srgbClr val="FAC59D"/>
      </a:hlink>
      <a:folHlink>
        <a:srgbClr val="869FB7"/>
      </a:folHlink>
    </a:clrScheme>
    <a:fontScheme name="字体搭配03-旁门左道">
      <a:majorFont>
        <a:latin typeface="HarmonyOS Sans SC Black"/>
        <a:ea typeface="HarmonyOS Sans SC Black"/>
        <a:cs typeface=""/>
      </a:majorFont>
      <a:minorFont>
        <a:latin typeface="HarmonyOS Sans SC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DengXian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DengXian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Medium"/>
        <a:ea typeface="思源黑体 Medium"/>
        <a:cs typeface="Arial"/>
        <a:font script="Jpan" typeface="ＭＳ Ｐゴシック"/>
        <a:font script="Hang" typeface="맑은 고딕"/>
        <a:font script="Hans" typeface="思源黑体 Medium"/>
        <a:font script="Hant" typeface="新細明體"/>
        <a:font script="Arab" typeface="思源黑体 Medium"/>
        <a:font script="Hebr" typeface="思源黑体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1379</Words>
  <Application>Microsoft Office PowerPoint</Application>
  <PresentationFormat>自定义</PresentationFormat>
  <Paragraphs>305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-apple-system</vt:lpstr>
      <vt:lpstr>Arial Unicode MS</vt:lpstr>
      <vt:lpstr>HarmonyOS Sans SC Black</vt:lpstr>
      <vt:lpstr>HarmonyOS Sans SC Medium</vt:lpstr>
      <vt:lpstr>inherit</vt:lpstr>
      <vt:lpstr>Source Han Serif SC</vt:lpstr>
      <vt:lpstr>思源黑体 CN Bold</vt:lpstr>
      <vt:lpstr>思源黑体 CN Light</vt:lpstr>
      <vt:lpstr>思源黑体 Medium</vt:lpstr>
      <vt:lpstr>思源宋体 CN Heavy</vt:lpstr>
      <vt:lpstr>思源宋体 CN Light</vt:lpstr>
      <vt:lpstr>思源宋体 CN SemiBold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蓝色学术风毕业论文答辩PPT模板</dc:title>
  <dc:creator>完道</dc:creator>
  <cp:keywords>51PPT模板网（www.51pptmoban.com）</cp:keywords>
  <dc:description>51PPT模板网，幻灯片演示模板及素材免费下载！_x000d_
51PPT模板网 唯一访问网址：www.51pptmoban.com</dc:description>
  <cp:lastModifiedBy>yue tao</cp:lastModifiedBy>
  <cp:revision>17</cp:revision>
  <dcterms:created xsi:type="dcterms:W3CDTF">2020-08-13T02:11:00Z</dcterms:created>
  <dcterms:modified xsi:type="dcterms:W3CDTF">2025-05-12T00:14:15Z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0692E5A463EE4EE6A836BD032FBA7F5D_12</vt:lpwstr>
  </property>
  <property fmtid="{D5CDD505-2E9C-101B-9397-08002B2CF9AE}" pid="3" name="KSOProductBuildVer">
    <vt:lpwstr>2052-12.1.0.20784</vt:lpwstr>
  </property>
</Properties>
</file>