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9" r:id="rId8"/>
    <p:sldId id="270" r:id="rId9"/>
    <p:sldId id="271" r:id="rId10"/>
    <p:sldId id="272" r:id="rId11"/>
    <p:sldId id="266" r:id="rId12"/>
    <p:sldId id="267" r:id="rId13"/>
    <p:sldId id="268"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13" d="100"/>
          <a:sy n="113" d="100"/>
        </p:scale>
        <p:origin x="31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36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A8995-7C37-301C-6D92-42E98A258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B1A61-43BE-4EFF-D4E3-217D0FC0FC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04B7DA-81ED-C9C5-8060-1ADC91C847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C92C98-F87B-1BD3-95F1-CD9148AE634A}"/>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152769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F1639-F3A8-73AA-77B8-7440B91A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95F47-1653-5B24-6BB7-DD904729A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2ADE17-CB95-4819-49F8-24CC335896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1053EF-4216-AC0C-DC3E-3F2C2C9FD8EB}"/>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948374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E9C5F-A5E6-3252-6569-C6D2F30760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B6EA9-DDB0-B7BB-DC34-5A0D48178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A0355-63DC-5AEF-4FD6-2BF42055F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348554-6E4A-0B59-010A-C26049CED13B}"/>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846219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A6F76-B6A4-8C23-D4EF-95561AD6C9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FFBDD-E3C9-FB8A-C1CD-5B8BA549BA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89A6E-BF2A-7613-A010-EAF5374B8B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529DE8-CDAA-1276-EAB8-B3C8865F3951}"/>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64522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Shape 0"/>
          <p:cNvSpPr/>
          <p:nvPr/>
        </p:nvSpPr>
        <p:spPr>
          <a:xfrm>
            <a:off x="0" y="1085850"/>
            <a:ext cx="5486400" cy="2971800"/>
          </a:xfrm>
          <a:prstGeom prst="rect">
            <a:avLst/>
          </a:prstGeom>
          <a:solidFill>
            <a:srgbClr val="FFFFFF"/>
          </a:solidFill>
          <a:ln/>
        </p:spPr>
        <p:txBody>
          <a:bodyPr/>
          <a:lstStyle/>
          <a:p>
            <a:endParaRPr lang="zh-CN" altLang="en-US" dirty="0"/>
          </a:p>
        </p:txBody>
      </p:sp>
      <p:sp>
        <p:nvSpPr>
          <p:cNvPr id="4" name="Text 1"/>
          <p:cNvSpPr/>
          <p:nvPr/>
        </p:nvSpPr>
        <p:spPr>
          <a:xfrm>
            <a:off x="571500" y="1500188"/>
            <a:ext cx="80010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显著物体</a:t>
            </a:r>
            <a:r>
              <a:rPr lang="zh-CN" altLang="en-US" sz="3750" b="1" dirty="0">
                <a:solidFill>
                  <a:srgbClr val="000000"/>
                </a:solidFill>
                <a:latin typeface="Microsoft YaHei" pitchFamily="34" charset="0"/>
                <a:ea typeface="Microsoft YaHei" pitchFamily="34" charset="-122"/>
                <a:cs typeface="Microsoft YaHei" pitchFamily="34" charset="-120"/>
              </a:rPr>
              <a:t>检测</a:t>
            </a:r>
            <a:endParaRPr lang="en-US" sz="3750" dirty="0"/>
          </a:p>
        </p:txBody>
      </p:sp>
      <p:sp>
        <p:nvSpPr>
          <p:cNvPr id="5" name="Text 2"/>
          <p:cNvSpPr/>
          <p:nvPr/>
        </p:nvSpPr>
        <p:spPr>
          <a:xfrm>
            <a:off x="571500" y="2243138"/>
            <a:ext cx="8001000" cy="400050"/>
          </a:xfrm>
          <a:prstGeom prst="rect">
            <a:avLst/>
          </a:prstGeom>
          <a:noFill/>
          <a:ln/>
        </p:spPr>
        <p:txBody>
          <a:bodyPr vert="horz" wrap="square" lIns="0" tIns="0" rIns="0" bIns="0" rtlCol="0" anchor="ctr"/>
          <a:lstStyle/>
          <a:p>
            <a:pPr marL="0" indent="0" algn="l">
              <a:lnSpc>
                <a:spcPts val="3150"/>
              </a:lnSpc>
              <a:buNone/>
            </a:pPr>
            <a:endParaRPr lang="en-US" sz="2250" dirty="0"/>
          </a:p>
        </p:txBody>
      </p:sp>
      <p:sp>
        <p:nvSpPr>
          <p:cNvPr id="6" name="Shape 3"/>
          <p:cNvSpPr/>
          <p:nvPr/>
        </p:nvSpPr>
        <p:spPr>
          <a:xfrm>
            <a:off x="571500" y="2976563"/>
            <a:ext cx="604838" cy="114300"/>
          </a:xfrm>
          <a:prstGeom prst="rect">
            <a:avLst/>
          </a:prstGeom>
          <a:solidFill>
            <a:srgbClr val="000000"/>
          </a:solidFill>
          <a:ln/>
        </p:spPr>
      </p:sp>
      <p:sp>
        <p:nvSpPr>
          <p:cNvPr id="7" name="Text 4"/>
          <p:cNvSpPr/>
          <p:nvPr/>
        </p:nvSpPr>
        <p:spPr>
          <a:xfrm>
            <a:off x="571500" y="3424238"/>
            <a:ext cx="5768340" cy="219075"/>
          </a:xfrm>
          <a:prstGeom prst="rect">
            <a:avLst/>
          </a:prstGeom>
          <a:noFill/>
          <a:ln/>
        </p:spPr>
        <p:txBody>
          <a:bodyPr vert="horz" wrap="square" lIns="0" tIns="0" rIns="0" bIns="0" rtlCol="0" anchor="ctr"/>
          <a:lstStyle/>
          <a:p>
            <a:pPr marL="0" indent="0" algn="l">
              <a:lnSpc>
                <a:spcPts val="1725"/>
              </a:lnSpc>
              <a:buNone/>
            </a:pPr>
            <a:r>
              <a:rPr lang="zh-CN" altLang="en-US" dirty="0"/>
              <a:t>汇报人：丁宪通</a:t>
            </a:r>
            <a:r>
              <a:rPr lang="en-US" altLang="zh-CN" dirty="0"/>
              <a:t>	</a:t>
            </a:r>
            <a:r>
              <a:rPr lang="zh-CN" altLang="en-US" dirty="0"/>
              <a:t>成员：陶渝 丁宪通 袁伟 梁超宇 付安粤</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5D522-7AB1-CC24-FE2A-E81A4ED52282}"/>
            </a:ext>
          </a:extLst>
        </p:cNvPr>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D1C66F9B-901F-7CAA-B0FA-8938F71D61FF}"/>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FB9AB8FB-238C-0E7C-3B90-D82D3F711913}"/>
              </a:ext>
            </a:extLst>
          </p:cNvPr>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zh-CN" altLang="en-US" sz="2250" b="1" dirty="0">
                <a:solidFill>
                  <a:srgbClr val="000000"/>
                </a:solidFill>
                <a:latin typeface="Microsoft YaHei" pitchFamily="34" charset="0"/>
                <a:ea typeface="Microsoft YaHei" pitchFamily="34" charset="-122"/>
                <a:cs typeface="Microsoft YaHei" pitchFamily="34" charset="-120"/>
              </a:rPr>
              <a:t>问题和挑战</a:t>
            </a:r>
            <a:endParaRPr lang="en-US" sz="2250" dirty="0"/>
          </a:p>
        </p:txBody>
      </p:sp>
      <p:sp>
        <p:nvSpPr>
          <p:cNvPr id="5" name="Text 2">
            <a:extLst>
              <a:ext uri="{FF2B5EF4-FFF2-40B4-BE49-F238E27FC236}">
                <a16:creationId xmlns:a16="http://schemas.microsoft.com/office/drawing/2014/main" id="{E764D22F-69E7-AD80-4D69-5296FBEF8469}"/>
              </a:ext>
            </a:extLst>
          </p:cNvPr>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文本框 5">
            <a:extLst>
              <a:ext uri="{FF2B5EF4-FFF2-40B4-BE49-F238E27FC236}">
                <a16:creationId xmlns:a16="http://schemas.microsoft.com/office/drawing/2014/main" id="{77A08A33-767D-2F85-221E-723426415219}"/>
              </a:ext>
            </a:extLst>
          </p:cNvPr>
          <p:cNvSpPr txBox="1"/>
          <p:nvPr/>
        </p:nvSpPr>
        <p:spPr>
          <a:xfrm>
            <a:off x="589280" y="2891490"/>
            <a:ext cx="7965440" cy="646331"/>
          </a:xfrm>
          <a:prstGeom prst="rect">
            <a:avLst/>
          </a:prstGeom>
          <a:noFill/>
        </p:spPr>
        <p:txBody>
          <a:bodyPr wrap="square">
            <a:spAutoFit/>
          </a:bodyPr>
          <a:lstStyle/>
          <a:p>
            <a:r>
              <a:rPr lang="en-US" altLang="zh-CN" b="0" i="0" dirty="0">
                <a:solidFill>
                  <a:srgbClr val="1F1F1F"/>
                </a:solidFill>
                <a:effectLst/>
                <a:latin typeface="ElsevierGulliver"/>
              </a:rPr>
              <a:t>3. SOD </a:t>
            </a:r>
            <a:r>
              <a:rPr lang="zh-CN" altLang="en-US" b="0" i="0" dirty="0">
                <a:solidFill>
                  <a:srgbClr val="1F1F1F"/>
                </a:solidFill>
                <a:effectLst/>
                <a:latin typeface="ElsevierGulliver"/>
              </a:rPr>
              <a:t>领域在一些复杂场景中仍然存在挑战。例如，当物体与外观相似的环境混合或处于杂乱的背景中时，检测性能会明显下降。</a:t>
            </a:r>
            <a:endParaRPr lang="zh-CN" altLang="en-US" dirty="0"/>
          </a:p>
        </p:txBody>
      </p:sp>
      <p:sp>
        <p:nvSpPr>
          <p:cNvPr id="8" name="文本框 7">
            <a:extLst>
              <a:ext uri="{FF2B5EF4-FFF2-40B4-BE49-F238E27FC236}">
                <a16:creationId xmlns:a16="http://schemas.microsoft.com/office/drawing/2014/main" id="{9549DF2F-7516-14CA-6187-BF5F841084E6}"/>
              </a:ext>
            </a:extLst>
          </p:cNvPr>
          <p:cNvSpPr txBox="1"/>
          <p:nvPr/>
        </p:nvSpPr>
        <p:spPr>
          <a:xfrm>
            <a:off x="571500" y="1268995"/>
            <a:ext cx="8093288" cy="646331"/>
          </a:xfrm>
          <a:prstGeom prst="rect">
            <a:avLst/>
          </a:prstGeom>
          <a:noFill/>
        </p:spPr>
        <p:txBody>
          <a:bodyPr wrap="square">
            <a:spAutoFit/>
          </a:bodyPr>
          <a:lstStyle/>
          <a:p>
            <a:r>
              <a:rPr lang="en-US" altLang="zh-CN" b="0" i="0" dirty="0">
                <a:effectLst/>
                <a:latin typeface="Inter"/>
              </a:rPr>
              <a:t>1. </a:t>
            </a:r>
            <a:r>
              <a:rPr lang="zh-CN" altLang="en-US" b="0" i="0" dirty="0">
                <a:effectLst/>
                <a:latin typeface="Inter"/>
              </a:rPr>
              <a:t>尽管预训练 </a:t>
            </a:r>
            <a:r>
              <a:rPr lang="en-US" altLang="zh-CN" b="0" i="0" dirty="0">
                <a:effectLst/>
                <a:latin typeface="Inter"/>
              </a:rPr>
              <a:t>CNN </a:t>
            </a:r>
            <a:r>
              <a:rPr lang="zh-CN" altLang="en-US" b="0" i="0" dirty="0">
                <a:effectLst/>
                <a:latin typeface="Inter"/>
              </a:rPr>
              <a:t>网络具有多尺度、多层特征，许多深度学习模型在提取有吸引力的特征并进行聚合时仍面临挑战。</a:t>
            </a:r>
            <a:endParaRPr lang="zh-CN" altLang="en-US" dirty="0"/>
          </a:p>
        </p:txBody>
      </p:sp>
      <p:sp>
        <p:nvSpPr>
          <p:cNvPr id="10" name="文本框 9">
            <a:extLst>
              <a:ext uri="{FF2B5EF4-FFF2-40B4-BE49-F238E27FC236}">
                <a16:creationId xmlns:a16="http://schemas.microsoft.com/office/drawing/2014/main" id="{B4C6134D-8B76-C777-29AE-A7471E9A0D8B}"/>
              </a:ext>
            </a:extLst>
          </p:cNvPr>
          <p:cNvSpPr txBox="1"/>
          <p:nvPr/>
        </p:nvSpPr>
        <p:spPr>
          <a:xfrm>
            <a:off x="557108" y="2108815"/>
            <a:ext cx="8107680" cy="646331"/>
          </a:xfrm>
          <a:prstGeom prst="rect">
            <a:avLst/>
          </a:prstGeom>
          <a:noFill/>
        </p:spPr>
        <p:txBody>
          <a:bodyPr wrap="square">
            <a:spAutoFit/>
          </a:bodyPr>
          <a:lstStyle/>
          <a:p>
            <a:r>
              <a:rPr lang="en-US" altLang="zh-CN" b="0" i="0" dirty="0">
                <a:effectLst/>
                <a:latin typeface="Inter"/>
              </a:rPr>
              <a:t>2. </a:t>
            </a:r>
            <a:r>
              <a:rPr lang="zh-CN" altLang="en-US" b="0" i="0" dirty="0">
                <a:effectLst/>
                <a:latin typeface="Inter"/>
              </a:rPr>
              <a:t>拥有偏差较小的大规模数据集对开发 </a:t>
            </a:r>
            <a:r>
              <a:rPr lang="en-US" altLang="zh-CN" b="0" i="0" dirty="0">
                <a:effectLst/>
                <a:latin typeface="Inter"/>
              </a:rPr>
              <a:t>SOD </a:t>
            </a:r>
            <a:r>
              <a:rPr lang="zh-CN" altLang="en-US" b="0" i="0" dirty="0">
                <a:effectLst/>
                <a:latin typeface="Inter"/>
              </a:rPr>
              <a:t>模型至关重要，训练数据集中的偏差会影响模型对复杂场景中显著目标的泛化能力。</a:t>
            </a:r>
            <a:endParaRPr lang="zh-CN" altLang="en-US" dirty="0"/>
          </a:p>
        </p:txBody>
      </p:sp>
      <p:sp>
        <p:nvSpPr>
          <p:cNvPr id="12" name="文本框 11">
            <a:extLst>
              <a:ext uri="{FF2B5EF4-FFF2-40B4-BE49-F238E27FC236}">
                <a16:creationId xmlns:a16="http://schemas.microsoft.com/office/drawing/2014/main" id="{2DE89570-6293-365C-3A3E-4CF255BC7027}"/>
              </a:ext>
            </a:extLst>
          </p:cNvPr>
          <p:cNvSpPr txBox="1"/>
          <p:nvPr/>
        </p:nvSpPr>
        <p:spPr>
          <a:xfrm>
            <a:off x="643467" y="3754027"/>
            <a:ext cx="4572000" cy="369332"/>
          </a:xfrm>
          <a:prstGeom prst="rect">
            <a:avLst/>
          </a:prstGeom>
          <a:noFill/>
        </p:spPr>
        <p:txBody>
          <a:bodyPr wrap="square">
            <a:spAutoFit/>
          </a:bodyPr>
          <a:lstStyle/>
          <a:p>
            <a:r>
              <a:rPr lang="en-US" altLang="zh-CN" b="0" i="0" dirty="0">
                <a:effectLst/>
                <a:latin typeface="Inter"/>
              </a:rPr>
              <a:t>4. </a:t>
            </a:r>
            <a:r>
              <a:rPr lang="zh-CN" altLang="en-US" b="0" i="0" dirty="0">
                <a:effectLst/>
                <a:latin typeface="Inter"/>
              </a:rPr>
              <a:t>针对移动和嵌入式应用的需求</a:t>
            </a:r>
            <a:endParaRPr lang="zh-CN" altLang="en-US" dirty="0"/>
          </a:p>
        </p:txBody>
      </p:sp>
    </p:spTree>
    <p:extLst>
      <p:ext uri="{BB962C8B-B14F-4D97-AF65-F5344CB8AC3E}">
        <p14:creationId xmlns:p14="http://schemas.microsoft.com/office/powerpoint/2010/main" val="271834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数据集</a:t>
            </a:r>
            <a:r>
              <a:rPr lang="zh-CN" altLang="en-US" sz="3750" b="1" dirty="0">
                <a:solidFill>
                  <a:srgbClr val="000000"/>
                </a:solidFill>
                <a:latin typeface="Microsoft YaHei" pitchFamily="34" charset="0"/>
                <a:ea typeface="Microsoft YaHei" pitchFamily="34" charset="-122"/>
                <a:cs typeface="Microsoft YaHei" pitchFamily="34" charset="-120"/>
              </a:rPr>
              <a:t>和指标</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2745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公开数据集</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828675"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01</a:t>
            </a:r>
            <a:endParaRPr lang="en-US" sz="1875" dirty="0"/>
          </a:p>
        </p:txBody>
      </p:sp>
      <p:sp>
        <p:nvSpPr>
          <p:cNvPr id="10" name="Text 6"/>
          <p:cNvSpPr/>
          <p:nvPr/>
        </p:nvSpPr>
        <p:spPr>
          <a:xfrm>
            <a:off x="2795588"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02</a:t>
            </a:r>
            <a:endParaRPr lang="en-US" sz="1875" dirty="0"/>
          </a:p>
        </p:txBody>
      </p:sp>
      <p:sp>
        <p:nvSpPr>
          <p:cNvPr id="13" name="Text 9"/>
          <p:cNvSpPr/>
          <p:nvPr/>
        </p:nvSpPr>
        <p:spPr>
          <a:xfrm>
            <a:off x="4762500"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03</a:t>
            </a:r>
            <a:endParaRPr lang="en-US" sz="1875" dirty="0"/>
          </a:p>
        </p:txBody>
      </p:sp>
      <p:sp>
        <p:nvSpPr>
          <p:cNvPr id="16" name="Text 12"/>
          <p:cNvSpPr/>
          <p:nvPr/>
        </p:nvSpPr>
        <p:spPr>
          <a:xfrm>
            <a:off x="6729413" y="1571625"/>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04</a:t>
            </a:r>
            <a:endParaRPr lang="en-US" sz="1875" dirty="0"/>
          </a:p>
        </p:txBody>
      </p:sp>
      <p:sp>
        <p:nvSpPr>
          <p:cNvPr id="19" name="Text 15"/>
          <p:cNvSpPr/>
          <p:nvPr/>
        </p:nvSpPr>
        <p:spPr>
          <a:xfrm>
            <a:off x="828675" y="315753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05</a:t>
            </a:r>
            <a:endParaRPr lang="en-US" sz="1875" dirty="0"/>
          </a:p>
        </p:txBody>
      </p:sp>
      <p:sp>
        <p:nvSpPr>
          <p:cNvPr id="20" name="Text 16"/>
          <p:cNvSpPr/>
          <p:nvPr/>
        </p:nvSpPr>
        <p:spPr>
          <a:xfrm>
            <a:off x="2768071" y="1671060"/>
            <a:ext cx="2290762" cy="252413"/>
          </a:xfrm>
          <a:prstGeom prst="rect">
            <a:avLst/>
          </a:prstGeom>
          <a:noFill/>
          <a:ln/>
        </p:spPr>
        <p:txBody>
          <a:bodyPr vert="horz" wrap="square" lIns="0" tIns="0" rIns="0" bIns="0" rtlCol="0" anchor="ctr"/>
          <a:lstStyle/>
          <a:p>
            <a:pPr algn="ctr">
              <a:lnSpc>
                <a:spcPts val="1688"/>
              </a:lnSpc>
            </a:pPr>
            <a:r>
              <a:rPr lang="en-US" sz="1200" b="1" dirty="0">
                <a:solidFill>
                  <a:srgbClr val="000000"/>
                </a:solidFill>
                <a:latin typeface="Microsoft YaHei" pitchFamily="34" charset="0"/>
                <a:ea typeface="Microsoft YaHei" pitchFamily="34" charset="-122"/>
                <a:cs typeface="Microsoft YaHei" pitchFamily="34" charset="-120"/>
              </a:rPr>
              <a:t>COD10k(</a:t>
            </a:r>
            <a:r>
              <a:rPr lang="zh-CN" altLang="en-US" sz="1200" b="0" i="0" dirty="0">
                <a:solidFill>
                  <a:srgbClr val="000000"/>
                </a:solidFill>
                <a:effectLst/>
                <a:latin typeface="Lato" panose="020F0502020204030204" pitchFamily="34" charset="0"/>
                <a:ea typeface="inherit"/>
              </a:rPr>
              <a:t>伪装</a:t>
            </a:r>
            <a:r>
              <a:rPr lang="en-US" altLang="zh-CN" sz="1200" b="0" i="0" dirty="0">
                <a:solidFill>
                  <a:srgbClr val="000000"/>
                </a:solidFill>
                <a:effectLst/>
                <a:latin typeface="Lato" panose="020F0502020204030204" pitchFamily="34" charset="0"/>
                <a:ea typeface="inherit"/>
              </a:rPr>
              <a:t>/</a:t>
            </a:r>
            <a:r>
              <a:rPr lang="zh-CN" altLang="en-US" sz="1200" b="0" i="0" dirty="0">
                <a:solidFill>
                  <a:srgbClr val="000000"/>
                </a:solidFill>
                <a:effectLst/>
                <a:latin typeface="Lato" panose="020F0502020204030204" pitchFamily="34" charset="0"/>
                <a:ea typeface="inherit"/>
              </a:rPr>
              <a:t>隐藏物体检测</a:t>
            </a:r>
            <a:r>
              <a:rPr lang="en-US" sz="1200" b="1" dirty="0">
                <a:solidFill>
                  <a:srgbClr val="000000"/>
                </a:solidFill>
                <a:latin typeface="Microsoft YaHei" pitchFamily="34" charset="0"/>
                <a:ea typeface="Microsoft YaHei" pitchFamily="34" charset="-122"/>
                <a:cs typeface="Microsoft YaHei" pitchFamily="34" charset="-120"/>
              </a:rPr>
              <a:t>)</a:t>
            </a:r>
          </a:p>
        </p:txBody>
      </p:sp>
      <p:sp>
        <p:nvSpPr>
          <p:cNvPr id="21" name="Text 17"/>
          <p:cNvSpPr/>
          <p:nvPr/>
        </p:nvSpPr>
        <p:spPr>
          <a:xfrm>
            <a:off x="2813631" y="1985962"/>
            <a:ext cx="2770400" cy="493779"/>
          </a:xfrm>
          <a:prstGeom prst="rect">
            <a:avLst/>
          </a:prstGeom>
          <a:noFill/>
          <a:ln/>
        </p:spPr>
        <p:txBody>
          <a:bodyPr vert="horz" wrap="square" lIns="0" tIns="0" rIns="0" bIns="0" rtlCol="0" anchor="ctr"/>
          <a:lstStyle/>
          <a:p>
            <a:pPr marL="0" indent="0" algn="ctr">
              <a:lnSpc>
                <a:spcPts val="1650"/>
              </a:lnSpc>
              <a:buNone/>
            </a:pPr>
            <a:r>
              <a:rPr lang="zh-CN" altLang="en-US" sz="1050" b="0" i="0" dirty="0">
                <a:solidFill>
                  <a:srgbClr val="212529"/>
                </a:solidFill>
                <a:effectLst/>
                <a:latin typeface="Lato" panose="020F0502020204030204" pitchFamily="34" charset="0"/>
              </a:rPr>
              <a:t>感官生态学家发现，这种背景匹配伪装策略通过欺骗观察者的视觉感知系统来发挥作用。</a:t>
            </a:r>
            <a:endParaRPr lang="en-US" sz="1050" dirty="0"/>
          </a:p>
        </p:txBody>
      </p:sp>
      <p:sp>
        <p:nvSpPr>
          <p:cNvPr id="22" name="Text 18"/>
          <p:cNvSpPr/>
          <p:nvPr/>
        </p:nvSpPr>
        <p:spPr>
          <a:xfrm>
            <a:off x="4572000" y="3820964"/>
            <a:ext cx="699769" cy="12494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06</a:t>
            </a:r>
            <a:endParaRPr lang="en-US" sz="1875" dirty="0"/>
          </a:p>
        </p:txBody>
      </p:sp>
      <p:sp>
        <p:nvSpPr>
          <p:cNvPr id="25" name="Text 21"/>
          <p:cNvSpPr/>
          <p:nvPr/>
        </p:nvSpPr>
        <p:spPr>
          <a:xfrm>
            <a:off x="4762500" y="315753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07</a:t>
            </a:r>
            <a:endParaRPr lang="en-US" sz="1875" dirty="0"/>
          </a:p>
        </p:txBody>
      </p:sp>
      <p:sp>
        <p:nvSpPr>
          <p:cNvPr id="28" name="Text 24"/>
          <p:cNvSpPr/>
          <p:nvPr/>
        </p:nvSpPr>
        <p:spPr>
          <a:xfrm>
            <a:off x="6729413" y="3157538"/>
            <a:ext cx="1643063" cy="361950"/>
          </a:xfrm>
          <a:prstGeom prst="rect">
            <a:avLst/>
          </a:prstGeom>
          <a:noFill/>
          <a:ln/>
        </p:spPr>
        <p:txBody>
          <a:bodyPr vert="horz" wrap="square" lIns="0" tIns="0" rIns="0" bIns="0" rtlCol="0" anchor="ctr"/>
          <a:lstStyle/>
          <a:p>
            <a:pPr marL="0" indent="0" algn="ctr">
              <a:lnSpc>
                <a:spcPts val="2550"/>
              </a:lnSpc>
              <a:buNone/>
            </a:pPr>
            <a:r>
              <a:rPr lang="en-US" sz="1875" b="1" dirty="0">
                <a:solidFill>
                  <a:srgbClr val="FFFFFF"/>
                </a:solidFill>
                <a:latin typeface="Microsoft YaHei" pitchFamily="34" charset="0"/>
                <a:ea typeface="Microsoft YaHei" pitchFamily="34" charset="-122"/>
                <a:cs typeface="Microsoft YaHei" pitchFamily="34" charset="-120"/>
              </a:rPr>
              <a:t>08</a:t>
            </a:r>
            <a:endParaRPr lang="en-US" sz="1875" dirty="0"/>
          </a:p>
        </p:txBody>
      </p:sp>
      <p:pic>
        <p:nvPicPr>
          <p:cNvPr id="2050" name="Picture 2">
            <a:extLst>
              <a:ext uri="{FF2B5EF4-FFF2-40B4-BE49-F238E27FC236}">
                <a16:creationId xmlns:a16="http://schemas.microsoft.com/office/drawing/2014/main" id="{EF4549F2-1581-097B-C1BE-FC993861A9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776288" y="1425495"/>
            <a:ext cx="1857375" cy="12938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E861B2B-5C03-533C-EFB7-C13E39243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24" y="3047366"/>
            <a:ext cx="1862139" cy="1238674"/>
          </a:xfrm>
          <a:prstGeom prst="rect">
            <a:avLst/>
          </a:prstGeom>
          <a:noFill/>
          <a:extLst>
            <a:ext uri="{909E8E84-426E-40DD-AFC4-6F175D3DCCD1}">
              <a14:hiddenFill xmlns:a14="http://schemas.microsoft.com/office/drawing/2010/main">
                <a:solidFill>
                  <a:srgbClr val="FFFFFF"/>
                </a:solidFill>
              </a14:hiddenFill>
            </a:ext>
          </a:extLst>
        </p:spPr>
      </p:pic>
      <p:sp>
        <p:nvSpPr>
          <p:cNvPr id="35" name="Text 16">
            <a:extLst>
              <a:ext uri="{FF2B5EF4-FFF2-40B4-BE49-F238E27FC236}">
                <a16:creationId xmlns:a16="http://schemas.microsoft.com/office/drawing/2014/main" id="{EACCEFD6-29BE-16BE-9121-BE913312087B}"/>
              </a:ext>
            </a:extLst>
          </p:cNvPr>
          <p:cNvSpPr/>
          <p:nvPr/>
        </p:nvSpPr>
        <p:spPr>
          <a:xfrm>
            <a:off x="2887186" y="3338513"/>
            <a:ext cx="729933" cy="252413"/>
          </a:xfrm>
          <a:prstGeom prst="rect">
            <a:avLst/>
          </a:prstGeom>
          <a:noFill/>
          <a:ln/>
        </p:spPr>
        <p:txBody>
          <a:bodyPr vert="horz" wrap="square" lIns="0" tIns="0" rIns="0" bIns="0" rtlCol="0" anchor="ctr"/>
          <a:lstStyle/>
          <a:p>
            <a:pPr algn="ctr">
              <a:lnSpc>
                <a:spcPts val="1688"/>
              </a:lnSpc>
            </a:pPr>
            <a:r>
              <a:rPr lang="en-US" sz="1200" b="1" dirty="0">
                <a:solidFill>
                  <a:srgbClr val="000000"/>
                </a:solidFill>
                <a:latin typeface="Microsoft YaHei" pitchFamily="34" charset="0"/>
                <a:ea typeface="Microsoft YaHei" pitchFamily="34" charset="-122"/>
                <a:cs typeface="Microsoft YaHei" pitchFamily="34" charset="-120"/>
              </a:rPr>
              <a:t>DUTS</a:t>
            </a:r>
          </a:p>
        </p:txBody>
      </p:sp>
      <p:sp>
        <p:nvSpPr>
          <p:cNvPr id="36" name="Text 17">
            <a:extLst>
              <a:ext uri="{FF2B5EF4-FFF2-40B4-BE49-F238E27FC236}">
                <a16:creationId xmlns:a16="http://schemas.microsoft.com/office/drawing/2014/main" id="{72E80147-674F-A827-1F31-2670C5B57120}"/>
              </a:ext>
            </a:extLst>
          </p:cNvPr>
          <p:cNvSpPr/>
          <p:nvPr/>
        </p:nvSpPr>
        <p:spPr>
          <a:xfrm>
            <a:off x="2893800" y="3585022"/>
            <a:ext cx="2770400" cy="493779"/>
          </a:xfrm>
          <a:prstGeom prst="rect">
            <a:avLst/>
          </a:prstGeom>
          <a:noFill/>
          <a:ln/>
        </p:spPr>
        <p:txBody>
          <a:bodyPr vert="horz" wrap="square" lIns="0" tIns="0" rIns="0" bIns="0" rtlCol="0" anchor="ctr"/>
          <a:lstStyle/>
          <a:p>
            <a:pPr marL="0" indent="0" algn="ctr">
              <a:lnSpc>
                <a:spcPts val="1650"/>
              </a:lnSpc>
              <a:buNone/>
            </a:pPr>
            <a:r>
              <a:rPr lang="zh-CN" altLang="en-US" sz="1050" b="0" i="0">
                <a:solidFill>
                  <a:srgbClr val="212529"/>
                </a:solidFill>
                <a:effectLst/>
                <a:latin typeface="Lato" panose="020F0502020204030204" pitchFamily="34" charset="0"/>
              </a:rPr>
              <a:t>包含 </a:t>
            </a:r>
            <a:r>
              <a:rPr lang="en-US" altLang="zh-CN" sz="1050" b="0" i="0">
                <a:solidFill>
                  <a:srgbClr val="212529"/>
                </a:solidFill>
                <a:effectLst/>
                <a:latin typeface="Lato" panose="020F0502020204030204" pitchFamily="34" charset="0"/>
              </a:rPr>
              <a:t>10553 </a:t>
            </a:r>
            <a:r>
              <a:rPr lang="zh-CN" altLang="en-US" sz="1050" b="0" i="0">
                <a:solidFill>
                  <a:srgbClr val="212529"/>
                </a:solidFill>
                <a:effectLst/>
                <a:latin typeface="Lato" panose="020F0502020204030204" pitchFamily="34" charset="0"/>
              </a:rPr>
              <a:t>张训练图像和 </a:t>
            </a:r>
            <a:r>
              <a:rPr lang="en-US" altLang="zh-CN" sz="1050" b="0" i="0">
                <a:solidFill>
                  <a:srgbClr val="212529"/>
                </a:solidFill>
                <a:effectLst/>
                <a:latin typeface="Lato" panose="020F0502020204030204" pitchFamily="34" charset="0"/>
              </a:rPr>
              <a:t>5019 </a:t>
            </a:r>
            <a:r>
              <a:rPr lang="zh-CN" altLang="en-US" sz="1050" b="0" i="0">
                <a:solidFill>
                  <a:srgbClr val="212529"/>
                </a:solidFill>
                <a:effectLst/>
                <a:latin typeface="Lato" panose="020F0502020204030204" pitchFamily="34" charset="0"/>
              </a:rPr>
              <a:t>张测试图像。准确的像素级地面实况由 </a:t>
            </a:r>
            <a:r>
              <a:rPr lang="en-US" altLang="zh-CN" sz="1050" b="0" i="0">
                <a:solidFill>
                  <a:srgbClr val="212529"/>
                </a:solidFill>
                <a:effectLst/>
                <a:latin typeface="Lato" panose="020F0502020204030204" pitchFamily="34" charset="0"/>
              </a:rPr>
              <a:t>50 </a:t>
            </a:r>
            <a:r>
              <a:rPr lang="zh-CN" altLang="en-US" sz="1050" b="0" i="0">
                <a:solidFill>
                  <a:srgbClr val="212529"/>
                </a:solidFill>
                <a:effectLst/>
                <a:latin typeface="Lato" panose="020F0502020204030204" pitchFamily="34" charset="0"/>
              </a:rPr>
              <a:t>个受试者手动注释。</a:t>
            </a:r>
            <a:endParaRPr lang="en-US" sz="1050" dirty="0"/>
          </a:p>
        </p:txBody>
      </p:sp>
      <p:pic>
        <p:nvPicPr>
          <p:cNvPr id="2054" name="Picture 6">
            <a:extLst>
              <a:ext uri="{FF2B5EF4-FFF2-40B4-BE49-F238E27FC236}">
                <a16:creationId xmlns:a16="http://schemas.microsoft.com/office/drawing/2014/main" id="{36B30406-DDFC-3F5F-443A-7CB2884C70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2289" y="1425495"/>
            <a:ext cx="2763043" cy="1267834"/>
          </a:xfrm>
          <a:prstGeom prst="rect">
            <a:avLst/>
          </a:prstGeom>
          <a:noFill/>
          <a:extLst>
            <a:ext uri="{909E8E84-426E-40DD-AFC4-6F175D3DCCD1}">
              <a14:hiddenFill xmlns:a14="http://schemas.microsoft.com/office/drawing/2010/main">
                <a:solidFill>
                  <a:srgbClr val="FFFFFF"/>
                </a:solidFill>
              </a14:hiddenFill>
            </a:ext>
          </a:extLst>
        </p:spPr>
      </p:pic>
      <p:sp>
        <p:nvSpPr>
          <p:cNvPr id="38" name="文本框 37">
            <a:extLst>
              <a:ext uri="{FF2B5EF4-FFF2-40B4-BE49-F238E27FC236}">
                <a16:creationId xmlns:a16="http://schemas.microsoft.com/office/drawing/2014/main" id="{4227C724-303D-7750-C4E8-333148B5481E}"/>
              </a:ext>
            </a:extLst>
          </p:cNvPr>
          <p:cNvSpPr txBox="1"/>
          <p:nvPr/>
        </p:nvSpPr>
        <p:spPr>
          <a:xfrm>
            <a:off x="7015954" y="2777067"/>
            <a:ext cx="815712" cy="369332"/>
          </a:xfrm>
          <a:prstGeom prst="rect">
            <a:avLst/>
          </a:prstGeom>
          <a:noFill/>
        </p:spPr>
        <p:txBody>
          <a:bodyPr wrap="square">
            <a:spAutoFit/>
          </a:bodyPr>
          <a:lstStyle/>
          <a:p>
            <a:r>
              <a:rPr lang="en-US" altLang="zh-CN" b="1" i="0" dirty="0">
                <a:solidFill>
                  <a:srgbClr val="000000"/>
                </a:solidFill>
                <a:effectLst/>
                <a:latin typeface="Inter"/>
              </a:rPr>
              <a:t>MSRA</a:t>
            </a:r>
            <a:endParaRPr lang="zh-CN" altLang="en-US" dirty="0"/>
          </a:p>
        </p:txBody>
      </p:sp>
      <p:sp>
        <p:nvSpPr>
          <p:cNvPr id="39" name="Text 17">
            <a:extLst>
              <a:ext uri="{FF2B5EF4-FFF2-40B4-BE49-F238E27FC236}">
                <a16:creationId xmlns:a16="http://schemas.microsoft.com/office/drawing/2014/main" id="{DFADA24F-4178-F40E-A570-950E4AE2E178}"/>
              </a:ext>
            </a:extLst>
          </p:cNvPr>
          <p:cNvSpPr/>
          <p:nvPr/>
        </p:nvSpPr>
        <p:spPr>
          <a:xfrm>
            <a:off x="5957200" y="3206354"/>
            <a:ext cx="2770400" cy="715083"/>
          </a:xfrm>
          <a:prstGeom prst="rect">
            <a:avLst/>
          </a:prstGeom>
          <a:noFill/>
          <a:ln/>
        </p:spPr>
        <p:txBody>
          <a:bodyPr vert="horz" wrap="square" lIns="0" tIns="0" rIns="0" bIns="0" rtlCol="0" anchor="ctr"/>
          <a:lstStyle/>
          <a:p>
            <a:pPr marL="0" indent="0" algn="ctr">
              <a:lnSpc>
                <a:spcPts val="1650"/>
              </a:lnSpc>
              <a:buNone/>
            </a:pPr>
            <a:r>
              <a:rPr lang="zh-CN" altLang="en-US" sz="1050" b="0" i="0" dirty="0">
                <a:solidFill>
                  <a:srgbClr val="212529"/>
                </a:solidFill>
                <a:effectLst/>
                <a:latin typeface="Lato" panose="020F0502020204030204" pitchFamily="34" charset="0"/>
              </a:rPr>
              <a:t>包含 </a:t>
            </a:r>
            <a:r>
              <a:rPr lang="en-US" altLang="zh-CN" sz="1050" b="0" i="0" dirty="0">
                <a:solidFill>
                  <a:srgbClr val="212529"/>
                </a:solidFill>
                <a:effectLst/>
                <a:latin typeface="Lato" panose="020F0502020204030204" pitchFamily="34" charset="0"/>
              </a:rPr>
              <a:t>10000 </a:t>
            </a:r>
            <a:r>
              <a:rPr lang="zh-CN" altLang="en-US" sz="1050" b="0" i="0" dirty="0">
                <a:solidFill>
                  <a:srgbClr val="212529"/>
                </a:solidFill>
                <a:effectLst/>
                <a:latin typeface="Lato" panose="020F0502020204030204" pitchFamily="34" charset="0"/>
              </a:rPr>
              <a:t>张图像，这些图像对来自 </a:t>
            </a:r>
            <a:r>
              <a:rPr lang="en-US" altLang="zh-CN" sz="1050" b="0" i="0" dirty="0">
                <a:solidFill>
                  <a:srgbClr val="212529"/>
                </a:solidFill>
                <a:effectLst/>
                <a:latin typeface="Lato" panose="020F0502020204030204" pitchFamily="34" charset="0"/>
              </a:rPr>
              <a:t>MSRA </a:t>
            </a:r>
            <a:r>
              <a:rPr lang="zh-CN" altLang="en-US" sz="1050" b="0" i="0" dirty="0">
                <a:solidFill>
                  <a:srgbClr val="212529"/>
                </a:solidFill>
                <a:effectLst/>
                <a:latin typeface="Lato" panose="020F0502020204030204" pitchFamily="34" charset="0"/>
              </a:rPr>
              <a:t>显著性对象检测数据集的 </a:t>
            </a:r>
            <a:r>
              <a:rPr lang="en-US" altLang="zh-CN" sz="1050" b="0" i="0" dirty="0">
                <a:solidFill>
                  <a:srgbClr val="212529"/>
                </a:solidFill>
                <a:effectLst/>
                <a:latin typeface="Lato" panose="020F0502020204030204" pitchFamily="34" charset="0"/>
              </a:rPr>
              <a:t>10K </a:t>
            </a:r>
            <a:r>
              <a:rPr lang="zh-CN" altLang="en-US" sz="1050" b="0" i="0" dirty="0">
                <a:solidFill>
                  <a:srgbClr val="212529"/>
                </a:solidFill>
                <a:effectLst/>
                <a:latin typeface="Lato" panose="020F0502020204030204" pitchFamily="34" charset="0"/>
              </a:rPr>
              <a:t>图像进行了像素级显著性标记。</a:t>
            </a:r>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1545590" y="3064087"/>
            <a:ext cx="605282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感谢各位同学和老师的指导</a:t>
            </a:r>
            <a:endParaRPr lang="en-US" sz="3750" dirty="0"/>
          </a:p>
        </p:txBody>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endParaRPr lang="en-US" sz="2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3039365"/>
            <a:ext cx="9144000" cy="8182865"/>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000000"/>
                </a:solidFill>
                <a:latin typeface="Microsoft YaHei" pitchFamily="34" charset="0"/>
                <a:ea typeface="Microsoft YaHei" pitchFamily="34" charset="-122"/>
                <a:cs typeface="Microsoft YaHei" pitchFamily="34" charset="-120"/>
              </a:rPr>
              <a:t>目录</a:t>
            </a:r>
            <a:endParaRPr lang="en-US" sz="2250" dirty="0"/>
          </a:p>
        </p:txBody>
      </p:sp>
      <p:sp>
        <p:nvSpPr>
          <p:cNvPr id="8" name="Text 5"/>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1" name="Text 8"/>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grpSp>
        <p:nvGrpSpPr>
          <p:cNvPr id="15" name="组合 14">
            <a:extLst>
              <a:ext uri="{FF2B5EF4-FFF2-40B4-BE49-F238E27FC236}">
                <a16:creationId xmlns:a16="http://schemas.microsoft.com/office/drawing/2014/main" id="{CF4D2F3D-4D08-71CC-194E-C8144DCF612C}"/>
              </a:ext>
            </a:extLst>
          </p:cNvPr>
          <p:cNvGrpSpPr/>
          <p:nvPr/>
        </p:nvGrpSpPr>
        <p:grpSpPr>
          <a:xfrm>
            <a:off x="4770543" y="2064384"/>
            <a:ext cx="5197263" cy="1103154"/>
            <a:chOff x="3524250" y="1616869"/>
            <a:chExt cx="5197263" cy="1103154"/>
          </a:xfrm>
        </p:grpSpPr>
        <p:sp>
          <p:nvSpPr>
            <p:cNvPr id="6" name="Text 3"/>
            <p:cNvSpPr/>
            <p:nvPr/>
          </p:nvSpPr>
          <p:spPr>
            <a:xfrm>
              <a:off x="3524250" y="1616869"/>
              <a:ext cx="466725" cy="333375"/>
            </a:xfrm>
            <a:prstGeom prst="rect">
              <a:avLst/>
            </a:prstGeom>
            <a:noFill/>
            <a:ln/>
          </p:spPr>
          <p:txBody>
            <a:bodyPr vert="horz" wrap="square" lIns="0" tIns="0" rIns="0" bIns="0" rtlCol="0" anchor="ctr"/>
            <a:lstStyle/>
            <a:p>
              <a:pPr marL="0" indent="0" algn="l">
                <a:lnSpc>
                  <a:spcPts val="3038"/>
                </a:lnSpc>
                <a:buNone/>
              </a:pPr>
              <a:r>
                <a:rPr lang="en-US" sz="2800" b="1" dirty="0">
                  <a:solidFill>
                    <a:srgbClr val="2745FF"/>
                  </a:solidFill>
                  <a:latin typeface="Microsoft YaHei" pitchFamily="34" charset="0"/>
                  <a:ea typeface="Microsoft YaHei" pitchFamily="34" charset="-122"/>
                  <a:cs typeface="Microsoft YaHei" pitchFamily="34" charset="-120"/>
                </a:rPr>
                <a:t>01</a:t>
              </a:r>
              <a:endParaRPr lang="en-US" sz="2800" dirty="0"/>
            </a:p>
          </p:txBody>
        </p:sp>
        <p:sp>
          <p:nvSpPr>
            <p:cNvPr id="7" name="Text 4"/>
            <p:cNvSpPr/>
            <p:nvPr/>
          </p:nvSpPr>
          <p:spPr>
            <a:xfrm>
              <a:off x="4139988" y="1664970"/>
              <a:ext cx="4581525" cy="209550"/>
            </a:xfrm>
            <a:prstGeom prst="rect">
              <a:avLst/>
            </a:prstGeom>
            <a:noFill/>
            <a:ln/>
          </p:spPr>
          <p:txBody>
            <a:bodyPr vert="horz" wrap="square" lIns="0" tIns="0" rIns="0" bIns="0" rtlCol="0" anchor="ctr"/>
            <a:lstStyle/>
            <a:p>
              <a:pPr marL="0" indent="0" algn="l">
                <a:lnSpc>
                  <a:spcPts val="1650"/>
                </a:lnSpc>
                <a:buNone/>
              </a:pPr>
              <a:r>
                <a:rPr lang="en-US" sz="2400" b="1" dirty="0">
                  <a:solidFill>
                    <a:srgbClr val="000000"/>
                  </a:solidFill>
                  <a:latin typeface="Microsoft YaHei" pitchFamily="34" charset="0"/>
                  <a:ea typeface="Microsoft YaHei" pitchFamily="34" charset="-122"/>
                  <a:cs typeface="Microsoft YaHei" pitchFamily="34" charset="-120"/>
                </a:rPr>
                <a:t>研究现状</a:t>
              </a:r>
              <a:endParaRPr lang="en-US" sz="2400" dirty="0"/>
            </a:p>
          </p:txBody>
        </p:sp>
        <p:sp>
          <p:nvSpPr>
            <p:cNvPr id="9" name="Text 6"/>
            <p:cNvSpPr/>
            <p:nvPr/>
          </p:nvSpPr>
          <p:spPr>
            <a:xfrm>
              <a:off x="3524250" y="2245519"/>
              <a:ext cx="466725" cy="333375"/>
            </a:xfrm>
            <a:prstGeom prst="rect">
              <a:avLst/>
            </a:prstGeom>
            <a:noFill/>
            <a:ln/>
          </p:spPr>
          <p:txBody>
            <a:bodyPr vert="horz" wrap="square" lIns="0" tIns="0" rIns="0" bIns="0" rtlCol="0" anchor="ctr"/>
            <a:lstStyle/>
            <a:p>
              <a:pPr marL="0" indent="0" algn="l">
                <a:lnSpc>
                  <a:spcPts val="3038"/>
                </a:lnSpc>
                <a:buNone/>
              </a:pPr>
              <a:r>
                <a:rPr lang="en-US" sz="2800" b="1" dirty="0">
                  <a:solidFill>
                    <a:srgbClr val="2745FF"/>
                  </a:solidFill>
                  <a:latin typeface="Microsoft YaHei" pitchFamily="34" charset="0"/>
                  <a:ea typeface="Microsoft YaHei" pitchFamily="34" charset="-122"/>
                  <a:cs typeface="Microsoft YaHei" pitchFamily="34" charset="-120"/>
                </a:rPr>
                <a:t>02</a:t>
              </a:r>
              <a:endParaRPr lang="en-US" sz="2800" dirty="0"/>
            </a:p>
          </p:txBody>
        </p:sp>
        <p:sp>
          <p:nvSpPr>
            <p:cNvPr id="13" name="Text 10"/>
            <p:cNvSpPr/>
            <p:nvPr/>
          </p:nvSpPr>
          <p:spPr>
            <a:xfrm>
              <a:off x="4139988" y="2286634"/>
              <a:ext cx="4581525" cy="433389"/>
            </a:xfrm>
            <a:prstGeom prst="rect">
              <a:avLst/>
            </a:prstGeom>
            <a:noFill/>
            <a:ln/>
          </p:spPr>
          <p:txBody>
            <a:bodyPr vert="horz" wrap="square" lIns="0" tIns="0" rIns="0" bIns="0" rtlCol="0" anchor="ctr"/>
            <a:lstStyle/>
            <a:p>
              <a:pPr marL="0" indent="0" algn="l">
                <a:lnSpc>
                  <a:spcPts val="1650"/>
                </a:lnSpc>
                <a:buNone/>
              </a:pPr>
              <a:r>
                <a:rPr lang="en-US" sz="2400" b="1" dirty="0">
                  <a:solidFill>
                    <a:srgbClr val="000000"/>
                  </a:solidFill>
                  <a:latin typeface="Microsoft YaHei" pitchFamily="34" charset="0"/>
                  <a:ea typeface="Microsoft YaHei" pitchFamily="34" charset="-122"/>
                  <a:cs typeface="Microsoft YaHei" pitchFamily="34" charset="-120"/>
                </a:rPr>
                <a:t>数据集采集</a:t>
              </a:r>
              <a:endParaRPr lang="en-US" sz="2400" dirty="0"/>
            </a:p>
          </p:txBody>
        </p:sp>
      </p:grpSp>
      <p:sp>
        <p:nvSpPr>
          <p:cNvPr id="14" name="Text 11"/>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研究现状</a:t>
            </a:r>
            <a:endParaRPr lang="en-US" sz="3750" dirty="0"/>
          </a:p>
        </p:txBody>
      </p:sp>
      <p:sp>
        <p:nvSpPr>
          <p:cNvPr id="4" name="Shape 1"/>
          <p:cNvSpPr/>
          <p:nvPr/>
        </p:nvSpPr>
        <p:spPr>
          <a:xfrm>
            <a:off x="571500" y="4157662"/>
            <a:ext cx="4762500" cy="14288"/>
          </a:xfrm>
          <a:prstGeom prst="rect">
            <a:avLst/>
          </a:prstGeom>
          <a:solidFill>
            <a:srgbClr val="000000">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2745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引言</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9" name="文本框 8">
            <a:extLst>
              <a:ext uri="{FF2B5EF4-FFF2-40B4-BE49-F238E27FC236}">
                <a16:creationId xmlns:a16="http://schemas.microsoft.com/office/drawing/2014/main" id="{3BFE4CF8-C80E-9D7F-11AB-780FE141F930}"/>
              </a:ext>
            </a:extLst>
          </p:cNvPr>
          <p:cNvSpPr txBox="1"/>
          <p:nvPr/>
        </p:nvSpPr>
        <p:spPr>
          <a:xfrm>
            <a:off x="636693" y="1430358"/>
            <a:ext cx="7789334" cy="923330"/>
          </a:xfrm>
          <a:prstGeom prst="rect">
            <a:avLst/>
          </a:prstGeom>
          <a:noFill/>
        </p:spPr>
        <p:txBody>
          <a:bodyPr wrap="square" rtlCol="0">
            <a:spAutoFit/>
          </a:bodyPr>
          <a:lstStyle/>
          <a:p>
            <a:pPr>
              <a:buNone/>
            </a:pPr>
            <a:r>
              <a:rPr lang="zh-CN" altLang="en-US" sz="1800" dirty="0">
                <a:solidFill>
                  <a:srgbClr val="000000"/>
                </a:solidFill>
                <a:effectLst/>
                <a:latin typeface="Source Han Serif CN Regular"/>
              </a:rPr>
              <a:t>         显著目标检测 （</a:t>
            </a:r>
            <a:r>
              <a:rPr lang="en-US" altLang="zh-CN" b="0" i="0" dirty="0">
                <a:solidFill>
                  <a:srgbClr val="333333"/>
                </a:solidFill>
                <a:effectLst/>
                <a:latin typeface="-apple-system"/>
              </a:rPr>
              <a:t>Salient object detection</a:t>
            </a:r>
            <a:r>
              <a:rPr lang="en-US" altLang="zh-CN" dirty="0">
                <a:solidFill>
                  <a:srgbClr val="333333"/>
                </a:solidFill>
                <a:latin typeface="-apple-system"/>
              </a:rPr>
              <a:t>,</a:t>
            </a:r>
            <a:r>
              <a:rPr lang="zh-CN" altLang="en-US" dirty="0">
                <a:solidFill>
                  <a:srgbClr val="333333"/>
                </a:solidFill>
                <a:latin typeface="-apple-system"/>
              </a:rPr>
              <a:t> </a:t>
            </a:r>
            <a:r>
              <a:rPr lang="en-US" altLang="zh-CN" b="0" i="0" dirty="0">
                <a:solidFill>
                  <a:srgbClr val="333333"/>
                </a:solidFill>
                <a:effectLst/>
                <a:latin typeface="-apple-system"/>
              </a:rPr>
              <a:t>SOD</a:t>
            </a:r>
            <a:r>
              <a:rPr lang="zh-CN" altLang="en-US" sz="1800" dirty="0">
                <a:solidFill>
                  <a:srgbClr val="000000"/>
                </a:solidFill>
                <a:effectLst/>
                <a:latin typeface="Source Han Serif CN Regular"/>
              </a:rPr>
              <a:t>） 旨在识别图像中吸引人类注意力的最重要区域，模拟人类对场景醒目区域的注意力，识别图像中的突出区域可以促进后续的高级视觉任务，提高效率和资源管理并提高性能。</a:t>
            </a:r>
            <a:endParaRPr lang="zh-CN" altLang="en-US" dirty="0"/>
          </a:p>
        </p:txBody>
      </p:sp>
      <p:pic>
        <p:nvPicPr>
          <p:cNvPr id="11" name="图片 10">
            <a:extLst>
              <a:ext uri="{FF2B5EF4-FFF2-40B4-BE49-F238E27FC236}">
                <a16:creationId xmlns:a16="http://schemas.microsoft.com/office/drawing/2014/main" id="{FBCC73CB-50AA-7695-EDE8-B6F66892EDEA}"/>
              </a:ext>
            </a:extLst>
          </p:cNvPr>
          <p:cNvPicPr>
            <a:picLocks noChangeAspect="1"/>
          </p:cNvPicPr>
          <p:nvPr/>
        </p:nvPicPr>
        <p:blipFill>
          <a:blip r:embed="rId4"/>
          <a:stretch>
            <a:fillRect/>
          </a:stretch>
        </p:blipFill>
        <p:spPr>
          <a:xfrm>
            <a:off x="1463041" y="2630687"/>
            <a:ext cx="4520246" cy="2083640"/>
          </a:xfrm>
          <a:prstGeom prst="rect">
            <a:avLst/>
          </a:prstGeom>
        </p:spPr>
      </p:pic>
      <p:sp>
        <p:nvSpPr>
          <p:cNvPr id="12" name="文本框 11">
            <a:extLst>
              <a:ext uri="{FF2B5EF4-FFF2-40B4-BE49-F238E27FC236}">
                <a16:creationId xmlns:a16="http://schemas.microsoft.com/office/drawing/2014/main" id="{5636241D-E24F-EB64-8BC2-251EF80DDE8F}"/>
              </a:ext>
            </a:extLst>
          </p:cNvPr>
          <p:cNvSpPr txBox="1"/>
          <p:nvPr/>
        </p:nvSpPr>
        <p:spPr>
          <a:xfrm>
            <a:off x="6597227" y="3006209"/>
            <a:ext cx="713634" cy="369332"/>
          </a:xfrm>
          <a:prstGeom prst="rect">
            <a:avLst/>
          </a:prstGeom>
          <a:noFill/>
        </p:spPr>
        <p:txBody>
          <a:bodyPr wrap="square" rtlCol="0">
            <a:spAutoFit/>
          </a:bodyPr>
          <a:lstStyle/>
          <a:p>
            <a:r>
              <a:rPr lang="zh-CN" altLang="en-US" dirty="0"/>
              <a:t>输入</a:t>
            </a:r>
          </a:p>
        </p:txBody>
      </p:sp>
      <p:sp>
        <p:nvSpPr>
          <p:cNvPr id="13" name="文本框 12">
            <a:extLst>
              <a:ext uri="{FF2B5EF4-FFF2-40B4-BE49-F238E27FC236}">
                <a16:creationId xmlns:a16="http://schemas.microsoft.com/office/drawing/2014/main" id="{A6623EE7-B2A7-59FF-7DE5-7860524530EB}"/>
              </a:ext>
            </a:extLst>
          </p:cNvPr>
          <p:cNvSpPr txBox="1"/>
          <p:nvPr/>
        </p:nvSpPr>
        <p:spPr>
          <a:xfrm>
            <a:off x="6597227" y="3890188"/>
            <a:ext cx="713634" cy="369332"/>
          </a:xfrm>
          <a:prstGeom prst="rect">
            <a:avLst/>
          </a:prstGeom>
          <a:noFill/>
        </p:spPr>
        <p:txBody>
          <a:bodyPr wrap="square" rtlCol="0">
            <a:spAutoFit/>
          </a:bodyPr>
          <a:lstStyle/>
          <a:p>
            <a:r>
              <a:rPr lang="zh-CN" altLang="en-US" dirty="0"/>
              <a:t>输出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传统方法</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Text 3"/>
          <p:cNvSpPr/>
          <p:nvPr/>
        </p:nvSpPr>
        <p:spPr>
          <a:xfrm>
            <a:off x="571500" y="2000250"/>
            <a:ext cx="17145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2745FF"/>
                </a:solidFill>
                <a:latin typeface="Microsoft YaHei" pitchFamily="34" charset="0"/>
                <a:ea typeface="Microsoft YaHei" pitchFamily="34" charset="-122"/>
                <a:cs typeface="Microsoft YaHei" pitchFamily="34" charset="-120"/>
              </a:rPr>
              <a:t>01</a:t>
            </a:r>
            <a:endParaRPr lang="en-US" sz="1200" dirty="0"/>
          </a:p>
        </p:txBody>
      </p:sp>
      <p:sp>
        <p:nvSpPr>
          <p:cNvPr id="7" name="Text 4"/>
          <p:cNvSpPr/>
          <p:nvPr/>
        </p:nvSpPr>
        <p:spPr>
          <a:xfrm>
            <a:off x="571500" y="2328863"/>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基于局部对比度的 SOD</a:t>
            </a:r>
            <a:endParaRPr lang="en-US" sz="1200" dirty="0"/>
          </a:p>
        </p:txBody>
      </p:sp>
      <p:sp>
        <p:nvSpPr>
          <p:cNvPr id="8" name="Text 5"/>
          <p:cNvSpPr/>
          <p:nvPr/>
        </p:nvSpPr>
        <p:spPr>
          <a:xfrm>
            <a:off x="571500" y="2576513"/>
            <a:ext cx="1714500" cy="14668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在显著目标检测的早期研究中，元素独特性的估计通常遵循像素级中心定位，该过程利用一种或多种低级特征来确定图像元素相对于周围环境的方向、颜色和对比度。</a:t>
            </a:r>
            <a:endParaRPr lang="en-US" sz="1050" dirty="0"/>
          </a:p>
        </p:txBody>
      </p:sp>
      <p:sp>
        <p:nvSpPr>
          <p:cNvPr id="9" name="Text 6"/>
          <p:cNvSpPr/>
          <p:nvPr/>
        </p:nvSpPr>
        <p:spPr>
          <a:xfrm>
            <a:off x="2667000" y="2000250"/>
            <a:ext cx="17145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2745FF"/>
                </a:solidFill>
                <a:latin typeface="Microsoft YaHei" pitchFamily="34" charset="0"/>
                <a:ea typeface="Microsoft YaHei" pitchFamily="34" charset="-122"/>
                <a:cs typeface="Microsoft YaHei" pitchFamily="34" charset="-120"/>
              </a:rPr>
              <a:t>02</a:t>
            </a:r>
            <a:endParaRPr lang="en-US" sz="1200" dirty="0"/>
          </a:p>
        </p:txBody>
      </p:sp>
      <p:sp>
        <p:nvSpPr>
          <p:cNvPr id="10" name="Text 7"/>
          <p:cNvSpPr/>
          <p:nvPr/>
        </p:nvSpPr>
        <p:spPr>
          <a:xfrm>
            <a:off x="2667000" y="2328863"/>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基于扩散的 SOD</a:t>
            </a:r>
            <a:endParaRPr lang="en-US" sz="1200" dirty="0"/>
          </a:p>
        </p:txBody>
      </p:sp>
      <p:sp>
        <p:nvSpPr>
          <p:cNvPr id="11" name="Text 8"/>
          <p:cNvSpPr/>
          <p:nvPr/>
        </p:nvSpPr>
        <p:spPr>
          <a:xfrm>
            <a:off x="2667000" y="2576513"/>
            <a:ext cx="1714500" cy="8382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基于扩散的显著目标检测（SOD）模型利用图像上的图结构，通过扩散矩阵在整个区域传播显著性值。</a:t>
            </a:r>
            <a:endParaRPr lang="en-US" sz="1050" dirty="0"/>
          </a:p>
        </p:txBody>
      </p:sp>
      <p:sp>
        <p:nvSpPr>
          <p:cNvPr id="12" name="Text 9"/>
          <p:cNvSpPr/>
          <p:nvPr/>
        </p:nvSpPr>
        <p:spPr>
          <a:xfrm>
            <a:off x="4762500" y="2000250"/>
            <a:ext cx="17145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2745FF"/>
                </a:solidFill>
                <a:latin typeface="Microsoft YaHei" pitchFamily="34" charset="0"/>
                <a:ea typeface="Microsoft YaHei" pitchFamily="34" charset="-122"/>
                <a:cs typeface="Microsoft YaHei" pitchFamily="34" charset="-120"/>
              </a:rPr>
              <a:t>03</a:t>
            </a:r>
            <a:endParaRPr lang="en-US" sz="1200" dirty="0"/>
          </a:p>
        </p:txBody>
      </p:sp>
      <p:sp>
        <p:nvSpPr>
          <p:cNvPr id="13" name="Text 10"/>
          <p:cNvSpPr/>
          <p:nvPr/>
        </p:nvSpPr>
        <p:spPr>
          <a:xfrm>
            <a:off x="4762500" y="2328863"/>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基于贝叶斯方法的 SOD</a:t>
            </a:r>
            <a:endParaRPr lang="en-US" sz="1200" dirty="0"/>
          </a:p>
        </p:txBody>
      </p:sp>
      <p:sp>
        <p:nvSpPr>
          <p:cNvPr id="14" name="Text 11"/>
          <p:cNvSpPr/>
          <p:nvPr/>
        </p:nvSpPr>
        <p:spPr>
          <a:xfrm>
            <a:off x="4762500" y="2576513"/>
            <a:ext cx="1714500" cy="16764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Xie 等人（2012）提出基于兴趣点估计凸包的方法，该凸包对确定显著性先验和似然函数至关重要，计算周围簇与凸包交集上的像素特定显著性先验，并利用聚类技术将超像素分组为更显著的区域以生成边界簇。</a:t>
            </a:r>
            <a:endParaRPr lang="en-US" sz="1050" dirty="0"/>
          </a:p>
        </p:txBody>
      </p:sp>
      <p:sp>
        <p:nvSpPr>
          <p:cNvPr id="15" name="Text 12"/>
          <p:cNvSpPr/>
          <p:nvPr/>
        </p:nvSpPr>
        <p:spPr>
          <a:xfrm>
            <a:off x="6858000" y="2000250"/>
            <a:ext cx="1714500" cy="214312"/>
          </a:xfrm>
          <a:prstGeom prst="rect">
            <a:avLst/>
          </a:prstGeom>
          <a:noFill/>
          <a:ln/>
        </p:spPr>
        <p:txBody>
          <a:bodyPr vert="horz" wrap="square" lIns="0" tIns="0" rIns="0" bIns="0" rtlCol="0" anchor="ctr"/>
          <a:lstStyle/>
          <a:p>
            <a:pPr marL="0" indent="0" algn="l">
              <a:lnSpc>
                <a:spcPts val="1650"/>
              </a:lnSpc>
              <a:buNone/>
            </a:pPr>
            <a:r>
              <a:rPr lang="en-US" sz="1200" b="1" dirty="0">
                <a:solidFill>
                  <a:srgbClr val="2745FF"/>
                </a:solidFill>
                <a:latin typeface="Microsoft YaHei" pitchFamily="34" charset="0"/>
                <a:ea typeface="Microsoft YaHei" pitchFamily="34" charset="-122"/>
                <a:cs typeface="Microsoft YaHei" pitchFamily="34" charset="-120"/>
              </a:rPr>
              <a:t>04</a:t>
            </a:r>
            <a:endParaRPr lang="en-US" sz="1200" dirty="0"/>
          </a:p>
        </p:txBody>
      </p:sp>
      <p:sp>
        <p:nvSpPr>
          <p:cNvPr id="16" name="Text 13"/>
          <p:cNvSpPr/>
          <p:nvPr/>
        </p:nvSpPr>
        <p:spPr>
          <a:xfrm>
            <a:off x="6858000" y="2328863"/>
            <a:ext cx="1714500"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000000"/>
                </a:solidFill>
                <a:latin typeface="Microsoft YaHei" pitchFamily="34" charset="0"/>
                <a:ea typeface="Microsoft YaHei" pitchFamily="34" charset="-122"/>
                <a:cs typeface="Microsoft YaHei" pitchFamily="34" charset="-120"/>
              </a:rPr>
              <a:t>其他SOD</a:t>
            </a:r>
            <a:endParaRPr lang="en-US" sz="1200" dirty="0"/>
          </a:p>
        </p:txBody>
      </p:sp>
      <p:sp>
        <p:nvSpPr>
          <p:cNvPr id="17" name="Text 14"/>
          <p:cNvSpPr/>
          <p:nvPr/>
        </p:nvSpPr>
        <p:spPr>
          <a:xfrm>
            <a:off x="6858000" y="2576513"/>
            <a:ext cx="1714500" cy="4191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基于目标先验的 SOD和经典机器学习（ML）算法</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3"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err="1">
                <a:solidFill>
                  <a:srgbClr val="000000"/>
                </a:solidFill>
                <a:latin typeface="Microsoft YaHei" pitchFamily="34" charset="0"/>
                <a:ea typeface="Microsoft YaHei" pitchFamily="34" charset="-122"/>
                <a:cs typeface="Microsoft YaHei" pitchFamily="34" charset="-120"/>
              </a:rPr>
              <a:t>深度学习</a:t>
            </a:r>
            <a:r>
              <a:rPr lang="zh-CN" altLang="en-US" sz="2250" b="1" dirty="0">
                <a:solidFill>
                  <a:srgbClr val="000000"/>
                </a:solidFill>
                <a:latin typeface="Microsoft YaHei" pitchFamily="34" charset="0"/>
                <a:ea typeface="Microsoft YaHei" pitchFamily="34" charset="-122"/>
                <a:cs typeface="Microsoft YaHei" pitchFamily="34" charset="-120"/>
              </a:rPr>
              <a:t>方法</a:t>
            </a:r>
            <a:endParaRPr lang="en-US" sz="2250" dirty="0"/>
          </a:p>
        </p:txBody>
      </p:sp>
      <p:sp>
        <p:nvSpPr>
          <p:cNvPr id="5" name="Text 2"/>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19" name="文本框 18">
            <a:extLst>
              <a:ext uri="{FF2B5EF4-FFF2-40B4-BE49-F238E27FC236}">
                <a16:creationId xmlns:a16="http://schemas.microsoft.com/office/drawing/2014/main" id="{3CDA92E4-F286-C45D-265E-BD529F8D2D67}"/>
              </a:ext>
            </a:extLst>
          </p:cNvPr>
          <p:cNvSpPr txBox="1"/>
          <p:nvPr/>
        </p:nvSpPr>
        <p:spPr>
          <a:xfrm>
            <a:off x="571499" y="1287780"/>
            <a:ext cx="4572000" cy="369332"/>
          </a:xfrm>
          <a:prstGeom prst="rect">
            <a:avLst/>
          </a:prstGeom>
          <a:noFill/>
        </p:spPr>
        <p:txBody>
          <a:bodyPr wrap="square">
            <a:spAutoFit/>
          </a:bodyPr>
          <a:lstStyle/>
          <a:p>
            <a:r>
              <a:rPr lang="zh-CN" altLang="en-US" sz="1800" b="1" dirty="0">
                <a:solidFill>
                  <a:srgbClr val="000000"/>
                </a:solidFill>
                <a:effectLst/>
                <a:latin typeface="Source Han Serif CN Regular"/>
              </a:rPr>
              <a:t>全监督模型</a:t>
            </a:r>
            <a:endParaRPr lang="zh-CN" altLang="en-US" b="1" dirty="0"/>
          </a:p>
        </p:txBody>
      </p:sp>
      <p:sp>
        <p:nvSpPr>
          <p:cNvPr id="21" name="文本框 20">
            <a:extLst>
              <a:ext uri="{FF2B5EF4-FFF2-40B4-BE49-F238E27FC236}">
                <a16:creationId xmlns:a16="http://schemas.microsoft.com/office/drawing/2014/main" id="{ECC90D56-FEBA-F582-962D-C8B48C301919}"/>
              </a:ext>
            </a:extLst>
          </p:cNvPr>
          <p:cNvSpPr txBox="1"/>
          <p:nvPr/>
        </p:nvSpPr>
        <p:spPr>
          <a:xfrm>
            <a:off x="571500" y="1666481"/>
            <a:ext cx="8139007" cy="646331"/>
          </a:xfrm>
          <a:prstGeom prst="rect">
            <a:avLst/>
          </a:prstGeom>
          <a:noFill/>
        </p:spPr>
        <p:txBody>
          <a:bodyPr wrap="square">
            <a:spAutoFit/>
          </a:bodyPr>
          <a:lstStyle/>
          <a:p>
            <a:pPr>
              <a:buNone/>
            </a:pPr>
            <a:r>
              <a:rPr lang="zh-CN" altLang="en-US" sz="1800" dirty="0">
                <a:solidFill>
                  <a:srgbClr val="000000"/>
                </a:solidFill>
                <a:effectLst/>
                <a:latin typeface="Source Han Serif CN Regular"/>
              </a:rPr>
              <a:t>完全监督的显著目标检测 模型的开发通常假设有足够数量的人工注释训练数据可用，这些数据由显著目标掩码组成。</a:t>
            </a:r>
            <a:endParaRPr lang="zh-CN" altLang="en-US" dirty="0"/>
          </a:p>
        </p:txBody>
      </p:sp>
      <p:sp>
        <p:nvSpPr>
          <p:cNvPr id="23" name="文本框 22">
            <a:extLst>
              <a:ext uri="{FF2B5EF4-FFF2-40B4-BE49-F238E27FC236}">
                <a16:creationId xmlns:a16="http://schemas.microsoft.com/office/drawing/2014/main" id="{BE00135B-48D2-B053-2768-A5B4CBF78AB9}"/>
              </a:ext>
            </a:extLst>
          </p:cNvPr>
          <p:cNvSpPr txBox="1"/>
          <p:nvPr/>
        </p:nvSpPr>
        <p:spPr>
          <a:xfrm>
            <a:off x="571499" y="2476077"/>
            <a:ext cx="4572000" cy="369332"/>
          </a:xfrm>
          <a:prstGeom prst="rect">
            <a:avLst/>
          </a:prstGeom>
          <a:noFill/>
        </p:spPr>
        <p:txBody>
          <a:bodyPr wrap="square">
            <a:spAutoFit/>
          </a:bodyPr>
          <a:lstStyle/>
          <a:p>
            <a:r>
              <a:rPr lang="zh-CN" altLang="en-US" sz="1800" b="1" dirty="0">
                <a:solidFill>
                  <a:srgbClr val="000000"/>
                </a:solidFill>
                <a:effectLst/>
                <a:latin typeface="Source Han Serif CN Regular"/>
              </a:rPr>
              <a:t>弱监督模型</a:t>
            </a:r>
            <a:endParaRPr lang="zh-CN" altLang="en-US" b="1" dirty="0"/>
          </a:p>
        </p:txBody>
      </p:sp>
      <p:sp>
        <p:nvSpPr>
          <p:cNvPr id="25" name="文本框 24">
            <a:extLst>
              <a:ext uri="{FF2B5EF4-FFF2-40B4-BE49-F238E27FC236}">
                <a16:creationId xmlns:a16="http://schemas.microsoft.com/office/drawing/2014/main" id="{2EBC69E8-8548-A9DA-6958-E6693CBB7B11}"/>
              </a:ext>
            </a:extLst>
          </p:cNvPr>
          <p:cNvSpPr txBox="1"/>
          <p:nvPr/>
        </p:nvSpPr>
        <p:spPr>
          <a:xfrm>
            <a:off x="571501" y="2793225"/>
            <a:ext cx="8139006" cy="646331"/>
          </a:xfrm>
          <a:prstGeom prst="rect">
            <a:avLst/>
          </a:prstGeom>
          <a:noFill/>
        </p:spPr>
        <p:txBody>
          <a:bodyPr wrap="square">
            <a:spAutoFit/>
          </a:bodyPr>
          <a:lstStyle/>
          <a:p>
            <a:pPr>
              <a:buNone/>
            </a:pPr>
            <a:r>
              <a:rPr lang="zh-CN" altLang="en-US" sz="1800" dirty="0">
                <a:solidFill>
                  <a:srgbClr val="000000"/>
                </a:solidFill>
                <a:effectLst/>
                <a:latin typeface="Source Han Serif CN Regular"/>
              </a:rPr>
              <a:t>弱监督</a:t>
            </a:r>
            <a:r>
              <a:rPr lang="zh-CN" altLang="en-US" sz="1800" dirty="0">
                <a:solidFill>
                  <a:srgbClr val="000000"/>
                </a:solidFill>
                <a:effectLst/>
                <a:latin typeface="Times-Roman"/>
              </a:rPr>
              <a:t> </a:t>
            </a:r>
            <a:r>
              <a:rPr lang="en-US" altLang="zh-CN" sz="1800" dirty="0">
                <a:solidFill>
                  <a:srgbClr val="000000"/>
                </a:solidFill>
                <a:effectLst/>
                <a:latin typeface="Times-Roman"/>
              </a:rPr>
              <a:t>SOD </a:t>
            </a:r>
            <a:r>
              <a:rPr lang="zh-CN" altLang="en-US" sz="1800" dirty="0">
                <a:solidFill>
                  <a:srgbClr val="000000"/>
                </a:solidFill>
                <a:effectLst/>
                <a:latin typeface="Source Han Serif CN Regular"/>
              </a:rPr>
              <a:t>模型使用稀疏注释，例如边框、涂鸦或图像级标签，而不是像素级注释。</a:t>
            </a:r>
            <a:endParaRPr lang="zh-CN" altLang="en-US" dirty="0"/>
          </a:p>
        </p:txBody>
      </p:sp>
      <p:sp>
        <p:nvSpPr>
          <p:cNvPr id="26" name="文本框 25">
            <a:extLst>
              <a:ext uri="{FF2B5EF4-FFF2-40B4-BE49-F238E27FC236}">
                <a16:creationId xmlns:a16="http://schemas.microsoft.com/office/drawing/2014/main" id="{106D8D6F-0C8C-A877-E364-D1C521F4792F}"/>
              </a:ext>
            </a:extLst>
          </p:cNvPr>
          <p:cNvSpPr txBox="1"/>
          <p:nvPr/>
        </p:nvSpPr>
        <p:spPr>
          <a:xfrm>
            <a:off x="571501" y="3579057"/>
            <a:ext cx="2540000" cy="369332"/>
          </a:xfrm>
          <a:prstGeom prst="rect">
            <a:avLst/>
          </a:prstGeom>
          <a:noFill/>
        </p:spPr>
        <p:txBody>
          <a:bodyPr wrap="square" rtlCol="0">
            <a:spAutoFit/>
          </a:bodyPr>
          <a:lstStyle/>
          <a:p>
            <a:r>
              <a:rPr lang="zh-CN" altLang="en-US" b="1" dirty="0"/>
              <a:t>自监督模型</a:t>
            </a:r>
          </a:p>
        </p:txBody>
      </p:sp>
      <p:sp>
        <p:nvSpPr>
          <p:cNvPr id="28" name="文本框 27">
            <a:extLst>
              <a:ext uri="{FF2B5EF4-FFF2-40B4-BE49-F238E27FC236}">
                <a16:creationId xmlns:a16="http://schemas.microsoft.com/office/drawing/2014/main" id="{220792EE-2458-1F2E-B20E-201E5D65C3E1}"/>
              </a:ext>
            </a:extLst>
          </p:cNvPr>
          <p:cNvSpPr txBox="1"/>
          <p:nvPr/>
        </p:nvSpPr>
        <p:spPr>
          <a:xfrm>
            <a:off x="571499" y="3958734"/>
            <a:ext cx="8001001" cy="923330"/>
          </a:xfrm>
          <a:prstGeom prst="rect">
            <a:avLst/>
          </a:prstGeom>
          <a:noFill/>
        </p:spPr>
        <p:txBody>
          <a:bodyPr wrap="square">
            <a:spAutoFit/>
          </a:bodyPr>
          <a:lstStyle/>
          <a:p>
            <a:r>
              <a:rPr lang="zh-CN" altLang="en-US" b="0" i="0" dirty="0">
                <a:effectLst/>
                <a:latin typeface="Inter"/>
              </a:rPr>
              <a:t>自监督学习则提供了一种新的思路，它能在无需人工标注数据的情况下，让模型从数据本身学习到有用的特征。具体而言，自监督的 </a:t>
            </a:r>
            <a:r>
              <a:rPr lang="en-US" altLang="zh-CN" b="0" i="0" dirty="0">
                <a:effectLst/>
                <a:latin typeface="Inter"/>
              </a:rPr>
              <a:t>SOD </a:t>
            </a:r>
            <a:r>
              <a:rPr lang="zh-CN" altLang="en-US" b="0" i="0" dirty="0">
                <a:effectLst/>
                <a:latin typeface="Inter"/>
              </a:rPr>
              <a:t>是通过设计自监督任务来生成伪标签，从而训练模型进行显著性目标检测。</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1232F-746C-D90A-1C75-9225B9CF0D97}"/>
            </a:ext>
          </a:extLst>
        </p:cNvPr>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B3029F77-A0EE-1A28-E9A1-29922421A14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F3E72E99-5F1A-2E2A-0380-749F8ECEF18F}"/>
              </a:ext>
            </a:extLst>
          </p:cNvPr>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zh-CN" altLang="en-US" sz="2250" b="1" dirty="0">
                <a:solidFill>
                  <a:srgbClr val="000000"/>
                </a:solidFill>
                <a:latin typeface="Microsoft YaHei" pitchFamily="34" charset="0"/>
                <a:ea typeface="Microsoft YaHei" pitchFamily="34" charset="-122"/>
                <a:cs typeface="Microsoft YaHei" pitchFamily="34" charset="-120"/>
              </a:rPr>
              <a:t>全监督模型</a:t>
            </a:r>
            <a:endParaRPr lang="en-US" sz="2250" dirty="0"/>
          </a:p>
        </p:txBody>
      </p:sp>
      <p:sp>
        <p:nvSpPr>
          <p:cNvPr id="5" name="Text 2">
            <a:extLst>
              <a:ext uri="{FF2B5EF4-FFF2-40B4-BE49-F238E27FC236}">
                <a16:creationId xmlns:a16="http://schemas.microsoft.com/office/drawing/2014/main" id="{2EC25FEE-C3E2-2ECD-92E5-E1B7E3E5589C}"/>
              </a:ext>
            </a:extLst>
          </p:cNvPr>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文本框 5">
            <a:extLst>
              <a:ext uri="{FF2B5EF4-FFF2-40B4-BE49-F238E27FC236}">
                <a16:creationId xmlns:a16="http://schemas.microsoft.com/office/drawing/2014/main" id="{238149A0-FFB6-E989-FF14-F3D3930D8367}"/>
              </a:ext>
            </a:extLst>
          </p:cNvPr>
          <p:cNvSpPr txBox="1"/>
          <p:nvPr/>
        </p:nvSpPr>
        <p:spPr>
          <a:xfrm>
            <a:off x="504613" y="1344844"/>
            <a:ext cx="8327812" cy="1200329"/>
          </a:xfrm>
          <a:prstGeom prst="rect">
            <a:avLst/>
          </a:prstGeom>
          <a:noFill/>
        </p:spPr>
        <p:txBody>
          <a:bodyPr wrap="square">
            <a:spAutoFit/>
          </a:bodyPr>
          <a:lstStyle/>
          <a:p>
            <a:r>
              <a:rPr lang="en-US" altLang="zh-CN" b="0" i="0" dirty="0">
                <a:effectLst/>
                <a:latin typeface="Inter"/>
              </a:rPr>
              <a:t>Zhao </a:t>
            </a:r>
            <a:r>
              <a:rPr lang="zh-CN" altLang="en-US" b="0" i="0" dirty="0">
                <a:effectLst/>
                <a:latin typeface="Inter"/>
              </a:rPr>
              <a:t>等人（</a:t>
            </a:r>
            <a:r>
              <a:rPr lang="en-US" altLang="zh-CN" b="0" i="0" dirty="0">
                <a:effectLst/>
                <a:latin typeface="Inter"/>
              </a:rPr>
              <a:t>2015</a:t>
            </a:r>
            <a:r>
              <a:rPr lang="zh-CN" altLang="en-US" b="0" i="0" dirty="0">
                <a:effectLst/>
                <a:latin typeface="Inter"/>
              </a:rPr>
              <a:t>）研究了利用抽象级监督的多上下文深度特征进行 </a:t>
            </a:r>
            <a:r>
              <a:rPr lang="en-US" altLang="zh-CN" b="0" i="0" dirty="0">
                <a:effectLst/>
                <a:latin typeface="Inter"/>
              </a:rPr>
              <a:t>SOD</a:t>
            </a:r>
            <a:r>
              <a:rPr lang="zh-CN" altLang="en-US" b="0" i="0" dirty="0">
                <a:effectLst/>
                <a:latin typeface="Inter"/>
              </a:rPr>
              <a:t>，采用两个</a:t>
            </a:r>
            <a:r>
              <a:rPr lang="zh-CN" altLang="en-US" b="1" i="0" dirty="0">
                <a:effectLst/>
                <a:latin typeface="Inter"/>
              </a:rPr>
              <a:t> </a:t>
            </a:r>
            <a:r>
              <a:rPr lang="en-US" altLang="zh-CN" b="1" i="0" dirty="0">
                <a:effectLst/>
                <a:latin typeface="Inter"/>
              </a:rPr>
              <a:t>CNN </a:t>
            </a:r>
            <a:r>
              <a:rPr lang="zh-CN" altLang="en-US" b="0" i="0" dirty="0">
                <a:effectLst/>
                <a:latin typeface="Inter"/>
              </a:rPr>
              <a:t>分别独立建模每个图像超像素的全局和局部上下文，每个 </a:t>
            </a:r>
            <a:r>
              <a:rPr lang="en-US" altLang="zh-CN" b="0" i="0" dirty="0">
                <a:effectLst/>
                <a:latin typeface="Inter"/>
              </a:rPr>
              <a:t>CNN </a:t>
            </a:r>
            <a:r>
              <a:rPr lang="zh-CN" altLang="en-US" b="0" i="0" dirty="0">
                <a:effectLst/>
                <a:latin typeface="Inter"/>
              </a:rPr>
              <a:t>处理以超像素为中心的固定尺度窗口以定义上下文范围，将超像素提取的多上下文特征组合后通过共享 </a:t>
            </a:r>
            <a:r>
              <a:rPr lang="en-US" altLang="zh-CN" b="0" i="0" dirty="0">
                <a:effectLst/>
                <a:latin typeface="Inter"/>
              </a:rPr>
              <a:t>MLP </a:t>
            </a:r>
            <a:r>
              <a:rPr lang="zh-CN" altLang="en-US" b="0" i="0" dirty="0">
                <a:effectLst/>
                <a:latin typeface="Inter"/>
              </a:rPr>
              <a:t>回归生成最终显著性分数。</a:t>
            </a:r>
            <a:endParaRPr lang="zh-CN" altLang="en-US" dirty="0"/>
          </a:p>
        </p:txBody>
      </p:sp>
      <p:sp>
        <p:nvSpPr>
          <p:cNvPr id="8" name="文本框 7">
            <a:extLst>
              <a:ext uri="{FF2B5EF4-FFF2-40B4-BE49-F238E27FC236}">
                <a16:creationId xmlns:a16="http://schemas.microsoft.com/office/drawing/2014/main" id="{DBAC2B4F-9CA9-02C7-1757-BF95B5F28E5A}"/>
              </a:ext>
            </a:extLst>
          </p:cNvPr>
          <p:cNvSpPr txBox="1"/>
          <p:nvPr/>
        </p:nvSpPr>
        <p:spPr>
          <a:xfrm>
            <a:off x="504613" y="2570480"/>
            <a:ext cx="8327812" cy="1200329"/>
          </a:xfrm>
          <a:prstGeom prst="rect">
            <a:avLst/>
          </a:prstGeom>
          <a:noFill/>
        </p:spPr>
        <p:txBody>
          <a:bodyPr wrap="square">
            <a:spAutoFit/>
          </a:bodyPr>
          <a:lstStyle/>
          <a:p>
            <a:r>
              <a:rPr lang="en-US" altLang="zh-CN" b="0" i="0" dirty="0">
                <a:effectLst/>
                <a:latin typeface="Inter"/>
              </a:rPr>
              <a:t>He </a:t>
            </a:r>
            <a:r>
              <a:rPr lang="zh-CN" altLang="en-US" b="0" i="0" dirty="0">
                <a:effectLst/>
                <a:latin typeface="Inter"/>
              </a:rPr>
              <a:t>等人（</a:t>
            </a:r>
            <a:r>
              <a:rPr lang="en-US" altLang="zh-CN" b="0" i="0" dirty="0">
                <a:effectLst/>
                <a:latin typeface="Inter"/>
              </a:rPr>
              <a:t>2017</a:t>
            </a:r>
            <a:r>
              <a:rPr lang="zh-CN" altLang="en-US" b="0" i="0" dirty="0">
                <a:effectLst/>
                <a:latin typeface="Inter"/>
              </a:rPr>
              <a:t>）将子化（</a:t>
            </a:r>
            <a:r>
              <a:rPr lang="en-US" altLang="zh-CN" b="0" i="0" dirty="0">
                <a:effectLst/>
                <a:latin typeface="Inter"/>
              </a:rPr>
              <a:t>subitizing</a:t>
            </a:r>
            <a:r>
              <a:rPr lang="zh-CN" altLang="en-US" b="0" i="0" dirty="0">
                <a:effectLst/>
                <a:latin typeface="Inter"/>
              </a:rPr>
              <a:t>）作为辅助任务提升 </a:t>
            </a:r>
            <a:r>
              <a:rPr lang="en-US" altLang="zh-CN" b="0" i="0" dirty="0">
                <a:effectLst/>
                <a:latin typeface="Inter"/>
              </a:rPr>
              <a:t>SOD </a:t>
            </a:r>
            <a:r>
              <a:rPr lang="zh-CN" altLang="en-US" b="0" i="0" dirty="0">
                <a:effectLst/>
                <a:latin typeface="Inter"/>
              </a:rPr>
              <a:t>性能，通过自适应权重层将预训练的子化子网连接到 </a:t>
            </a:r>
            <a:r>
              <a:rPr lang="en-US" altLang="zh-CN" b="0" i="0" dirty="0">
                <a:effectLst/>
                <a:latin typeface="Inter"/>
              </a:rPr>
              <a:t>SOD </a:t>
            </a:r>
            <a:r>
              <a:rPr lang="zh-CN" altLang="en-US" b="0" i="0" dirty="0">
                <a:effectLst/>
                <a:latin typeface="Inter"/>
              </a:rPr>
              <a:t>子网。</a:t>
            </a:r>
            <a:r>
              <a:rPr lang="en-US" altLang="zh-CN" b="0" i="0" dirty="0">
                <a:effectLst/>
                <a:latin typeface="Inter"/>
              </a:rPr>
              <a:t>SOD </a:t>
            </a:r>
            <a:r>
              <a:rPr lang="zh-CN" altLang="en-US" b="0" i="0" dirty="0">
                <a:effectLst/>
                <a:latin typeface="Inter"/>
              </a:rPr>
              <a:t>子网基于带跳跃连接和层次监督</a:t>
            </a:r>
            <a:r>
              <a:rPr lang="zh-CN" altLang="en-US" b="1" i="0" dirty="0">
                <a:effectLst/>
                <a:latin typeface="Inter"/>
              </a:rPr>
              <a:t>的 </a:t>
            </a:r>
            <a:r>
              <a:rPr lang="en-US" altLang="zh-CN" b="1" i="0" dirty="0">
                <a:effectLst/>
                <a:latin typeface="Inter"/>
              </a:rPr>
              <a:t>U-Net </a:t>
            </a:r>
            <a:r>
              <a:rPr lang="zh-CN" altLang="en-US" b="1" i="0" dirty="0">
                <a:effectLst/>
                <a:latin typeface="Inter"/>
              </a:rPr>
              <a:t>架构</a:t>
            </a:r>
            <a:r>
              <a:rPr lang="zh-CN" altLang="en-US" b="0" i="0" dirty="0">
                <a:effectLst/>
                <a:latin typeface="Inter"/>
              </a:rPr>
              <a:t>，在 </a:t>
            </a:r>
            <a:r>
              <a:rPr lang="en-US" altLang="zh-CN" b="0" i="0" dirty="0">
                <a:effectLst/>
                <a:latin typeface="Inter"/>
              </a:rPr>
              <a:t>U-Net </a:t>
            </a:r>
            <a:r>
              <a:rPr lang="zh-CN" altLang="en-US" b="0" i="0" dirty="0">
                <a:effectLst/>
                <a:latin typeface="Inter"/>
              </a:rPr>
              <a:t>的两半之间插入自适应权重层，权重由子网动态确定，两个子网在网络训练期间端到端联合微调。</a:t>
            </a:r>
            <a:endParaRPr lang="zh-CN" altLang="en-US" dirty="0"/>
          </a:p>
        </p:txBody>
      </p:sp>
      <p:sp>
        <p:nvSpPr>
          <p:cNvPr id="10" name="文本框 9">
            <a:extLst>
              <a:ext uri="{FF2B5EF4-FFF2-40B4-BE49-F238E27FC236}">
                <a16:creationId xmlns:a16="http://schemas.microsoft.com/office/drawing/2014/main" id="{E98ED1CB-AE6F-DFC5-5CBF-DFA6D42FFD92}"/>
              </a:ext>
            </a:extLst>
          </p:cNvPr>
          <p:cNvSpPr txBox="1"/>
          <p:nvPr/>
        </p:nvSpPr>
        <p:spPr>
          <a:xfrm>
            <a:off x="504613" y="3796116"/>
            <a:ext cx="8327811" cy="1200329"/>
          </a:xfrm>
          <a:prstGeom prst="rect">
            <a:avLst/>
          </a:prstGeom>
          <a:noFill/>
        </p:spPr>
        <p:txBody>
          <a:bodyPr wrap="square">
            <a:spAutoFit/>
          </a:bodyPr>
          <a:lstStyle/>
          <a:p>
            <a:r>
              <a:rPr lang="en-US" altLang="zh-CN" b="0" i="0" dirty="0">
                <a:effectLst/>
                <a:latin typeface="Inter"/>
              </a:rPr>
              <a:t>Islam </a:t>
            </a:r>
            <a:r>
              <a:rPr lang="zh-CN" altLang="en-US" b="0" i="0" dirty="0">
                <a:effectLst/>
                <a:latin typeface="Inter"/>
              </a:rPr>
              <a:t>等人（</a:t>
            </a:r>
            <a:r>
              <a:rPr lang="en-US" altLang="zh-CN" b="0" i="0" dirty="0">
                <a:effectLst/>
                <a:latin typeface="Inter"/>
              </a:rPr>
              <a:t>2018</a:t>
            </a:r>
            <a:r>
              <a:rPr lang="zh-CN" altLang="en-US" b="0" i="0" dirty="0">
                <a:effectLst/>
                <a:latin typeface="Inter"/>
              </a:rPr>
              <a:t>）在其 </a:t>
            </a:r>
            <a:r>
              <a:rPr lang="en-US" altLang="zh-CN" b="0" i="0" dirty="0">
                <a:effectLst/>
                <a:latin typeface="Inter"/>
              </a:rPr>
              <a:t>SOD </a:t>
            </a:r>
            <a:r>
              <a:rPr lang="zh-CN" altLang="en-US" b="0" i="0" dirty="0">
                <a:effectLst/>
                <a:latin typeface="Inter"/>
              </a:rPr>
              <a:t>模型中引入</a:t>
            </a:r>
            <a:r>
              <a:rPr lang="zh-CN" altLang="en-US" b="1" i="0" dirty="0">
                <a:effectLst/>
                <a:latin typeface="Inter"/>
              </a:rPr>
              <a:t>跳跃连接策略</a:t>
            </a:r>
            <a:r>
              <a:rPr lang="zh-CN" altLang="en-US" b="0" i="0" dirty="0">
                <a:effectLst/>
                <a:latin typeface="Inter"/>
              </a:rPr>
              <a:t>，促进编码器生成的最粗特征图的自顶向下渐进细化，该细化过程由为子化任务设计的真实掩码和像素级显著性注释监督。通过将一层的高级辅助特征与粗层次特征门控得到该层的特征，最后由融合层组合多尺度显著性预测生成最终显著性图。</a:t>
            </a:r>
            <a:endParaRPr lang="zh-CN" altLang="en-US" dirty="0"/>
          </a:p>
        </p:txBody>
      </p:sp>
    </p:spTree>
    <p:extLst>
      <p:ext uri="{BB962C8B-B14F-4D97-AF65-F5344CB8AC3E}">
        <p14:creationId xmlns:p14="http://schemas.microsoft.com/office/powerpoint/2010/main" val="187889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378FB-3443-0D2E-A189-109A462B0786}"/>
            </a:ext>
          </a:extLst>
        </p:cNvPr>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241D034D-7603-A62D-DAF1-F703146F87E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CE14FA1B-9078-84F9-5E5E-A3C13FAF4407}"/>
              </a:ext>
            </a:extLst>
          </p:cNvPr>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zh-CN" altLang="en-US" sz="2250" b="1" dirty="0">
                <a:solidFill>
                  <a:srgbClr val="000000"/>
                </a:solidFill>
                <a:latin typeface="Microsoft YaHei" pitchFamily="34" charset="0"/>
                <a:ea typeface="Microsoft YaHei" pitchFamily="34" charset="-122"/>
                <a:cs typeface="Microsoft YaHei" pitchFamily="34" charset="-120"/>
              </a:rPr>
              <a:t>弱监督模型</a:t>
            </a:r>
            <a:endParaRPr lang="en-US" sz="2250" dirty="0"/>
          </a:p>
        </p:txBody>
      </p:sp>
      <p:sp>
        <p:nvSpPr>
          <p:cNvPr id="5" name="Text 2">
            <a:extLst>
              <a:ext uri="{FF2B5EF4-FFF2-40B4-BE49-F238E27FC236}">
                <a16:creationId xmlns:a16="http://schemas.microsoft.com/office/drawing/2014/main" id="{95314681-6712-56C8-7F06-C3AD215D0A0F}"/>
              </a:ext>
            </a:extLst>
          </p:cNvPr>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文本框 5">
            <a:extLst>
              <a:ext uri="{FF2B5EF4-FFF2-40B4-BE49-F238E27FC236}">
                <a16:creationId xmlns:a16="http://schemas.microsoft.com/office/drawing/2014/main" id="{C746DB00-2044-E913-0E96-E14157E92CDC}"/>
              </a:ext>
            </a:extLst>
          </p:cNvPr>
          <p:cNvSpPr txBox="1"/>
          <p:nvPr/>
        </p:nvSpPr>
        <p:spPr>
          <a:xfrm>
            <a:off x="375919" y="1530499"/>
            <a:ext cx="8273627" cy="1477328"/>
          </a:xfrm>
          <a:prstGeom prst="rect">
            <a:avLst/>
          </a:prstGeom>
          <a:noFill/>
        </p:spPr>
        <p:txBody>
          <a:bodyPr wrap="square">
            <a:spAutoFit/>
          </a:bodyPr>
          <a:lstStyle/>
          <a:p>
            <a:r>
              <a:rPr lang="en-US" altLang="zh-CN" b="0" i="0" dirty="0">
                <a:effectLst/>
                <a:latin typeface="Inter"/>
              </a:rPr>
              <a:t>Wang </a:t>
            </a:r>
            <a:r>
              <a:rPr lang="zh-CN" altLang="en-US" b="0" i="0" dirty="0">
                <a:effectLst/>
                <a:latin typeface="Inter"/>
              </a:rPr>
              <a:t>等人（</a:t>
            </a:r>
            <a:r>
              <a:rPr lang="en-US" altLang="zh-CN" b="0" i="0" dirty="0">
                <a:effectLst/>
                <a:latin typeface="Inter"/>
              </a:rPr>
              <a:t>2017a</a:t>
            </a:r>
            <a:r>
              <a:rPr lang="zh-CN" altLang="en-US" b="0" i="0" dirty="0">
                <a:effectLst/>
                <a:latin typeface="Inter"/>
              </a:rPr>
              <a:t>）提出主要使用图像级标签进行监督的弱监督 </a:t>
            </a:r>
            <a:r>
              <a:rPr lang="en-US" altLang="zh-CN" b="0" i="0" dirty="0">
                <a:effectLst/>
                <a:latin typeface="Inter"/>
              </a:rPr>
              <a:t>SOD </a:t>
            </a:r>
            <a:r>
              <a:rPr lang="zh-CN" altLang="en-US" b="0" i="0" dirty="0">
                <a:effectLst/>
                <a:latin typeface="Inter"/>
              </a:rPr>
              <a:t>模型，在图像级监督下</a:t>
            </a:r>
            <a:r>
              <a:rPr lang="zh-CN" altLang="en-US" b="1" i="0" dirty="0">
                <a:effectLst/>
                <a:latin typeface="Inter"/>
              </a:rPr>
              <a:t>联合训练分类和前景特征推理网络</a:t>
            </a:r>
            <a:r>
              <a:rPr lang="zh-CN" altLang="en-US" b="0" i="0" dirty="0">
                <a:effectLst/>
                <a:latin typeface="Inter"/>
              </a:rPr>
              <a:t>（</a:t>
            </a:r>
            <a:r>
              <a:rPr lang="en-US" altLang="zh-CN" b="0" i="0" dirty="0">
                <a:effectLst/>
                <a:latin typeface="Inter"/>
              </a:rPr>
              <a:t>FIN</a:t>
            </a:r>
            <a:r>
              <a:rPr lang="zh-CN" altLang="en-US" b="0" i="0" dirty="0">
                <a:effectLst/>
                <a:latin typeface="Inter"/>
              </a:rPr>
              <a:t>），</a:t>
            </a:r>
            <a:r>
              <a:rPr lang="en-US" altLang="zh-CN" b="0" i="0" dirty="0">
                <a:effectLst/>
                <a:latin typeface="Inter"/>
              </a:rPr>
              <a:t>FIN </a:t>
            </a:r>
            <a:r>
              <a:rPr lang="zh-CN" altLang="en-US" b="0" i="0" dirty="0">
                <a:effectLst/>
                <a:latin typeface="Inter"/>
              </a:rPr>
              <a:t>能够独立于特定目标类别捕捉显著区域；第二阶段，</a:t>
            </a:r>
            <a:r>
              <a:rPr lang="en-US" altLang="zh-CN" b="0" i="0" dirty="0">
                <a:effectLst/>
                <a:latin typeface="Inter"/>
              </a:rPr>
              <a:t>SOD </a:t>
            </a:r>
            <a:r>
              <a:rPr lang="zh-CN" altLang="en-US" b="0" i="0" dirty="0">
                <a:effectLst/>
                <a:latin typeface="Inter"/>
              </a:rPr>
              <a:t>子网将 </a:t>
            </a:r>
            <a:r>
              <a:rPr lang="en-US" altLang="zh-CN" b="0" i="0" dirty="0">
                <a:effectLst/>
                <a:latin typeface="Inter"/>
              </a:rPr>
              <a:t>FIN </a:t>
            </a:r>
            <a:r>
              <a:rPr lang="zh-CN" altLang="en-US" b="0" i="0" dirty="0">
                <a:effectLst/>
                <a:latin typeface="Inter"/>
              </a:rPr>
              <a:t>图与骨干网络的深层侧特征融合生成初始显著性预测，通过迭代条件随机场（</a:t>
            </a:r>
            <a:r>
              <a:rPr lang="en-US" altLang="zh-CN" b="0" i="0" dirty="0">
                <a:effectLst/>
                <a:latin typeface="Inter"/>
              </a:rPr>
              <a:t>CRF</a:t>
            </a:r>
            <a:r>
              <a:rPr lang="zh-CN" altLang="en-US" b="0" i="0" dirty="0">
                <a:effectLst/>
                <a:latin typeface="Inter"/>
              </a:rPr>
              <a:t>）对 </a:t>
            </a:r>
            <a:r>
              <a:rPr lang="en-US" altLang="zh-CN" b="0" i="0" dirty="0">
                <a:effectLst/>
                <a:latin typeface="Inter"/>
              </a:rPr>
              <a:t>SOD </a:t>
            </a:r>
            <a:r>
              <a:rPr lang="zh-CN" altLang="en-US" b="0" i="0" dirty="0">
                <a:effectLst/>
                <a:latin typeface="Inter"/>
              </a:rPr>
              <a:t>分支进行自训练以细化预测。</a:t>
            </a:r>
            <a:endParaRPr lang="zh-CN" altLang="en-US" dirty="0"/>
          </a:p>
        </p:txBody>
      </p:sp>
      <p:sp>
        <p:nvSpPr>
          <p:cNvPr id="8" name="文本框 7">
            <a:extLst>
              <a:ext uri="{FF2B5EF4-FFF2-40B4-BE49-F238E27FC236}">
                <a16:creationId xmlns:a16="http://schemas.microsoft.com/office/drawing/2014/main" id="{80D1898E-C65B-669E-BF76-8040BB96320D}"/>
              </a:ext>
            </a:extLst>
          </p:cNvPr>
          <p:cNvSpPr txBox="1"/>
          <p:nvPr/>
        </p:nvSpPr>
        <p:spPr>
          <a:xfrm>
            <a:off x="375918" y="3279339"/>
            <a:ext cx="8196581" cy="923330"/>
          </a:xfrm>
          <a:prstGeom prst="rect">
            <a:avLst/>
          </a:prstGeom>
          <a:noFill/>
        </p:spPr>
        <p:txBody>
          <a:bodyPr wrap="square">
            <a:spAutoFit/>
          </a:bodyPr>
          <a:lstStyle/>
          <a:p>
            <a:r>
              <a:rPr lang="en-US" altLang="zh-CN" b="0" i="0" dirty="0">
                <a:effectLst/>
                <a:latin typeface="Inter"/>
              </a:rPr>
              <a:t>Sym </a:t>
            </a:r>
            <a:r>
              <a:rPr lang="zh-CN" altLang="en-US" b="0" i="0" dirty="0">
                <a:effectLst/>
                <a:latin typeface="Inter"/>
              </a:rPr>
              <a:t>等人（</a:t>
            </a:r>
            <a:r>
              <a:rPr lang="en-US" altLang="zh-CN" b="0" i="0" dirty="0">
                <a:effectLst/>
                <a:latin typeface="Inter"/>
              </a:rPr>
              <a:t>Zhu </a:t>
            </a:r>
            <a:r>
              <a:rPr lang="zh-CN" altLang="en-US" b="0" i="0" dirty="0">
                <a:effectLst/>
                <a:latin typeface="Inter"/>
              </a:rPr>
              <a:t>等人，</a:t>
            </a:r>
            <a:r>
              <a:rPr lang="en-US" altLang="zh-CN" b="0" i="0" dirty="0">
                <a:effectLst/>
                <a:latin typeface="Inter"/>
              </a:rPr>
              <a:t>2018</a:t>
            </a:r>
            <a:r>
              <a:rPr lang="zh-CN" altLang="en-US" b="0" i="0" dirty="0">
                <a:effectLst/>
                <a:latin typeface="Inter"/>
              </a:rPr>
              <a:t>）在其基于 </a:t>
            </a:r>
            <a:r>
              <a:rPr lang="en-US" altLang="zh-CN" b="1" i="0" dirty="0">
                <a:effectLst/>
                <a:latin typeface="Inter"/>
              </a:rPr>
              <a:t>GAN </a:t>
            </a:r>
            <a:r>
              <a:rPr lang="zh-CN" altLang="en-US" b="0" i="0" dirty="0">
                <a:effectLst/>
                <a:latin typeface="Inter"/>
              </a:rPr>
              <a:t>的 </a:t>
            </a:r>
            <a:r>
              <a:rPr lang="en-US" altLang="zh-CN" b="0" i="0" dirty="0">
                <a:effectLst/>
                <a:latin typeface="Inter"/>
              </a:rPr>
              <a:t>SOD </a:t>
            </a:r>
            <a:r>
              <a:rPr lang="zh-CN" altLang="en-US" b="0" i="0" dirty="0">
                <a:effectLst/>
                <a:latin typeface="Inter"/>
              </a:rPr>
              <a:t>模型的判别器中引入相关层，该层支持合成显著性图与对应显著性掩码之间的基于局部块的比较，增强模型捕捉显著目标边界的能力。</a:t>
            </a:r>
            <a:endParaRPr lang="zh-CN" altLang="en-US" dirty="0"/>
          </a:p>
        </p:txBody>
      </p:sp>
    </p:spTree>
    <p:extLst>
      <p:ext uri="{BB962C8B-B14F-4D97-AF65-F5344CB8AC3E}">
        <p14:creationId xmlns:p14="http://schemas.microsoft.com/office/powerpoint/2010/main" val="13599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B5C7D-4943-76ED-BED3-3B82696D8C9F}"/>
            </a:ext>
          </a:extLst>
        </p:cNvPr>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F86D266A-FD9C-AF74-485E-3E08EB9D100E}"/>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01A2BFE-AC13-C907-6492-0CA21A6E3324}"/>
              </a:ext>
            </a:extLst>
          </p:cNvPr>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zh-CN" altLang="en-US" sz="2250" b="1" dirty="0">
                <a:solidFill>
                  <a:srgbClr val="000000"/>
                </a:solidFill>
                <a:latin typeface="Microsoft YaHei" pitchFamily="34" charset="0"/>
                <a:ea typeface="Microsoft YaHei" pitchFamily="34" charset="-122"/>
                <a:cs typeface="Microsoft YaHei" pitchFamily="34" charset="-120"/>
              </a:rPr>
              <a:t>自监督模型</a:t>
            </a:r>
            <a:endParaRPr lang="en-US" sz="2250" dirty="0"/>
          </a:p>
        </p:txBody>
      </p:sp>
      <p:sp>
        <p:nvSpPr>
          <p:cNvPr id="5" name="Text 2">
            <a:extLst>
              <a:ext uri="{FF2B5EF4-FFF2-40B4-BE49-F238E27FC236}">
                <a16:creationId xmlns:a16="http://schemas.microsoft.com/office/drawing/2014/main" id="{9549C7DA-FDE8-910D-B55E-504A588A44CB}"/>
              </a:ext>
            </a:extLst>
          </p:cNvPr>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sp>
        <p:nvSpPr>
          <p:cNvPr id="6" name="文本框 5">
            <a:extLst>
              <a:ext uri="{FF2B5EF4-FFF2-40B4-BE49-F238E27FC236}">
                <a16:creationId xmlns:a16="http://schemas.microsoft.com/office/drawing/2014/main" id="{5B408478-5848-A7B9-392D-BE0F4CDCAC93}"/>
              </a:ext>
            </a:extLst>
          </p:cNvPr>
          <p:cNvSpPr txBox="1"/>
          <p:nvPr/>
        </p:nvSpPr>
        <p:spPr>
          <a:xfrm>
            <a:off x="571500" y="1416318"/>
            <a:ext cx="8001000" cy="1477328"/>
          </a:xfrm>
          <a:prstGeom prst="rect">
            <a:avLst/>
          </a:prstGeom>
          <a:noFill/>
        </p:spPr>
        <p:txBody>
          <a:bodyPr wrap="square">
            <a:spAutoFit/>
          </a:bodyPr>
          <a:lstStyle/>
          <a:p>
            <a:r>
              <a:rPr lang="en-US" altLang="zh-CN" b="0" i="0" dirty="0" err="1">
                <a:effectLst/>
                <a:latin typeface="Inter"/>
              </a:rPr>
              <a:t>Jidong</a:t>
            </a:r>
            <a:r>
              <a:rPr lang="zh-CN" altLang="en-US" b="0" i="0" dirty="0">
                <a:effectLst/>
                <a:latin typeface="Inter"/>
              </a:rPr>
              <a:t>等人（</a:t>
            </a:r>
            <a:r>
              <a:rPr lang="en-US" altLang="zh-CN" b="0" i="0" dirty="0">
                <a:effectLst/>
                <a:latin typeface="Inter"/>
              </a:rPr>
              <a:t>2025</a:t>
            </a:r>
            <a:r>
              <a:rPr lang="zh-CN" altLang="en-US" b="0" i="0" dirty="0">
                <a:effectLst/>
                <a:latin typeface="Inter"/>
              </a:rPr>
              <a:t>）将自我监督对比学习引入 </a:t>
            </a:r>
            <a:r>
              <a:rPr lang="en-US" altLang="zh-CN" b="0" i="0" dirty="0">
                <a:effectLst/>
                <a:latin typeface="Inter"/>
              </a:rPr>
              <a:t>SOD </a:t>
            </a:r>
            <a:r>
              <a:rPr lang="zh-CN" altLang="en-US" b="0" i="0" dirty="0">
                <a:effectLst/>
                <a:latin typeface="Inter"/>
              </a:rPr>
              <a:t>框架，利用 </a:t>
            </a:r>
            <a:r>
              <a:rPr lang="en-US" altLang="zh-CN" b="0" i="0" dirty="0">
                <a:effectLst/>
                <a:latin typeface="Inter"/>
              </a:rPr>
              <a:t>Token to Token Vision Transformer</a:t>
            </a:r>
            <a:r>
              <a:rPr lang="zh-CN" altLang="en-US" b="0" i="0" dirty="0">
                <a:effectLst/>
                <a:latin typeface="Inter"/>
              </a:rPr>
              <a:t>（</a:t>
            </a:r>
            <a:r>
              <a:rPr lang="en-US" altLang="zh-CN" b="0" i="0" dirty="0">
                <a:effectLst/>
                <a:latin typeface="Inter"/>
              </a:rPr>
              <a:t>T2T</a:t>
            </a:r>
            <a:r>
              <a:rPr lang="zh-CN" altLang="en-US" b="0" i="0" dirty="0">
                <a:effectLst/>
                <a:latin typeface="Inter"/>
              </a:rPr>
              <a:t>）和 </a:t>
            </a:r>
            <a:r>
              <a:rPr lang="en-US" altLang="zh-CN" b="0" i="0" dirty="0">
                <a:effectLst/>
                <a:latin typeface="Inter"/>
              </a:rPr>
              <a:t>Vision Graph Neural Network</a:t>
            </a:r>
            <a:r>
              <a:rPr lang="zh-CN" altLang="en-US" b="0" i="0" dirty="0">
                <a:effectLst/>
                <a:latin typeface="Inter"/>
              </a:rPr>
              <a:t>（</a:t>
            </a:r>
            <a:r>
              <a:rPr lang="en-US" altLang="zh-CN" b="0" i="0" dirty="0" err="1">
                <a:effectLst/>
                <a:latin typeface="Inter"/>
              </a:rPr>
              <a:t>ViG</a:t>
            </a:r>
            <a:r>
              <a:rPr lang="zh-CN" altLang="en-US" b="0" i="0" dirty="0">
                <a:effectLst/>
                <a:latin typeface="Inter"/>
              </a:rPr>
              <a:t>）主干设计了图像级和像素级对比学习，且该方法可作为插件应用于任何模型。实验表明该方法优于最先进的方法，不仅为 </a:t>
            </a:r>
            <a:r>
              <a:rPr lang="en-US" altLang="zh-CN" b="0" i="0" dirty="0">
                <a:effectLst/>
                <a:latin typeface="Inter"/>
              </a:rPr>
              <a:t>SOD </a:t>
            </a:r>
            <a:r>
              <a:rPr lang="zh-CN" altLang="en-US" b="0" i="0" dirty="0">
                <a:effectLst/>
                <a:latin typeface="Inter"/>
              </a:rPr>
              <a:t>任务提供新视角，还为其他密集预测任务展示了新范式。</a:t>
            </a:r>
            <a:endParaRPr lang="zh-CN" altLang="en-US" dirty="0"/>
          </a:p>
        </p:txBody>
      </p:sp>
      <p:sp>
        <p:nvSpPr>
          <p:cNvPr id="10" name="文本框 9">
            <a:extLst>
              <a:ext uri="{FF2B5EF4-FFF2-40B4-BE49-F238E27FC236}">
                <a16:creationId xmlns:a16="http://schemas.microsoft.com/office/drawing/2014/main" id="{379E9EA5-C335-3495-9F60-DE6C925AC706}"/>
              </a:ext>
            </a:extLst>
          </p:cNvPr>
          <p:cNvSpPr txBox="1"/>
          <p:nvPr/>
        </p:nvSpPr>
        <p:spPr>
          <a:xfrm>
            <a:off x="571499" y="2974185"/>
            <a:ext cx="8000999" cy="1477328"/>
          </a:xfrm>
          <a:prstGeom prst="rect">
            <a:avLst/>
          </a:prstGeom>
          <a:noFill/>
        </p:spPr>
        <p:txBody>
          <a:bodyPr wrap="square">
            <a:spAutoFit/>
          </a:bodyPr>
          <a:lstStyle/>
          <a:p>
            <a:r>
              <a:rPr lang="en-US" altLang="zh-CN" b="0" i="0" dirty="0">
                <a:effectLst/>
                <a:latin typeface="Inter"/>
              </a:rPr>
              <a:t>Lina</a:t>
            </a:r>
            <a:r>
              <a:rPr lang="zh-CN" altLang="en-US" b="0" i="0" dirty="0">
                <a:effectLst/>
                <a:latin typeface="Inter"/>
              </a:rPr>
              <a:t>等人（</a:t>
            </a:r>
            <a:r>
              <a:rPr lang="en-US" altLang="zh-CN" b="0" i="0" dirty="0">
                <a:effectLst/>
                <a:latin typeface="Inter"/>
              </a:rPr>
              <a:t>2025</a:t>
            </a:r>
            <a:r>
              <a:rPr lang="zh-CN" altLang="en-US" b="0" i="0" dirty="0">
                <a:effectLst/>
                <a:latin typeface="Inter"/>
              </a:rPr>
              <a:t>）设计了自监督预训练模型，通过外观表示学习、深度增强自监督学习和对比多模态表示学习辅助任务学习多模态表示，并提出含跨模态信息融合模块和分层交互聚合模块的整体 </a:t>
            </a:r>
            <a:r>
              <a:rPr lang="en-US" altLang="zh-CN" b="0" i="0" dirty="0">
                <a:effectLst/>
                <a:latin typeface="Inter"/>
              </a:rPr>
              <a:t>RGB-D SOD </a:t>
            </a:r>
            <a:r>
              <a:rPr lang="zh-CN" altLang="en-US" b="0" i="0" dirty="0">
                <a:effectLst/>
                <a:latin typeface="Inter"/>
              </a:rPr>
              <a:t>模型。实验证明该模型有效，微调模型在八个测试数据集上实现最高自监督性能，还将注释工作量减少至少 </a:t>
            </a:r>
            <a:r>
              <a:rPr lang="en-US" altLang="zh-CN" b="0" i="0" dirty="0">
                <a:effectLst/>
                <a:latin typeface="Inter"/>
              </a:rPr>
              <a:t>53%</a:t>
            </a:r>
            <a:r>
              <a:rPr lang="zh-CN" altLang="en-US" b="0" i="0" dirty="0">
                <a:effectLst/>
                <a:latin typeface="Inter"/>
              </a:rPr>
              <a:t>，是完全监督模型的经济高效替代方案。</a:t>
            </a:r>
            <a:endParaRPr lang="zh-CN" altLang="en-US" dirty="0"/>
          </a:p>
        </p:txBody>
      </p:sp>
    </p:spTree>
    <p:extLst>
      <p:ext uri="{BB962C8B-B14F-4D97-AF65-F5344CB8AC3E}">
        <p14:creationId xmlns:p14="http://schemas.microsoft.com/office/powerpoint/2010/main" val="37582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1056</Words>
  <Application>Microsoft Office PowerPoint</Application>
  <PresentationFormat>全屏显示(16:9)</PresentationFormat>
  <Paragraphs>80</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-apple-system</vt:lpstr>
      <vt:lpstr>ElsevierGulliver</vt:lpstr>
      <vt:lpstr>Inter</vt:lpstr>
      <vt:lpstr>Source Han Serif CN Regular</vt:lpstr>
      <vt:lpstr>Times-Roman</vt:lpstr>
      <vt:lpstr>Microsoft YaHei</vt:lpstr>
      <vt:lpstr>Arial</vt:lpstr>
      <vt:lpstr>Lato</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yue tao</cp:lastModifiedBy>
  <cp:revision>2</cp:revision>
  <dcterms:created xsi:type="dcterms:W3CDTF">2025-04-20T09:50:31Z</dcterms:created>
  <dcterms:modified xsi:type="dcterms:W3CDTF">2025-04-20T13:30:09Z</dcterms:modified>
</cp:coreProperties>
</file>