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3"/>
    <p:sldId id="263" r:id="rId4"/>
    <p:sldId id="258" r:id="rId5"/>
    <p:sldId id="264" r:id="rId6"/>
    <p:sldId id="259" r:id="rId7"/>
    <p:sldId id="260" r:id="rId8"/>
    <p:sldId id="261" r:id="rId9"/>
    <p:sldId id="262" r:id="rId10"/>
  </p:sldIdLst>
  <p:sldSz cx="12192000" cy="6858000"/>
  <p:notesSz cx="6858000" cy="9144000"/>
  <p:custDataLst>
    <p:tags r:id="rId15"/>
  </p:custDataLst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gs" Target="tags/tag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 hasCustomPrompt="1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 hasCustomPrompt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1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文本"/>
          <p:cNvSpPr txBox="1"/>
          <p:nvPr>
            <p:ph type="title" hasCustomPrompt="1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30" name="正文级别 1…"/>
          <p:cNvSpPr txBox="1"/>
          <p:nvPr>
            <p:ph type="body" sz="quarter" idx="1" hasCustomPrompt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9" name="正文级别 1…"/>
          <p:cNvSpPr txBox="1"/>
          <p:nvPr>
            <p:ph type="body" sz="half" idx="1" hasCustomPrompt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标题文本"/>
          <p:cNvSpPr txBox="1"/>
          <p:nvPr>
            <p:ph type="title" hasCustomPrompt="1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8" name="正文级别 1…"/>
          <p:cNvSpPr txBox="1"/>
          <p:nvPr>
            <p:ph type="body" sz="quarter" idx="1" hasCustomPrompt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" name="Text Placeholder 4"/>
          <p:cNvSpPr/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</a:p>
        </p:txBody>
      </p:sp>
      <p:sp>
        <p:nvSpPr>
          <p:cNvPr id="5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标题文本"/>
          <p:cNvSpPr txBox="1"/>
          <p:nvPr>
            <p:ph type="title" hasCustomPrompt="1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标题文本</a:t>
            </a:r>
          </a:p>
        </p:txBody>
      </p:sp>
      <p:sp>
        <p:nvSpPr>
          <p:cNvPr id="73" name="正文级别 1…"/>
          <p:cNvSpPr txBox="1"/>
          <p:nvPr>
            <p:ph type="body" sz="half" idx="1" hasCustomPrompt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185" indent="-260985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4" name="Text Placeholder 3"/>
          <p:cNvSpPr/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标题文本"/>
          <p:cNvSpPr txBox="1"/>
          <p:nvPr>
            <p:ph type="title" hasCustomPrompt="1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标题文本</a:t>
            </a:r>
          </a:p>
        </p:txBody>
      </p:sp>
      <p:sp>
        <p:nvSpPr>
          <p:cNvPr id="83" name="Picture Placeholder 2"/>
          <p:cNvSpPr/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/>
        </p:txBody>
      </p:sp>
      <p:sp>
        <p:nvSpPr>
          <p:cNvPr id="84" name="正文级别 1…"/>
          <p:cNvSpPr txBox="1"/>
          <p:nvPr>
            <p:ph type="body" sz="quarter" idx="1" hasCustomPrompt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FF"/>
            </a:gs>
            <a:gs pos="100000">
              <a:srgbClr val="7E7E7E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2pPr>
      <a:lvl3pPr marL="1234440" marR="0" indent="-32004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标题 1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无人机识别</a:t>
            </a:r>
          </a:p>
        </p:txBody>
      </p:sp>
      <p:pic>
        <p:nvPicPr>
          <p:cNvPr id="95" name="图片 23" descr="图片 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92220" y="220979"/>
            <a:ext cx="4607560" cy="2195831"/>
          </a:xfrm>
          <a:prstGeom prst="rect">
            <a:avLst/>
          </a:prstGeom>
          <a:ln w="12700">
            <a:miter lim="400000"/>
            <a:headEnd/>
            <a:tailEnd/>
          </a:ln>
          <a:effectLst>
            <a:outerShdw blurRad="50800" dist="38100" dir="5400000" rotWithShape="0">
              <a:srgbClr val="000000">
                <a:alpha val="40000"/>
              </a:srgbClr>
            </a:outerShdw>
            <a:reflection stA="50000" endPos="40000" dir="5400000" sy="-100000" algn="bl" rotWithShape="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marL="571500" indent="-571500">
              <a:buSzPct val="100000"/>
              <a:buChar char="p"/>
              <a:defRPr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>
              <a:buFont typeface="Wingdings" panose="05000000000000000000" charset="0"/>
              <a:buChar char="p"/>
            </a:pPr>
            <a:r>
              <a:rPr>
                <a:sym typeface="+mn-ea"/>
              </a:rPr>
              <a:t>输入端</a:t>
            </a:r>
            <a:endParaRPr>
              <a:sym typeface="+mn-ea"/>
            </a:endParaRPr>
          </a:p>
        </p:txBody>
      </p:sp>
      <p:sp>
        <p:nvSpPr>
          <p:cNvPr id="101" name="内容占位符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90000" lnSpcReduction="10000"/>
          </a:bodyPr>
          <a:lstStyle/>
          <a:p>
            <a:pPr>
              <a:defRPr sz="1800"/>
            </a:pPr>
            <a:r>
              <a:rPr sz="2745">
                <a:sym typeface="+mn-ea"/>
              </a:rPr>
              <a:t>输入端主要由Mosaic 图像增强、自适应锚框计算以及自适应图片缩放组成</a:t>
            </a:r>
            <a:r>
              <a:rPr lang="zh-CN" sz="2745">
                <a:ea typeface="宋体" panose="02010600030101010101" pitchFamily="2" charset="-122"/>
                <a:sym typeface="+mn-ea"/>
              </a:rPr>
              <a:t>。</a:t>
            </a:r>
            <a:endParaRPr sz="2745">
              <a:sym typeface="+mn-ea"/>
            </a:endParaRPr>
          </a:p>
          <a:p>
            <a:pPr>
              <a:defRPr sz="1800"/>
            </a:pPr>
            <a:r>
              <a:rPr sz="2745">
                <a:sym typeface="+mn-ea"/>
              </a:rPr>
              <a:t>Mosaic图像增强是一种目标检测中常用的数据增强方法，它可以通过组合多个不同的图像来生成新的训练图像</a:t>
            </a:r>
            <a:r>
              <a:rPr lang="zh-CN" sz="2745">
                <a:ea typeface="宋体" panose="02010600030101010101" pitchFamily="2" charset="-122"/>
                <a:sym typeface="+mn-ea"/>
              </a:rPr>
              <a:t>，使模型同时处理多个不同环境的对象的上下文关系，提高网络鲁棒性（受噪声、复杂环境等干扰后保持原状的能力）</a:t>
            </a:r>
            <a:r>
              <a:rPr sz="2745">
                <a:sym typeface="+mn-ea"/>
              </a:rPr>
              <a:t>。</a:t>
            </a:r>
            <a:endParaRPr sz="2745">
              <a:sym typeface="+mn-ea"/>
            </a:endParaRPr>
          </a:p>
          <a:p>
            <a:pPr>
              <a:defRPr sz="1800"/>
            </a:pPr>
            <a:r>
              <a:rPr sz="2745">
                <a:sym typeface="+mn-ea"/>
              </a:rPr>
              <a:t>ATSS自适应锚框计算方法是一种目标检测算法，它</a:t>
            </a:r>
            <a:r>
              <a:rPr sz="2745">
                <a:sym typeface="+mn-ea"/>
              </a:rPr>
              <a:t>在训练过程中，根据</a:t>
            </a:r>
            <a:r>
              <a:rPr lang="zh-CN" sz="2745">
                <a:ea typeface="宋体" panose="02010600030101010101" pitchFamily="2" charset="-122"/>
                <a:sym typeface="+mn-ea"/>
              </a:rPr>
              <a:t>真实目标</a:t>
            </a:r>
            <a:r>
              <a:rPr sz="2745">
                <a:sym typeface="+mn-ea"/>
              </a:rPr>
              <a:t>与锚框的匹配度（即交并比IoU），自适应地选择正样本</a:t>
            </a:r>
            <a:r>
              <a:rPr lang="zh-CN" sz="2745">
                <a:ea typeface="宋体" panose="02010600030101010101" pitchFamily="2" charset="-122"/>
                <a:sym typeface="+mn-ea"/>
              </a:rPr>
              <a:t>（</a:t>
            </a:r>
            <a:r>
              <a:rPr sz="2745">
                <a:sym typeface="+mn-ea"/>
              </a:rPr>
              <a:t>与</a:t>
            </a:r>
            <a:r>
              <a:rPr lang="zh-CN" sz="2745">
                <a:ea typeface="宋体" panose="02010600030101010101" pitchFamily="2" charset="-122"/>
                <a:sym typeface="+mn-ea"/>
              </a:rPr>
              <a:t>真实目标高度</a:t>
            </a:r>
            <a:r>
              <a:rPr sz="2745">
                <a:sym typeface="+mn-ea"/>
              </a:rPr>
              <a:t>匹配</a:t>
            </a:r>
            <a:r>
              <a:rPr lang="zh-CN" sz="2745">
                <a:ea typeface="宋体" panose="02010600030101010101" pitchFamily="2" charset="-122"/>
                <a:sym typeface="+mn-ea"/>
              </a:rPr>
              <a:t>的</a:t>
            </a:r>
            <a:r>
              <a:rPr sz="2745">
                <a:sym typeface="+mn-ea"/>
              </a:rPr>
              <a:t>锚框</a:t>
            </a:r>
            <a:r>
              <a:rPr lang="zh-CN" sz="2745">
                <a:ea typeface="宋体" panose="02010600030101010101" pitchFamily="2" charset="-122"/>
                <a:sym typeface="+mn-ea"/>
              </a:rPr>
              <a:t>）与</a:t>
            </a:r>
            <a:r>
              <a:rPr sz="2745">
                <a:sym typeface="+mn-ea"/>
              </a:rPr>
              <a:t>负样本，而不需要手动设置</a:t>
            </a:r>
            <a:r>
              <a:rPr lang="zh-CN" sz="2745">
                <a:ea typeface="宋体" panose="02010600030101010101" pitchFamily="2" charset="-122"/>
                <a:sym typeface="+mn-ea"/>
              </a:rPr>
              <a:t>，</a:t>
            </a:r>
            <a:r>
              <a:rPr sz="2745">
                <a:sym typeface="+mn-ea"/>
              </a:rPr>
              <a:t>从而提高检测精度。</a:t>
            </a:r>
            <a:endParaRPr sz="2745">
              <a:sym typeface="+mn-ea"/>
            </a:endParaRPr>
          </a:p>
          <a:p>
            <a:pPr>
              <a:defRPr sz="1800"/>
            </a:pPr>
            <a:r>
              <a:rPr sz="2745">
                <a:sym typeface="+mn-ea"/>
              </a:rPr>
              <a:t>自适应图片缩放（Adaptive Image Scaling）是一种基于目标尺度的图像缩放方式，它可以自适应地缩放输入图像的尺寸，以适应不同尺度目标的检测。</a:t>
            </a:r>
            <a:endParaRPr sz="2745">
              <a:sym typeface="+mn-ea"/>
            </a:endParaRPr>
          </a:p>
          <a:p>
            <a:pPr marL="224155" indent="-224155" defTabSz="895985">
              <a:spcBef>
                <a:spcPts val="900"/>
              </a:spcBef>
              <a:defRPr sz="2745"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marL="571500" indent="-571500">
              <a:buSzPct val="100000"/>
              <a:buChar char="p"/>
              <a:defRPr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>
              <a:buFont typeface="Wingdings" panose="05000000000000000000" charset="0"/>
              <a:buChar char="p"/>
            </a:pPr>
            <a:r>
              <a:t>Ba</a:t>
            </a:r>
            <a:r>
              <a:t>ckbone网络</a:t>
            </a:r>
          </a:p>
        </p:txBody>
      </p:sp>
      <p:sp>
        <p:nvSpPr>
          <p:cNvPr id="101" name="内容占位符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24155" indent="-224155" defTabSz="895985">
              <a:spcBef>
                <a:spcPts val="900"/>
              </a:spcBef>
              <a:defRPr sz="2745"/>
            </a:pPr>
            <a:r>
              <a:rPr sz="2500"/>
              <a:t>YOLOv5使用CSPDarknet53作为其主干网络，其具有较强的特征提取能力和计算效率。</a:t>
            </a:r>
            <a:r>
              <a:rPr lang="zh-CN" sz="2500">
                <a:ea typeface="宋体" panose="02010600030101010101" pitchFamily="2" charset="-122"/>
              </a:rPr>
              <a:t>主要</a:t>
            </a:r>
            <a:r>
              <a:rPr sz="2500"/>
              <a:t>由Focus结构以及CSP结构组成。</a:t>
            </a:r>
            <a:endParaRPr sz="2500"/>
          </a:p>
          <a:p>
            <a:pPr marL="224155" indent="-224155" defTabSz="895985">
              <a:spcBef>
                <a:spcPts val="900"/>
              </a:spcBef>
              <a:defRPr sz="2745"/>
            </a:pPr>
            <a:r>
              <a:rPr sz="2500"/>
              <a:t>Focus结构是一种用于特征提取的卷积神经网络层，</a:t>
            </a:r>
            <a:r>
              <a:rPr lang="zh-CN" sz="2500">
                <a:ea typeface="宋体" panose="02010600030101010101" pitchFamily="2" charset="-122"/>
              </a:rPr>
              <a:t>它按</a:t>
            </a:r>
            <a:r>
              <a:rPr sz="2500"/>
              <a:t>输入特征图中的</a:t>
            </a:r>
            <a:r>
              <a:rPr lang="zh-CN" sz="2500">
                <a:ea typeface="宋体" panose="02010600030101010101" pitchFamily="2" charset="-122"/>
              </a:rPr>
              <a:t>像素位置</a:t>
            </a:r>
            <a:r>
              <a:rPr sz="2500"/>
              <a:t>进行</a:t>
            </a:r>
            <a:r>
              <a:rPr lang="zh-CN" sz="2500">
                <a:ea typeface="宋体" panose="02010600030101010101" pitchFamily="2" charset="-122"/>
              </a:rPr>
              <a:t>空间切片，在通道维度上拼接后进行卷积操作</a:t>
            </a:r>
            <a:r>
              <a:rPr sz="2500"/>
              <a:t>，从而</a:t>
            </a:r>
            <a:r>
              <a:rPr lang="zh-CN" sz="2500">
                <a:ea typeface="宋体" panose="02010600030101010101" pitchFamily="2" charset="-122"/>
              </a:rPr>
              <a:t>使</a:t>
            </a:r>
            <a:r>
              <a:rPr sz="2500"/>
              <a:t>特征</a:t>
            </a:r>
            <a:r>
              <a:rPr lang="zh-CN" sz="2500">
                <a:ea typeface="宋体" panose="02010600030101010101" pitchFamily="2" charset="-122"/>
              </a:rPr>
              <a:t>融合，增强对全局结构的感知能力</a:t>
            </a:r>
            <a:r>
              <a:rPr sz="2500"/>
              <a:t>。</a:t>
            </a:r>
            <a:endParaRPr sz="2500"/>
          </a:p>
          <a:p>
            <a:pPr marL="224155" indent="-224155" defTabSz="895985">
              <a:spcBef>
                <a:spcPts val="900"/>
              </a:spcBef>
              <a:defRPr sz="2745"/>
            </a:pPr>
            <a:r>
              <a:rPr sz="2500"/>
              <a:t>CSP结构的核心思想是将输入特征图分成两部分，一部分经过一</a:t>
            </a:r>
            <a:r>
              <a:rPr lang="zh-CN" sz="2500">
                <a:ea typeface="宋体" panose="02010600030101010101" pitchFamily="2" charset="-122"/>
              </a:rPr>
              <a:t>个</a:t>
            </a:r>
            <a:r>
              <a:rPr sz="2500"/>
              <a:t>子网络进行</a:t>
            </a:r>
            <a:r>
              <a:rPr lang="zh-CN" sz="2500">
                <a:ea typeface="宋体" panose="02010600030101010101" pitchFamily="2" charset="-122"/>
              </a:rPr>
              <a:t>卷积</a:t>
            </a:r>
            <a:r>
              <a:rPr sz="2500"/>
              <a:t>处理，提取出相对较少的高层次特征，另一部分则直接进行下一层的处理。然后将两部分特征图拼接起来，</a:t>
            </a:r>
            <a:r>
              <a:rPr lang="zh-CN" sz="2500">
                <a:ea typeface="宋体" panose="02010600030101010101" pitchFamily="2" charset="-122"/>
              </a:rPr>
              <a:t>使</a:t>
            </a:r>
            <a:r>
              <a:rPr sz="2500">
                <a:sym typeface="+mn-ea"/>
              </a:rPr>
              <a:t>高层次</a:t>
            </a:r>
            <a:r>
              <a:rPr lang="zh-CN" sz="2500">
                <a:ea typeface="宋体" panose="02010600030101010101" pitchFamily="2" charset="-122"/>
                <a:sym typeface="+mn-ea"/>
              </a:rPr>
              <a:t>抽象</a:t>
            </a:r>
            <a:r>
              <a:rPr sz="2500">
                <a:sym typeface="+mn-ea"/>
              </a:rPr>
              <a:t>特征</a:t>
            </a:r>
            <a:r>
              <a:rPr lang="zh-CN" sz="2500">
                <a:ea typeface="宋体" panose="02010600030101010101" pitchFamily="2" charset="-122"/>
                <a:sym typeface="+mn-ea"/>
              </a:rPr>
              <a:t>与低</a:t>
            </a:r>
            <a:r>
              <a:rPr sz="2500">
                <a:sym typeface="+mn-ea"/>
              </a:rPr>
              <a:t>层次</a:t>
            </a:r>
            <a:r>
              <a:rPr lang="zh-CN" sz="2500">
                <a:ea typeface="宋体" panose="02010600030101010101" pitchFamily="2" charset="-122"/>
                <a:sym typeface="+mn-ea"/>
              </a:rPr>
              <a:t>细节</a:t>
            </a:r>
            <a:r>
              <a:rPr sz="2500">
                <a:sym typeface="+mn-ea"/>
              </a:rPr>
              <a:t>特征</a:t>
            </a:r>
            <a:r>
              <a:rPr lang="zh-CN" sz="2500">
                <a:ea typeface="宋体" panose="02010600030101010101" pitchFamily="2" charset="-122"/>
                <a:sym typeface="+mn-ea"/>
              </a:rPr>
              <a:t>结合，</a:t>
            </a:r>
            <a:r>
              <a:rPr sz="2500"/>
              <a:t>作为下一层的输入。</a:t>
            </a:r>
            <a:endParaRPr sz="25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marL="571500" indent="-571500">
              <a:buSzPct val="100000"/>
              <a:buChar char="p"/>
              <a:defRPr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>
              <a:buFont typeface="Wingdings" panose="05000000000000000000" charset="0"/>
              <a:buChar char="p"/>
            </a:pPr>
            <a:r>
              <a:t>Backbone网络</a:t>
            </a:r>
          </a:p>
        </p:txBody>
      </p:sp>
      <p:sp>
        <p:nvSpPr>
          <p:cNvPr id="101" name="内容占位符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24155" indent="-224155" defTabSz="895985">
              <a:spcBef>
                <a:spcPts val="900"/>
              </a:spcBef>
              <a:defRPr sz="2745"/>
            </a:pPr>
            <a:r>
              <a:rPr sz="2500"/>
              <a:t>Backbone 中的最后一层为SPPF层</a:t>
            </a:r>
            <a:r>
              <a:rPr lang="zh-CN" sz="2500">
                <a:ea typeface="宋体" panose="02010600030101010101" pitchFamily="2" charset="-122"/>
              </a:rPr>
              <a:t>。</a:t>
            </a:r>
            <a:endParaRPr lang="zh-CN" sz="2500">
              <a:ea typeface="宋体" panose="02010600030101010101" pitchFamily="2" charset="-122"/>
            </a:endParaRPr>
          </a:p>
          <a:p>
            <a:pPr marL="224155" indent="-224155" defTabSz="895985">
              <a:spcBef>
                <a:spcPts val="900"/>
              </a:spcBef>
              <a:defRPr sz="2745"/>
            </a:pPr>
            <a:r>
              <a:rPr sz="2500">
                <a:sym typeface="+mn-ea"/>
              </a:rPr>
              <a:t>SPP结构是一种金字塔池化结构，将输入</a:t>
            </a:r>
            <a:r>
              <a:rPr lang="zh-CN" sz="2500">
                <a:ea typeface="宋体" panose="02010600030101010101" pitchFamily="2" charset="-122"/>
                <a:sym typeface="+mn-ea"/>
              </a:rPr>
              <a:t>的</a:t>
            </a:r>
            <a:r>
              <a:rPr sz="2500">
                <a:sym typeface="+mn-ea"/>
              </a:rPr>
              <a:t>不同大小的特征图分别进行</a:t>
            </a:r>
            <a:r>
              <a:rPr sz="2500">
                <a:sym typeface="+mn-ea"/>
              </a:rPr>
              <a:t>不同尺度的池化操作，并将不同尺度的池化结果拼接起来作为SPP结构的输出。</a:t>
            </a:r>
            <a:r>
              <a:rPr lang="zh-CN" sz="2500">
                <a:ea typeface="宋体" panose="02010600030101010101" pitchFamily="2" charset="-122"/>
                <a:sym typeface="+mn-ea"/>
              </a:rPr>
              <a:t>不同大小的</a:t>
            </a:r>
            <a:r>
              <a:rPr sz="2500">
                <a:sym typeface="+mn-ea"/>
              </a:rPr>
              <a:t>池化</a:t>
            </a:r>
            <a:r>
              <a:rPr lang="zh-CN" sz="2500">
                <a:ea typeface="宋体" panose="02010600030101010101" pitchFamily="2" charset="-122"/>
                <a:sym typeface="+mn-ea"/>
              </a:rPr>
              <a:t>核获得局部到全局的信息，</a:t>
            </a:r>
            <a:r>
              <a:rPr sz="2500">
                <a:sym typeface="+mn-ea"/>
              </a:rPr>
              <a:t>从而增强模型对不同尺度目标的</a:t>
            </a:r>
            <a:r>
              <a:rPr lang="zh-CN" sz="2500">
                <a:ea typeface="宋体" panose="02010600030101010101" pitchFamily="2" charset="-122"/>
                <a:sym typeface="+mn-ea"/>
              </a:rPr>
              <a:t>特征</a:t>
            </a:r>
            <a:r>
              <a:rPr sz="2500">
                <a:sym typeface="+mn-ea"/>
              </a:rPr>
              <a:t>感知能力。</a:t>
            </a:r>
            <a:endParaRPr sz="2500">
              <a:sym typeface="+mn-ea"/>
            </a:endParaRPr>
          </a:p>
          <a:p>
            <a:pPr marL="224155" indent="-224155" defTabSz="895985">
              <a:spcBef>
                <a:spcPts val="900"/>
              </a:spcBef>
              <a:defRPr sz="2745"/>
            </a:pPr>
            <a:r>
              <a:rPr sz="2500">
                <a:sym typeface="+mn-ea"/>
              </a:rPr>
              <a:t>SPP</a:t>
            </a:r>
            <a:r>
              <a:rPr lang="en-US" sz="2500">
                <a:sym typeface="+mn-ea"/>
              </a:rPr>
              <a:t>F</a:t>
            </a:r>
            <a:r>
              <a:rPr sz="2500">
                <a:sym typeface="+mn-ea"/>
              </a:rPr>
              <a:t>结构</a:t>
            </a:r>
            <a:r>
              <a:rPr lang="zh-CN" sz="2500">
                <a:ea typeface="宋体" panose="02010600030101010101" pitchFamily="2" charset="-122"/>
                <a:sym typeface="+mn-ea"/>
              </a:rPr>
              <a:t>通过串联多个小核池化等效替代大核池化，提升计算速度。如</a:t>
            </a:r>
            <a:r>
              <a:rPr lang="en-US" altLang="zh-CN" sz="2500">
                <a:ea typeface="宋体" panose="02010600030101010101" pitchFamily="2" charset="-122"/>
                <a:sym typeface="+mn-ea"/>
              </a:rPr>
              <a:t>2</a:t>
            </a:r>
            <a:r>
              <a:rPr lang="zh-CN" altLang="en-US" sz="2500">
                <a:ea typeface="宋体" panose="02010600030101010101" pitchFamily="2" charset="-122"/>
                <a:sym typeface="+mn-ea"/>
              </a:rPr>
              <a:t>次</a:t>
            </a:r>
            <a:r>
              <a:rPr lang="en-US" altLang="zh-CN" sz="2500">
                <a:ea typeface="宋体" panose="02010600030101010101" pitchFamily="2" charset="-122"/>
                <a:sym typeface="+mn-ea"/>
              </a:rPr>
              <a:t>3x3</a:t>
            </a:r>
            <a:r>
              <a:rPr lang="zh-CN" altLang="en-US" sz="2500">
                <a:ea typeface="宋体" panose="02010600030101010101" pitchFamily="2" charset="-122"/>
                <a:sym typeface="+mn-ea"/>
              </a:rPr>
              <a:t>池化</a:t>
            </a:r>
            <a:r>
              <a:rPr lang="zh-CN" sz="2500">
                <a:ea typeface="宋体" panose="02010600030101010101" pitchFamily="2" charset="-122"/>
                <a:sym typeface="+mn-ea"/>
              </a:rPr>
              <a:t>等效于</a:t>
            </a:r>
            <a:r>
              <a:rPr lang="en-US" altLang="zh-CN" sz="2500">
                <a:ea typeface="宋体" panose="02010600030101010101" pitchFamily="2" charset="-122"/>
                <a:sym typeface="+mn-ea"/>
              </a:rPr>
              <a:t>1</a:t>
            </a:r>
            <a:r>
              <a:rPr lang="zh-CN" altLang="en-US" sz="2500">
                <a:ea typeface="宋体" panose="02010600030101010101" pitchFamily="2" charset="-122"/>
                <a:sym typeface="+mn-ea"/>
              </a:rPr>
              <a:t>次</a:t>
            </a:r>
            <a:r>
              <a:rPr lang="en-US" altLang="zh-CN" sz="2500">
                <a:ea typeface="宋体" panose="02010600030101010101" pitchFamily="2" charset="-122"/>
                <a:sym typeface="+mn-ea"/>
              </a:rPr>
              <a:t>5x5</a:t>
            </a:r>
            <a:r>
              <a:rPr lang="zh-CN" altLang="en-US" sz="2500">
                <a:ea typeface="宋体" panose="02010600030101010101" pitchFamily="2" charset="-122"/>
                <a:sym typeface="+mn-ea"/>
              </a:rPr>
              <a:t>池化。</a:t>
            </a:r>
            <a:endParaRPr lang="zh-CN" altLang="en-US" sz="250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marL="571500" indent="-571500">
              <a:buSzPct val="100000"/>
              <a:buChar char="p"/>
            </a:lvl1pPr>
          </a:lstStyle>
          <a:p>
            <a:pPr>
              <a:buFont typeface="Wingdings" panose="05000000000000000000" charset="0"/>
              <a:buChar char="p"/>
            </a:pPr>
            <a:r>
              <a:t>Neck网络</a:t>
            </a:r>
          </a:p>
        </p:txBody>
      </p:sp>
      <p:sp>
        <p:nvSpPr>
          <p:cNvPr id="104" name="内容占位符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226060" indent="-226060" defTabSz="905510">
              <a:spcBef>
                <a:spcPts val="900"/>
              </a:spcBef>
              <a:defRPr sz="2770"/>
            </a:pPr>
            <a:r>
              <a:rPr lang="en-US" sz="2500"/>
              <a:t>Neck</a:t>
            </a:r>
            <a:r>
              <a:rPr lang="zh-CN" altLang="en-US" sz="2500">
                <a:ea typeface="宋体" panose="02010600030101010101" pitchFamily="2" charset="-122"/>
              </a:rPr>
              <a:t>网络使用了</a:t>
            </a:r>
            <a:r>
              <a:rPr lang="en-US" altLang="zh-CN" sz="2500">
                <a:ea typeface="宋体" panose="02010600030101010101" pitchFamily="2" charset="-122"/>
              </a:rPr>
              <a:t>FPN</a:t>
            </a:r>
            <a:r>
              <a:rPr sz="2500">
                <a:sym typeface="+mn-ea"/>
              </a:rPr>
              <a:t>结构</a:t>
            </a:r>
            <a:r>
              <a:rPr lang="zh-CN" sz="2500">
                <a:ea typeface="宋体" panose="02010600030101010101" pitchFamily="2" charset="-122"/>
                <a:sym typeface="+mn-ea"/>
              </a:rPr>
              <a:t>和</a:t>
            </a:r>
            <a:r>
              <a:rPr sz="2500">
                <a:sym typeface="+mn-ea"/>
              </a:rPr>
              <a:t>PAN</a:t>
            </a:r>
            <a:r>
              <a:rPr lang="zh-CN" sz="2500">
                <a:ea typeface="宋体" panose="02010600030101010101" pitchFamily="2" charset="-122"/>
                <a:sym typeface="+mn-ea"/>
              </a:rPr>
              <a:t>结构。</a:t>
            </a:r>
            <a:endParaRPr lang="zh-CN" sz="2500">
              <a:ea typeface="宋体" panose="02010600030101010101" pitchFamily="2" charset="-122"/>
              <a:sym typeface="+mn-ea"/>
            </a:endParaRPr>
          </a:p>
          <a:p>
            <a:pPr marL="226060" indent="-226060" defTabSz="905510">
              <a:spcBef>
                <a:spcPts val="900"/>
              </a:spcBef>
              <a:defRPr sz="2770"/>
            </a:pPr>
            <a:r>
              <a:rPr sz="2500"/>
              <a:t>输入图像经过卷积神经网络，得到一系列特征图，每个特征图对应网络的一层。</a:t>
            </a:r>
            <a:endParaRPr sz="2500"/>
          </a:p>
          <a:p>
            <a:pPr marL="226060" indent="-226060" defTabSz="905510">
              <a:spcBef>
                <a:spcPts val="900"/>
              </a:spcBef>
              <a:defRPr sz="2770"/>
            </a:pPr>
            <a:r>
              <a:rPr lang="en-US" altLang="zh-CN" sz="2500">
                <a:ea typeface="宋体" panose="02010600030101010101" pitchFamily="2" charset="-122"/>
                <a:sym typeface="+mn-ea"/>
              </a:rPr>
              <a:t>FPN</a:t>
            </a:r>
            <a:r>
              <a:rPr sz="2500">
                <a:sym typeface="+mn-ea"/>
              </a:rPr>
              <a:t>结构</a:t>
            </a:r>
            <a:r>
              <a:rPr sz="2500"/>
              <a:t>对于较深的特征图</a:t>
            </a:r>
            <a:r>
              <a:rPr lang="zh-CN" sz="2500">
                <a:ea typeface="宋体" panose="02010600030101010101" pitchFamily="2" charset="-122"/>
              </a:rPr>
              <a:t>（分辨率低）</a:t>
            </a:r>
            <a:r>
              <a:rPr sz="2500"/>
              <a:t>进行上采样操作</a:t>
            </a:r>
            <a:r>
              <a:rPr lang="zh-CN" sz="2500">
                <a:ea typeface="宋体" panose="02010600030101010101" pitchFamily="2" charset="-122"/>
              </a:rPr>
              <a:t>（将低</a:t>
            </a:r>
            <a:r>
              <a:rPr lang="zh-CN" sz="2500">
                <a:ea typeface="宋体" panose="02010600030101010101" pitchFamily="2" charset="-122"/>
                <a:sym typeface="+mn-ea"/>
              </a:rPr>
              <a:t>分辨率</a:t>
            </a:r>
            <a:r>
              <a:rPr sz="2500">
                <a:sym typeface="+mn-ea"/>
              </a:rPr>
              <a:t>特征图</a:t>
            </a:r>
            <a:r>
              <a:rPr lang="zh-CN" sz="2500">
                <a:ea typeface="宋体" panose="02010600030101010101" pitchFamily="2" charset="-122"/>
                <a:sym typeface="+mn-ea"/>
              </a:rPr>
              <a:t>放大的操作，</a:t>
            </a:r>
            <a:r>
              <a:rPr sz="2500">
                <a:sym typeface="+mn-ea"/>
              </a:rPr>
              <a:t>可以使用插值等方法进行</a:t>
            </a:r>
            <a:r>
              <a:rPr lang="zh-CN" sz="2500">
                <a:ea typeface="宋体" panose="02010600030101010101" pitchFamily="2" charset="-122"/>
                <a:sym typeface="+mn-ea"/>
              </a:rPr>
              <a:t>）</a:t>
            </a:r>
            <a:r>
              <a:rPr sz="2500"/>
              <a:t>，使其与较浅的特征图</a:t>
            </a:r>
            <a:r>
              <a:rPr sz="2500">
                <a:sym typeface="+mn-ea"/>
              </a:rPr>
              <a:t>尺寸</a:t>
            </a:r>
            <a:r>
              <a:rPr sz="2500"/>
              <a:t>相同</a:t>
            </a:r>
            <a:r>
              <a:rPr lang="zh-CN" sz="2500">
                <a:ea typeface="宋体" panose="02010600030101010101" pitchFamily="2" charset="-122"/>
              </a:rPr>
              <a:t>后</a:t>
            </a:r>
            <a:r>
              <a:rPr sz="2500"/>
              <a:t>进行融合，采用加法操作</a:t>
            </a:r>
            <a:r>
              <a:rPr lang="zh-CN" sz="2500">
                <a:ea typeface="宋体" panose="02010600030101010101" pitchFamily="2" charset="-122"/>
              </a:rPr>
              <a:t>，再</a:t>
            </a:r>
            <a:r>
              <a:rPr sz="2500"/>
              <a:t>进行卷积进一步融合信息。</a:t>
            </a:r>
            <a:endParaRPr sz="2500"/>
          </a:p>
          <a:p>
            <a:pPr marL="226060" indent="-226060" defTabSz="905510">
              <a:spcBef>
                <a:spcPts val="900"/>
              </a:spcBef>
              <a:defRPr sz="2770"/>
            </a:pPr>
            <a:r>
              <a:rPr sz="2500"/>
              <a:t>PAN结构</a:t>
            </a:r>
            <a:r>
              <a:rPr sz="2500">
                <a:sym typeface="+mn-ea"/>
              </a:rPr>
              <a:t>对于较</a:t>
            </a:r>
            <a:r>
              <a:rPr lang="zh-CN" sz="2500">
                <a:ea typeface="宋体" panose="02010600030101010101" pitchFamily="2" charset="-122"/>
                <a:sym typeface="+mn-ea"/>
              </a:rPr>
              <a:t>浅</a:t>
            </a:r>
            <a:r>
              <a:rPr sz="2500">
                <a:sym typeface="+mn-ea"/>
              </a:rPr>
              <a:t>的特征图进行</a:t>
            </a:r>
            <a:r>
              <a:rPr lang="zh-CN" sz="2500">
                <a:ea typeface="宋体" panose="02010600030101010101" pitchFamily="2" charset="-122"/>
                <a:sym typeface="+mn-ea"/>
              </a:rPr>
              <a:t>下</a:t>
            </a:r>
            <a:r>
              <a:rPr sz="2500">
                <a:sym typeface="+mn-ea"/>
              </a:rPr>
              <a:t>采样操作</a:t>
            </a:r>
            <a:r>
              <a:rPr lang="zh-CN" sz="2500">
                <a:ea typeface="宋体" panose="02010600030101010101" pitchFamily="2" charset="-122"/>
                <a:sym typeface="+mn-ea"/>
              </a:rPr>
              <a:t>，使其与较深的特征图尺寸相同后进行拼接，再进行卷积进一步融合。</a:t>
            </a:r>
            <a:endParaRPr lang="zh-CN" sz="2500">
              <a:ea typeface="宋体" panose="02010600030101010101" pitchFamily="2" charset="-122"/>
              <a:sym typeface="+mn-ea"/>
            </a:endParaRPr>
          </a:p>
          <a:p>
            <a:pPr marL="226060" indent="-226060" defTabSz="905510">
              <a:spcBef>
                <a:spcPts val="900"/>
              </a:spcBef>
              <a:defRPr sz="2770"/>
            </a:pPr>
            <a:r>
              <a:rPr lang="zh-CN" sz="2500">
                <a:ea typeface="宋体" panose="02010600030101010101" pitchFamily="2" charset="-122"/>
                <a:sym typeface="+mn-ea"/>
              </a:rPr>
              <a:t>两结构</a:t>
            </a:r>
            <a:r>
              <a:rPr sz="2500">
                <a:sym typeface="+mn-ea"/>
              </a:rPr>
              <a:t>融合</a:t>
            </a:r>
            <a:r>
              <a:rPr lang="zh-CN" sz="2500">
                <a:ea typeface="宋体" panose="02010600030101010101" pitchFamily="2" charset="-122"/>
                <a:sym typeface="+mn-ea"/>
              </a:rPr>
              <a:t>了</a:t>
            </a:r>
            <a:r>
              <a:rPr sz="2500">
                <a:sym typeface="+mn-ea"/>
              </a:rPr>
              <a:t>多尺度特征</a:t>
            </a:r>
            <a:r>
              <a:rPr lang="zh-CN" sz="2500">
                <a:ea typeface="宋体" panose="02010600030101010101" pitchFamily="2" charset="-122"/>
                <a:sym typeface="+mn-ea"/>
              </a:rPr>
              <a:t>，提高了目标检测的准确性。</a:t>
            </a:r>
            <a:endParaRPr lang="zh-CN" sz="2500">
              <a:ea typeface="宋体" panose="02010600030101010101" pitchFamily="2" charset="-122"/>
              <a:sym typeface="+mn-ea"/>
            </a:endParaRPr>
          </a:p>
          <a:p>
            <a:pPr marL="226060" indent="-226060" defTabSz="905510">
              <a:spcBef>
                <a:spcPts val="900"/>
              </a:spcBef>
              <a:defRPr sz="2770"/>
            </a:pPr>
            <a:endParaRPr sz="25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marL="571500" indent="-571500">
              <a:buSzPct val="100000"/>
              <a:buChar char="p"/>
            </a:lvl1pPr>
          </a:lstStyle>
          <a:p>
            <a:pPr>
              <a:buFont typeface="Wingdings" panose="05000000000000000000" charset="0"/>
              <a:buChar char="p"/>
            </a:pPr>
            <a:r>
              <a:rPr lang="en-US"/>
              <a:t>Head</a:t>
            </a:r>
            <a:r>
              <a:t>输出端</a:t>
            </a:r>
          </a:p>
        </p:txBody>
      </p:sp>
      <p:sp>
        <p:nvSpPr>
          <p:cNvPr id="107" name="内容占位符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2500"/>
              <a:t>YOLOv5输出</a:t>
            </a:r>
            <a:r>
              <a:rPr sz="2500">
                <a:sym typeface="+mn-ea"/>
              </a:rPr>
              <a:t>多尺度特征</a:t>
            </a:r>
            <a:r>
              <a:rPr lang="zh-CN" sz="2500">
                <a:ea typeface="宋体" panose="02010600030101010101" pitchFamily="2" charset="-122"/>
                <a:sym typeface="+mn-ea"/>
              </a:rPr>
              <a:t>图，每个图对应不同尺度的预测框，每个预测框包含</a:t>
            </a:r>
            <a:r>
              <a:rPr sz="2500"/>
              <a:t>以下信息：</a:t>
            </a:r>
            <a:endParaRPr sz="2500"/>
          </a:p>
          <a:p>
            <a:r>
              <a:rPr sz="2500"/>
              <a:t>置信度（confidence score）：表示该框内是否存在目标的概率，取值范围为0到1。</a:t>
            </a:r>
            <a:endParaRPr sz="2500"/>
          </a:p>
          <a:p>
            <a:r>
              <a:rPr sz="2500"/>
              <a:t>类别概率（class probabilities）：表示该框内目标属于各个类别的概率，一般是预先定义好的类别数量。</a:t>
            </a:r>
            <a:endParaRPr sz="2500"/>
          </a:p>
          <a:p>
            <a:r>
              <a:rPr sz="2500"/>
              <a:t>边界框位置（bounding box coordinates）：表示目标的位置和大小，一般用矩形框来表示。</a:t>
            </a:r>
            <a:endParaRPr sz="25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marL="571500" indent="-571500">
              <a:buSzPct val="100000"/>
              <a:buChar char="p"/>
            </a:lvl1pPr>
          </a:lstStyle>
          <a:p>
            <a:pPr>
              <a:buFont typeface="Wingdings" panose="05000000000000000000" charset="0"/>
              <a:buChar char="p"/>
            </a:pPr>
            <a:r>
              <a:rPr lang="en-US">
                <a:sym typeface="+mn-ea"/>
              </a:rPr>
              <a:t>Head</a:t>
            </a:r>
            <a:r>
              <a:rPr>
                <a:sym typeface="+mn-ea"/>
              </a:rPr>
              <a:t>输出端</a:t>
            </a:r>
            <a:endParaRPr>
              <a:sym typeface="+mn-ea"/>
            </a:endParaRPr>
          </a:p>
        </p:txBody>
      </p:sp>
      <p:sp>
        <p:nvSpPr>
          <p:cNvPr id="110" name="内容占位符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sz="2500">
                <a:ea typeface="宋体" panose="02010600030101010101" pitchFamily="2" charset="-122"/>
                <a:sym typeface="+mn-ea"/>
              </a:rPr>
              <a:t>从输入端得出的锚框开始根据特征图不断调整得出预测框。</a:t>
            </a:r>
            <a:endParaRPr lang="zh-CN" sz="2500">
              <a:ea typeface="宋体" panose="02010600030101010101" pitchFamily="2" charset="-122"/>
              <a:sym typeface="+mn-ea"/>
            </a:endParaRPr>
          </a:p>
          <a:p>
            <a:r>
              <a:rPr lang="zh-CN" sz="2500">
                <a:ea typeface="宋体" panose="02010600030101010101" pitchFamily="2" charset="-122"/>
                <a:sym typeface="+mn-ea"/>
              </a:rPr>
              <a:t>特征图将原图分为与其大小相同的网格，锚框中心点会落在某网格内，由该网格对锚框进行调整。以预测框中心点的</a:t>
            </a:r>
            <a:r>
              <a:rPr lang="en-US" altLang="zh-CN" sz="2500">
                <a:ea typeface="宋体" panose="02010600030101010101" pitchFamily="2" charset="-122"/>
                <a:sym typeface="+mn-ea"/>
              </a:rPr>
              <a:t>x</a:t>
            </a:r>
            <a:r>
              <a:rPr lang="zh-CN" altLang="en-US" sz="2500">
                <a:ea typeface="宋体" panose="02010600030101010101" pitchFamily="2" charset="-122"/>
                <a:sym typeface="+mn-ea"/>
              </a:rPr>
              <a:t>坐标为例，</a:t>
            </a:r>
            <a:r>
              <a:rPr lang="zh-CN" sz="2500">
                <a:ea typeface="宋体" panose="02010600030101010101" pitchFamily="2" charset="-122"/>
                <a:sym typeface="+mn-ea"/>
              </a:rPr>
              <a:t>特征图的每个通道代表一种特征，先使用</a:t>
            </a:r>
            <a:r>
              <a:rPr lang="en-US" altLang="zh-CN" sz="2500">
                <a:ea typeface="宋体" panose="02010600030101010101" pitchFamily="2" charset="-122"/>
                <a:sym typeface="+mn-ea"/>
              </a:rPr>
              <a:t>1x1</a:t>
            </a:r>
            <a:r>
              <a:rPr lang="zh-CN" altLang="en-US" sz="2500">
                <a:ea typeface="宋体" panose="02010600030101010101" pitchFamily="2" charset="-122"/>
                <a:sym typeface="+mn-ea"/>
              </a:rPr>
              <a:t>卷积核在通道维度上进行卷积，选出与</a:t>
            </a:r>
            <a:r>
              <a:rPr lang="en-US" altLang="zh-CN" sz="2500">
                <a:ea typeface="宋体" panose="02010600030101010101" pitchFamily="2" charset="-122"/>
                <a:sym typeface="+mn-ea"/>
              </a:rPr>
              <a:t>“</a:t>
            </a:r>
            <a:r>
              <a:rPr lang="zh-CN" altLang="en-US" sz="2500">
                <a:ea typeface="宋体" panose="02010600030101010101" pitchFamily="2" charset="-122"/>
                <a:sym typeface="+mn-ea"/>
              </a:rPr>
              <a:t>中心点</a:t>
            </a:r>
            <a:r>
              <a:rPr lang="en-US" altLang="zh-CN" sz="2500">
                <a:ea typeface="宋体" panose="02010600030101010101" pitchFamily="2" charset="-122"/>
                <a:sym typeface="+mn-ea"/>
              </a:rPr>
              <a:t>x</a:t>
            </a:r>
            <a:r>
              <a:rPr lang="zh-CN" altLang="en-US" sz="2500">
                <a:ea typeface="宋体" panose="02010600030101010101" pitchFamily="2" charset="-122"/>
                <a:sym typeface="+mn-ea"/>
              </a:rPr>
              <a:t>坐标</a:t>
            </a:r>
            <a:r>
              <a:rPr lang="en-US" altLang="zh-CN" sz="2500">
                <a:ea typeface="宋体" panose="02010600030101010101" pitchFamily="2" charset="-122"/>
                <a:sym typeface="+mn-ea"/>
              </a:rPr>
              <a:t>”</a:t>
            </a:r>
            <a:r>
              <a:rPr lang="zh-CN" altLang="en-US" sz="2500">
                <a:ea typeface="宋体" panose="02010600030101010101" pitchFamily="2" charset="-122"/>
                <a:sym typeface="+mn-ea"/>
              </a:rPr>
              <a:t>相关的特征从而得出预测参数，使用</a:t>
            </a:r>
            <a:r>
              <a:rPr lang="en-US" altLang="zh-CN" sz="2500">
                <a:ea typeface="宋体" panose="02010600030101010101" pitchFamily="2" charset="-122"/>
                <a:sym typeface="+mn-ea"/>
              </a:rPr>
              <a:t>sigmoid</a:t>
            </a:r>
            <a:r>
              <a:rPr lang="zh-CN" altLang="en-US" sz="2500">
                <a:ea typeface="宋体" panose="02010600030101010101" pitchFamily="2" charset="-122"/>
                <a:sym typeface="+mn-ea"/>
              </a:rPr>
              <a:t>函数归一化后进行缩放和平移即可得出</a:t>
            </a:r>
            <a:r>
              <a:rPr lang="zh-CN" sz="2500">
                <a:ea typeface="宋体" panose="02010600030101010101" pitchFamily="2" charset="-122"/>
                <a:sym typeface="+mn-ea"/>
              </a:rPr>
              <a:t>预测框的</a:t>
            </a:r>
            <a:r>
              <a:rPr lang="zh-CN" altLang="en-US" sz="2500">
                <a:ea typeface="宋体" panose="02010600030101010101" pitchFamily="2" charset="-122"/>
                <a:sym typeface="+mn-ea"/>
              </a:rPr>
              <a:t>绝对坐标。</a:t>
            </a:r>
            <a:endParaRPr sz="2500"/>
          </a:p>
          <a:p>
            <a:r>
              <a:rPr sz="2500">
                <a:sym typeface="+mn-ea"/>
              </a:rPr>
              <a:t>Bounding box损失函数采用IoU loss函数，</a:t>
            </a:r>
            <a:r>
              <a:rPr sz="2500">
                <a:sym typeface="+mn-ea"/>
              </a:rPr>
              <a:t>它是Intersection over Union（IoU）的一种变形，</a:t>
            </a:r>
            <a:r>
              <a:rPr sz="2500"/>
              <a:t>是一种用于</a:t>
            </a:r>
            <a:r>
              <a:rPr sz="2500">
                <a:sym typeface="+mn-ea"/>
              </a:rPr>
              <a:t>衡</a:t>
            </a:r>
            <a:r>
              <a:rPr sz="2500"/>
              <a:t>量预测框与真实框之间重叠程度</a:t>
            </a:r>
            <a:r>
              <a:rPr sz="2500">
                <a:sym typeface="+mn-ea"/>
              </a:rPr>
              <a:t>的</a:t>
            </a:r>
            <a:r>
              <a:rPr sz="2500"/>
              <a:t>指标</a:t>
            </a:r>
            <a:r>
              <a:rPr lang="zh-CN" sz="2500">
                <a:ea typeface="宋体" panose="02010600030101010101" pitchFamily="2" charset="-122"/>
              </a:rPr>
              <a:t>，</a:t>
            </a:r>
            <a:r>
              <a:rPr sz="2500"/>
              <a:t>以确定预测框是否正确。</a:t>
            </a:r>
            <a:endParaRPr sz="25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marL="571500" indent="-571500">
              <a:buSzPct val="100000"/>
              <a:buChar char="p"/>
            </a:lvl1pPr>
          </a:lstStyle>
          <a:p>
            <a:pPr>
              <a:buFont typeface="Wingdings" panose="05000000000000000000" charset="0"/>
              <a:buChar char="p"/>
            </a:pPr>
            <a:r>
              <a:rPr lang="en-US">
                <a:sym typeface="+mn-ea"/>
              </a:rPr>
              <a:t>Head</a:t>
            </a:r>
            <a:r>
              <a:rPr>
                <a:sym typeface="+mn-ea"/>
              </a:rPr>
              <a:t>输出端</a:t>
            </a:r>
          </a:p>
        </p:txBody>
      </p:sp>
      <p:sp>
        <p:nvSpPr>
          <p:cNvPr id="113" name="内容占位符 2"/>
          <p:cNvSpPr txBox="1"/>
          <p:nvPr>
            <p:ph type="body" idx="1"/>
          </p:nvPr>
        </p:nvSpPr>
        <p:spPr>
          <a:xfrm>
            <a:off x="838200" y="1825625"/>
            <a:ext cx="10111740" cy="4351655"/>
          </a:xfrm>
          <a:prstGeom prst="rect">
            <a:avLst/>
          </a:prstGeom>
        </p:spPr>
        <p:txBody>
          <a:bodyPr/>
          <a:lstStyle/>
          <a:p>
            <a:r>
              <a:rPr sz="2500"/>
              <a:t>NMS非极大值抑制：在目标检测任务中，一个物体可能被多个预测框检测出来，为了避免对同一个物体进行多次检测，需要对重复的预测框进行过滤，提高了检测的精度和效率，这个过程就是非极大值抑制（Non-maximum suppression，简称NMS）。</a:t>
            </a:r>
            <a:endParaRPr sz="25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p="http://schemas.openxmlformats.org/presentationml/2006/main">
  <p:tag name="COMMONDATA" val="eyJoZGlkIjoiMDRlZWJhOGY1ZjJlY2Y1Zjc4Mzk5MmMxMzIzOGU3YTkifQ==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​​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​​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1637</Words>
  <Application>WPS 演示</Application>
  <PresentationFormat/>
  <Paragraphs>48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1" baseType="lpstr">
      <vt:lpstr>Arial</vt:lpstr>
      <vt:lpstr>宋体</vt:lpstr>
      <vt:lpstr>Wingdings</vt:lpstr>
      <vt:lpstr>Calibri</vt:lpstr>
      <vt:lpstr>Calibri Light</vt:lpstr>
      <vt:lpstr>Arial</vt:lpstr>
      <vt:lpstr>Helvetica</vt:lpstr>
      <vt:lpstr>Wingdings</vt:lpstr>
      <vt:lpstr>微软雅黑</vt:lpstr>
      <vt:lpstr>Arial Unicode MS</vt:lpstr>
      <vt:lpstr>Calibri</vt:lpstr>
      <vt:lpstr>Helvetica</vt:lpstr>
      <vt:lpstr>Office 主题​​</vt:lpstr>
      <vt:lpstr>无人机识别</vt:lpstr>
      <vt:lpstr>输入端</vt:lpstr>
      <vt:lpstr>Backbone网络</vt:lpstr>
      <vt:lpstr>Backbone网络</vt:lpstr>
      <vt:lpstr>Neck网络</vt:lpstr>
      <vt:lpstr>Head输出端</vt:lpstr>
      <vt:lpstr>Head输出端</vt:lpstr>
      <vt:lpstr>输出端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无人机识别</dc:title>
  <dc:creator/>
  <cp:lastModifiedBy>YCR</cp:lastModifiedBy>
  <cp:revision>10</cp:revision>
  <dcterms:created xsi:type="dcterms:W3CDTF">2025-06-18T07:00:00Z</dcterms:created>
  <dcterms:modified xsi:type="dcterms:W3CDTF">2025-06-19T09:43:56Z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F00CAF867E9C4EC29A2F6D076EF3A9D2_12</vt:lpwstr>
  </property>
  <property fmtid="{D5CDD505-2E9C-101B-9397-08002B2CF9AE}" pid="3" name="KSOProductBuildVer">
    <vt:lpwstr>2052-11.1.0.14036</vt:lpwstr>
  </property>
</Properties>
</file>