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62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15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6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65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542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4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83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0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6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42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5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22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3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08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DC49-59FD-4ACA-BAF4-2F9A2DEB0B7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DF-F697-486B-A511-79B4BAD51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45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165100"/>
            <a:ext cx="8791575" cy="39497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ОХЛАЖДЕНИЯ ИНДУКЦИОННОЙ ПЕЧИ ВОДОЙ С ИСПОЛЬЗОВАНИЕМ СРЕДСТВ ИНФОРМАЦИОННЫХ ТЕХНОЛОГИЙ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271838"/>
            <a:ext cx="8791575" cy="3332162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                        Пляскина у. с.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Студентка 1 курса,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ИВТ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Власова Е. З.</a:t>
            </a:r>
          </a:p>
          <a:p>
            <a:r>
              <a:rPr lang="ru-RU" sz="2400" dirty="0" smtClean="0"/>
              <a:t>                                                  Доктор </a:t>
            </a:r>
            <a:r>
              <a:rPr lang="ru-RU" sz="2400" dirty="0"/>
              <a:t>педагогических </a:t>
            </a:r>
            <a:r>
              <a:rPr lang="ru-RU" sz="2400" dirty="0" smtClean="0"/>
              <a:t>наук,</a:t>
            </a:r>
          </a:p>
          <a:p>
            <a:r>
              <a:rPr lang="ru-RU" sz="2400" dirty="0" smtClean="0"/>
              <a:t>                                                  профессор</a:t>
            </a:r>
            <a:endParaRPr lang="ru-RU" sz="2400" dirty="0"/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формул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037013"/>
              </a:xfrm>
            </p:spPr>
            <p:txBody>
              <a:bodyPr>
                <a:noAutofit/>
              </a:bodyPr>
              <a:lstStyle/>
              <a:p>
                <a:pPr marL="0" indent="457200" algn="just">
                  <a:lnSpc>
                    <a:spcPct val="150000"/>
                  </a:lnSpc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Принимая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что вся выделившаяся теплота идет на нагревание воды, получаем следующую формулу (3):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/>
                      <m:t>c</m:t>
                    </m:r>
                    <m:r>
                      <a:rPr lang="ru-RU" i="1"/>
                      <m:t>∗</m:t>
                    </m:r>
                    <m:r>
                      <m:rPr>
                        <m:sty m:val="p"/>
                      </m:rPr>
                      <a:rPr lang="ru-RU"/>
                      <m:t>m</m:t>
                    </m:r>
                    <m:r>
                      <a:rPr lang="ru-RU" i="1"/>
                      <m:t>∗</m:t>
                    </m:r>
                    <m:r>
                      <a:rPr lang="ru-RU"/>
                      <m:t>(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/>
                          <m:t>t</m:t>
                        </m:r>
                      </m:e>
                      <m:sub>
                        <m:r>
                          <a:rPr lang="ru-RU"/>
                          <m:t> 2</m:t>
                        </m:r>
                      </m:sub>
                      <m:sup>
                        <m:r>
                          <a:rPr lang="ru-RU"/>
                          <m:t>0</m:t>
                        </m:r>
                      </m:sup>
                    </m:sSubSup>
                    <m:r>
                      <a:rPr lang="ru-RU" i="1"/>
                      <m:t>−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/>
                          <m:t>t</m:t>
                        </m:r>
                      </m:e>
                      <m:sub>
                        <m:r>
                          <a:rPr lang="ru-RU"/>
                          <m:t> 1</m:t>
                        </m:r>
                      </m:sub>
                      <m:sup>
                        <m:r>
                          <a:rPr lang="ru-RU"/>
                          <m:t>0</m:t>
                        </m:r>
                      </m:sup>
                    </m:sSubSup>
                    <m:r>
                      <a:rPr lang="ru-RU"/>
                      <m:t>)=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/>
                          <m:t>I</m:t>
                        </m:r>
                      </m:e>
                      <m:sup>
                        <m:r>
                          <a:rPr lang="ru-RU"/>
                          <m:t>2</m:t>
                        </m:r>
                      </m:sup>
                    </m:sSup>
                    <m:r>
                      <a:rPr lang="ru-RU" i="1"/>
                      <m:t>∗</m:t>
                    </m:r>
                    <m:r>
                      <m:rPr>
                        <m:sty m:val="p"/>
                      </m:rPr>
                      <a:rPr lang="ru-RU"/>
                      <m:t>R</m:t>
                    </m:r>
                    <m:r>
                      <a:rPr lang="ru-RU" i="1"/>
                      <m:t>∗</m:t>
                    </m:r>
                    <m:r>
                      <m:rPr>
                        <m:sty m:val="p"/>
                      </m:rPr>
                      <a:rPr lang="ru-RU"/>
                      <m:t>T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(3)</a:t>
                </a:r>
              </a:p>
              <a:p>
                <a:pPr marL="0" indent="457200" algn="just">
                  <a:lnSpc>
                    <a:spcPct val="15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Сопротивление обмотки определяем по формуле (4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/>
                      <m:t>R</m:t>
                    </m:r>
                    <m:r>
                      <a:rPr lang="ru-RU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/>
                          <m:t>p</m:t>
                        </m:r>
                        <m:r>
                          <a:rPr lang="ru-RU" i="1"/>
                          <m:t>∗</m:t>
                        </m:r>
                        <m:r>
                          <m:rPr>
                            <m:sty m:val="p"/>
                          </m:rPr>
                          <a:rPr lang="ru-RU"/>
                          <m:t>L</m:t>
                        </m:r>
                      </m:num>
                      <m:den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/>
                              <m:t>S</m:t>
                            </m:r>
                          </m:e>
                          <m:sub>
                            <m:r>
                              <a:rPr lang="ru-RU"/>
                              <m:t>1</m:t>
                            </m:r>
                          </m:sub>
                        </m:sSub>
                        <m:r>
                          <a:rPr lang="ru-RU" i="1"/>
                          <m:t>−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/>
                              <m:t>S</m:t>
                            </m:r>
                          </m:e>
                          <m:sub>
                            <m:r>
                              <a:rPr lang="ru-RU"/>
                              <m:t>2</m:t>
                            </m:r>
                          </m:sub>
                        </m:sSub>
                      </m:den>
                    </m:f>
                    <m:r>
                      <a:rPr lang="ru-RU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/>
                          <m:t>p</m:t>
                        </m:r>
                        <m:r>
                          <a:rPr lang="ru-RU" i="1"/>
                          <m:t>∗</m:t>
                        </m:r>
                        <m:r>
                          <a:rPr lang="ru-RU"/>
                          <m:t>4</m:t>
                        </m:r>
                        <m:r>
                          <a:rPr lang="ru-RU" i="1"/>
                          <m:t>∗</m:t>
                        </m:r>
                        <m:r>
                          <m:rPr>
                            <m:sty m:val="p"/>
                          </m:rPr>
                          <a:rPr lang="ru-RU"/>
                          <m:t>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/>
                          <m:t>π</m:t>
                        </m:r>
                        <m:r>
                          <a:rPr lang="ru-RU" i="1"/>
                          <m:t>∗</m:t>
                        </m:r>
                        <m:r>
                          <a:rPr lang="ru-RU"/>
                          <m:t>(</m:t>
                        </m:r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/>
                              <m:t>d</m:t>
                            </m:r>
                          </m:e>
                          <m:sub>
                            <m:r>
                              <a:rPr lang="ru-RU"/>
                              <m:t> 1</m:t>
                            </m:r>
                          </m:sub>
                          <m:sup>
                            <m:r>
                              <a:rPr lang="ru-RU"/>
                              <m:t>2</m:t>
                            </m:r>
                          </m:sup>
                        </m:sSubSup>
                        <m:r>
                          <a:rPr lang="ru-RU" i="1"/>
                          <m:t>−</m:t>
                        </m:r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/>
                              <m:t>d</m:t>
                            </m:r>
                          </m:e>
                          <m:sub>
                            <m:r>
                              <a:rPr lang="ru-RU"/>
                              <m:t>  2</m:t>
                            </m:r>
                          </m:sub>
                          <m:sup>
                            <m:r>
                              <a:rPr lang="ru-RU"/>
                              <m:t>2</m:t>
                            </m:r>
                          </m:sup>
                        </m:sSubSup>
                        <m:r>
                          <a:rPr lang="ru-RU"/>
                          <m:t>)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(4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037013"/>
              </a:xfrm>
              <a:blipFill rotWithShape="0">
                <a:blip r:embed="rId2"/>
                <a:stretch>
                  <a:fillRect l="-923" r="-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89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формул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037013"/>
              </a:xfrm>
            </p:spPr>
            <p:txBody>
              <a:bodyPr>
                <a:noAutofit/>
              </a:bodyPr>
              <a:lstStyle/>
              <a:p>
                <a:pPr marL="0" indent="457200" algn="just">
                  <a:lnSpc>
                    <a:spcPct val="15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Формула для определения массы воды принимает следующий вид (5):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m</m:t>
                    </m:r>
                    <m:r>
                      <a:rPr lang="ru-RU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/>
                          <m:t>4</m:t>
                        </m:r>
                        <m:r>
                          <a:rPr lang="ru-RU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p</m:t>
                        </m:r>
                        <m:r>
                          <a:rPr lang="ru-RU" i="1"/>
                          <m:t>∗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e>
                          <m:sup>
                            <m:r>
                              <a:rPr lang="ru-RU"/>
                              <m:t>2</m:t>
                            </m:r>
                          </m:sup>
                        </m:sSup>
                        <m:r>
                          <a:rPr lang="ru-RU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L</m:t>
                        </m:r>
                        <m:r>
                          <a:rPr lang="ru-RU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π</m:t>
                        </m:r>
                        <m:r>
                          <a:rPr lang="ru-RU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c</m:t>
                        </m:r>
                        <m:r>
                          <a:rPr lang="ru-RU" i="1"/>
                          <m:t>∗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ru-RU"/>
                                  <m:t>t</m:t>
                                </m:r>
                              </m:e>
                              <m:sub>
                                <m:r>
                                  <a:rPr lang="ru-RU"/>
                                  <m:t> 2</m:t>
                                </m:r>
                              </m:sub>
                              <m:sup>
                                <m:r>
                                  <a:rPr lang="ru-RU"/>
                                  <m:t>0</m:t>
                                </m:r>
                              </m:sup>
                            </m:sSubSup>
                            <m:r>
                              <a:rPr lang="ru-RU" i="1"/>
                              <m:t>−</m:t>
                            </m:r>
                            <m:sSubSup>
                              <m:sSubSupPr>
                                <m:ctrlPr>
                                  <a:rPr lang="ru-RU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ru-RU"/>
                                  <m:t>t</m:t>
                                </m:r>
                              </m:e>
                              <m:sub>
                                <m:r>
                                  <a:rPr lang="ru-RU"/>
                                  <m:t> 1</m:t>
                                </m:r>
                              </m:sub>
                              <m:sup>
                                <m:r>
                                  <a:rPr lang="ru-RU"/>
                                  <m:t>0</m:t>
                                </m:r>
                              </m:sup>
                            </m:sSubSup>
                          </m:e>
                        </m:d>
                        <m:r>
                          <a:rPr lang="ru-RU" i="1"/>
                          <m:t>∗</m:t>
                        </m:r>
                        <m:r>
                          <a:rPr lang="ru-RU"/>
                          <m:t>(</m:t>
                        </m:r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/>
                              <m:t>d</m:t>
                            </m:r>
                          </m:e>
                          <m:sub>
                            <m:r>
                              <a:rPr lang="ru-RU"/>
                              <m:t> 1</m:t>
                            </m:r>
                          </m:sub>
                          <m:sup>
                            <m:r>
                              <a:rPr lang="ru-RU"/>
                              <m:t>2</m:t>
                            </m:r>
                          </m:sup>
                        </m:sSubSup>
                        <m:r>
                          <a:rPr lang="ru-RU" i="1"/>
                          <m:t>−</m:t>
                        </m:r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/>
                              <m:t>d</m:t>
                            </m:r>
                          </m:e>
                          <m:sub>
                            <m:r>
                              <a:rPr lang="ru-RU"/>
                              <m:t>  2</m:t>
                            </m:r>
                          </m:sub>
                          <m:sup>
                            <m:r>
                              <a:rPr lang="ru-RU"/>
                              <m:t>2</m:t>
                            </m:r>
                          </m:sup>
                        </m:sSubSup>
                        <m:r>
                          <a:rPr lang="ru-RU"/>
                          <m:t>)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(5)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03701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48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61" y="2097088"/>
            <a:ext cx="2399211" cy="44195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поставленной задачи с помощью PascalABC.NET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3814" y="2111376"/>
            <a:ext cx="3792086" cy="130651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Для вычисления задачи составим </a:t>
            </a:r>
            <a:r>
              <a:rPr lang="ru-RU" dirty="0" smtClean="0"/>
              <a:t>блок-схему: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1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поставленной задачи с помощью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PascalABC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97088"/>
            <a:ext cx="3024188" cy="40497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произвести данные вычисления, воспользуемся программной средой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PascalABC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 b="13381"/>
          <a:stretch/>
        </p:blipFill>
        <p:spPr>
          <a:xfrm>
            <a:off x="4165601" y="2084389"/>
            <a:ext cx="7660172" cy="4279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3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поставленной задачи с помощью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PascalABC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6062" y="2097088"/>
            <a:ext cx="9266238" cy="4227512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программы π взята, как внутри программная константа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равная 3.14159265358979, остальные переменный задаются непосредственно внутри программы.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выполнения программы, выводится результат: «За 24 часа расходуется 19461 килограммов воды для охлаждения индукционной печи».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3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поставленной задачи с помощью Maxima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6062" y="2097088"/>
            <a:ext cx="9266238" cy="4227512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Данную задачу также можно решить с помощью свободной системы компьютерной алгебры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Maxima.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Вышеуказанная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свободная система имеет широкий набор средств для проведения аналитических вычислений, численных вычислений и построения графиков.</a:t>
            </a:r>
          </a:p>
          <a:p>
            <a:pPr marL="0" indent="457200" algn="just">
              <a:lnSpc>
                <a:spcPct val="15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поставленной задачи с помощью Maxima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6062" y="2097088"/>
            <a:ext cx="9266238" cy="4227512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вписываем формулу нахождения массы воды, необходимой для охлаждения индукционной печи за 24 часа, и выводим её на экран для наглядности. Далее мы подставляем значение переменных в формулу и округляем результат до целого числа с помощью команды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точности результат, мы берёт то же значение π, что в PascalABC.NET.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0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поставленной задачи с помощью Maxima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137846"/>
            <a:ext cx="2446338" cy="42221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вычисления мы получаем те же самые 19461 килограммов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воды.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44" b="12931"/>
          <a:stretch/>
        </p:blipFill>
        <p:spPr>
          <a:xfrm>
            <a:off x="4089400" y="2095500"/>
            <a:ext cx="7604332" cy="4264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5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8418" y="2097088"/>
            <a:ext cx="9551987" cy="4222195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проведенных исследований, можно сделать вывод, что в нашей жизни существует необходимость использования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в разных сферах деятельности.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данных технологий крайне актуально для сокращения времени, затрачиваемого на вычисление тех, или иных операций, которые компьютер вычислит гораздо быстрее человека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8418" y="2097088"/>
            <a:ext cx="9551987" cy="4222195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на данный момент ощущается неоспоримое влияние технического прогресса на наш мир. С каждым годом всё больше информационных систем появляется в той или иной сфере деятельности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человека. 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Основываясь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вышесказанном, поставленная цель данной работы -доказана.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5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Оглянитесь вокруг, нас окружает столько разной информации. Вы никогда не задумывались, что всё, что нас окружает, является предметом расчётов и каких-либо вычислений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Информатика, информация, информационные технологии – всё это давно привычные для всех нас слова, которые очень точно характеризуют жизнь современного общества и её потребности.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7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8418" y="2097088"/>
            <a:ext cx="9551987" cy="4222195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вычисления получился бы иным при округлении числа π до двух сотых, что чаще используется при вычислении людьми. Разница была бы в 10 килограмм, что является довольно существенной погрешностью. Из этого следует, что вычисления человеком имеют значительные отклонения от факта, что в дальнейшем создаст проблемы при практическом применении результата исследования.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7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8418" y="2097088"/>
            <a:ext cx="9551987" cy="4222195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 считаю, что данную задачу можно решить и другими средствами информационных технологий. По моему мнению использование именно автоматизированного вычисления является более рациональным и точным методом расчёта тех или иных задач.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заключении хотелось бы сказать о том, что информационные технологии крайне актуальны в настоящее время и не потеряются своей актуальности в дальнейшем. </a:t>
            </a:r>
          </a:p>
        </p:txBody>
      </p:sp>
    </p:spTree>
    <p:extLst>
      <p:ext uri="{BB962C8B-B14F-4D97-AF65-F5344CB8AC3E}">
        <p14:creationId xmlns:p14="http://schemas.microsoft.com/office/powerpoint/2010/main" val="268714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9213" y="2447318"/>
            <a:ext cx="9905998" cy="14785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1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191000"/>
            <a:ext cx="3175000" cy="19730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информация является основополагающим ресурсом развития общества, а информационные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системы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повышения эффективности и производительности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информационных технологий крайне актуально для сокращения времени, затрачиваемого на вычисление тех, или иных операций, которые компьютер вычислит гораздо быстрее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86" y="4134644"/>
            <a:ext cx="3143250" cy="2381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828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использования информационных технологий, с целью облегчения и ускорения решения тех или иных вычислительных задач в разных сферах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деятельности, благодаря исследованию охлаждения индукционной печи средствами информационных технологий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855786"/>
            <a:ext cx="9905999" cy="4456113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Медная трубка длиной 50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наружным диаметром 10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внутренним диаметром 8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обмоткой индукционной нагревательной печи, и охлаждается проточной водой, проходящей через неё. Ток в обмотке равен 800 А. Температура поступающей воды 20 °C, температура воды на выходе из трубки 40 °C. Удельная теплоемкость воды равна 4.182*10³ Дж/(кг*°C). Удельное сопротивление меди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1.7*10-8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ом*м. Определить сколько килограммов воды расходуется за 24 ч работы печи для охлаждения индукционной печи.</a:t>
            </a:r>
          </a:p>
        </p:txBody>
      </p:sp>
    </p:spTree>
    <p:extLst>
      <p:ext uri="{BB962C8B-B14F-4D97-AF65-F5344CB8AC3E}">
        <p14:creationId xmlns:p14="http://schemas.microsoft.com/office/powerpoint/2010/main" val="22171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используемые для решения поставленной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401887"/>
            <a:ext cx="9905999" cy="2246313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данной задачи я буду использовать:</a:t>
            </a:r>
          </a:p>
          <a:p>
            <a:pPr lvl="0" indent="4572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среду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PascalABC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indent="4572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свободную систему компьютерной алгебры Maxima.</a:t>
            </a:r>
          </a:p>
          <a:p>
            <a:pPr marL="0" indent="45720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7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формул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401887"/>
            <a:ext cx="9905999" cy="2182813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данной задачи необходимо провести некоторые преобразования в физических формулах, для дальнейшего использования их в средах информационных технологий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формул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037013"/>
              </a:xfrm>
            </p:spPr>
            <p:txBody>
              <a:bodyPr>
                <a:noAutofit/>
              </a:bodyPr>
              <a:lstStyle/>
              <a:p>
                <a:pPr marL="0" indent="457200" algn="just">
                  <a:lnSpc>
                    <a:spcPct val="15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 сутки работы индукционной мечи через её обмотку проходит вода массой m. На нагревание этой массы воды от t°1 до t°2 понадобится количество теплоты (1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Q</m:t>
                        </m:r>
                      </m:e>
                      <m:sub>
                        <m:r>
                          <a:rPr lang="ru-RU"/>
                          <m:t>1</m:t>
                        </m:r>
                      </m:sub>
                    </m:sSub>
                    <m:r>
                      <a:rPr lang="ru-RU"/>
                      <m:t>=</m:t>
                    </m:r>
                    <m:r>
                      <m:rPr>
                        <m:sty m:val="p"/>
                      </m:rPr>
                      <a:rPr lang="ru-RU"/>
                      <m:t>c</m:t>
                    </m:r>
                    <m:r>
                      <a:rPr lang="ru-RU" i="1"/>
                      <m:t>∗</m:t>
                    </m:r>
                    <m:r>
                      <m:rPr>
                        <m:sty m:val="p"/>
                      </m:rPr>
                      <a:rPr lang="ru-RU"/>
                      <m:t>m</m:t>
                    </m:r>
                    <m:r>
                      <a:rPr lang="ru-RU" i="1"/>
                      <m:t>∗</m:t>
                    </m:r>
                    <m:r>
                      <a:rPr lang="ru-RU"/>
                      <m:t>(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/>
                          <m:t>t</m:t>
                        </m:r>
                      </m:e>
                      <m:sub>
                        <m:r>
                          <a:rPr lang="ru-RU"/>
                          <m:t> 2</m:t>
                        </m:r>
                      </m:sub>
                      <m:sup>
                        <m:r>
                          <a:rPr lang="ru-RU"/>
                          <m:t>0</m:t>
                        </m:r>
                      </m:sup>
                    </m:sSubSup>
                    <m:r>
                      <a:rPr lang="ru-RU" i="1"/>
                      <m:t>−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/>
                          <m:t>t</m:t>
                        </m:r>
                      </m:e>
                      <m:sub>
                        <m:r>
                          <a:rPr lang="ru-RU"/>
                          <m:t> 1</m:t>
                        </m:r>
                      </m:sub>
                      <m:sup>
                        <m:r>
                          <a:rPr lang="ru-RU"/>
                          <m:t>0</m:t>
                        </m:r>
                      </m:sup>
                    </m:sSubSup>
                    <m:r>
                      <a:rPr lang="ru-RU"/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(1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5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 это время в обмотке выделится количество теплоты (2):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  <m:r>
                      <a:rPr lang="ru-RU"/>
                      <m:t>=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e>
                      <m:sup>
                        <m:r>
                          <a:rPr lang="ru-RU"/>
                          <m:t>2</m:t>
                        </m:r>
                      </m:sup>
                    </m:sSup>
                    <m:r>
                      <a:rPr lang="ru-RU" i="1"/>
                      <m:t>∗</m:t>
                    </m:r>
                    <m:r>
                      <m:rPr>
                        <m:sty m:val="p"/>
                      </m:rPr>
                      <a:rPr lang="en-US"/>
                      <m:t>R</m:t>
                    </m:r>
                    <m:r>
                      <a:rPr lang="ru-RU" i="1"/>
                      <m:t>∗</m:t>
                    </m:r>
                    <m:r>
                      <m:rPr>
                        <m:sty m:val="p"/>
                      </m:rPr>
                      <a:rPr lang="en-US"/>
                      <m:t>T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(2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037013"/>
              </a:xfrm>
              <a:blipFill rotWithShape="0">
                <a:blip r:embed="rId2"/>
                <a:stretch>
                  <a:fillRect l="-923" r="-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9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71</TotalTime>
  <Words>805</Words>
  <Application>Microsoft Office PowerPoint</Application>
  <PresentationFormat>Широкоэкранный</PresentationFormat>
  <Paragraphs>66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Trebuchet MS</vt:lpstr>
      <vt:lpstr>Tw Cen MT</vt:lpstr>
      <vt:lpstr>Контур</vt:lpstr>
      <vt:lpstr>ИССЛЕДОВАНИЕ ОХЛАЖДЕНИЯ ИНДУКЦИОННОЙ ПЕЧИ ВОДОЙ С ИСПОЛЬЗОВАНИЕМ СРЕДСТВ ИНФОРМАЦИОННЫХ ТЕХНОЛОГИЙ </vt:lpstr>
      <vt:lpstr>ВВЕДЕНИЕ</vt:lpstr>
      <vt:lpstr>ВВЕДЕНИЕ</vt:lpstr>
      <vt:lpstr>ВВЕДЕНИЕ</vt:lpstr>
      <vt:lpstr>Цель работы</vt:lpstr>
      <vt:lpstr>Постановка задачи</vt:lpstr>
      <vt:lpstr>Инструменты используемые для решения поставленной задачи</vt:lpstr>
      <vt:lpstr>Подготовка формул</vt:lpstr>
      <vt:lpstr>Подготовка формул</vt:lpstr>
      <vt:lpstr>Подготовка формул</vt:lpstr>
      <vt:lpstr>Подготовка формул</vt:lpstr>
      <vt:lpstr>Решение поставленной задачи с помощью PascalABC.NET</vt:lpstr>
      <vt:lpstr>Решение поставленной задачи с помощью PascalABC.NET</vt:lpstr>
      <vt:lpstr>Решение поставленной задачи с помощью PascalABC.NET</vt:lpstr>
      <vt:lpstr>Решение поставленной задачи с помощью Maxima</vt:lpstr>
      <vt:lpstr>Решение поставленной задачи с помощью Maxima</vt:lpstr>
      <vt:lpstr>Решение поставленной задачи с помощью Maxima</vt:lpstr>
      <vt:lpstr>ЗАКЛЮЧЕНИЕ</vt:lpstr>
      <vt:lpstr>ЗАКЛЮЧЕНИЕ</vt:lpstr>
      <vt:lpstr>ЗАКЛЮЧЕНИЕ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ОХЛАЖДЕНИЯ ИНДУКЦИОННОЙ ПЕЧИ ВОДОЙ С ИСПОЛЬЗОВАНИЕМ СРЕДСТВ ИНФОРМАЦИОННЫХ ТЕХНОЛОГИЙ </dc:title>
  <dc:creator>Akwatore</dc:creator>
  <cp:lastModifiedBy>Akwatore</cp:lastModifiedBy>
  <cp:revision>75</cp:revision>
  <dcterms:created xsi:type="dcterms:W3CDTF">2017-12-20T14:22:00Z</dcterms:created>
  <dcterms:modified xsi:type="dcterms:W3CDTF">2017-12-20T15:38:37Z</dcterms:modified>
</cp:coreProperties>
</file>