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9bf7614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9bf761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371600" y="1859280"/>
            <a:ext cx="6400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flourish2.png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01112"/>
            <a:ext cx="9144000" cy="93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4290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None/>
              <a:defRPr b="0" i="1" sz="2000" u="none" cap="none" strike="noStrike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857499" y="571501"/>
            <a:ext cx="342900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5118100" y="2720341"/>
            <a:ext cx="4318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752599" y="762000"/>
            <a:ext cx="42672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371600" y="2438400"/>
            <a:ext cx="64008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flourish2.png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18488"/>
            <a:ext cx="9144000" cy="93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flourish2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684462"/>
            <a:ext cx="9144000" cy="93268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1447800" y="3410267"/>
            <a:ext cx="6248400" cy="1456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447800" y="1503680"/>
            <a:ext cx="6248400" cy="1566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None/>
              <a:defRPr b="0" i="1" sz="2000" u="none" cap="none" strike="noStrike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descr="flourish2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684462"/>
            <a:ext cx="9144000" cy="93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371600" y="2438400"/>
            <a:ext cx="3124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2438400"/>
            <a:ext cx="3124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descr="flourish2.png"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18488"/>
            <a:ext cx="9144000" cy="93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ourish2.png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18488"/>
            <a:ext cx="9144000" cy="93268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371600" y="2819400"/>
            <a:ext cx="3124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2819400"/>
            <a:ext cx="3124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1371600" y="2362201"/>
            <a:ext cx="3125788" cy="451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359152"/>
            <a:ext cx="3127375" cy="448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flourish2.png"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18488"/>
            <a:ext cx="9144000" cy="93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953001" y="1676400"/>
            <a:ext cx="2819399" cy="599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aramond"/>
              <a:buNone/>
              <a:defRPr b="1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53001" y="2275840"/>
            <a:ext cx="2819399" cy="29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371600" y="1676400"/>
            <a:ext cx="3276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fmla="val 8438" name="adj"/>
            </a:avLst>
          </a:prstGeom>
          <a:noFill/>
          <a:ln cap="flat" cmpd="sng" w="9525">
            <a:solidFill>
              <a:schemeClr val="dk2">
                <a:alpha val="1686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4953000" y="1676400"/>
            <a:ext cx="2819400" cy="599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aramond"/>
              <a:buNone/>
              <a:defRPr b="1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524000" y="1905000"/>
            <a:ext cx="2971800" cy="2971800"/>
          </a:xfrm>
          <a:prstGeom prst="plaque">
            <a:avLst>
              <a:gd fmla="val 8341" name="adj"/>
            </a:avLst>
          </a:prstGeom>
          <a:solidFill>
            <a:srgbClr val="F2F2F2">
              <a:alpha val="3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953000" y="2276856"/>
            <a:ext cx="2819400" cy="287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ow3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04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675120" y="63642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371600" y="2104576"/>
            <a:ext cx="6400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 АВГУСТА БАЙРОН – КИНГ ГРАФИНЯ ЛАВЛЕЙС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747664" y="3861048"/>
            <a:ext cx="5648672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Подготовила:   студентка ИКНиТО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	</a:t>
            </a:r>
            <a:r>
              <a:rPr i="0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Пляскина Ульяна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ИВТ, 1 курс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339550" y="1088578"/>
            <a:ext cx="6400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 АВГУСТА БАЙРОН – КИНГ ГРАФИНЯ ЛАВЛЕЙС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115625" y="2437052"/>
            <a:ext cx="37443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ru-RU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Родилась 10 декабря 1815 года.  Ада была единственным законнорожденным ребёнком английского поэта Джорджа Гордона Байрона и его жены Анны Изабеллы (Анабеллы) Байрон.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104" y="2204864"/>
            <a:ext cx="2376263" cy="342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394825" y="1175250"/>
            <a:ext cx="640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РОДИТЕЛИ АДЫ АВГУСТЫ БАЙРОН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55576" y="4221088"/>
            <a:ext cx="7776864" cy="1656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</a:pPr>
            <a:r>
              <a:rPr b="0" i="0" lang="ru-RU" sz="153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</a:t>
            </a:r>
            <a:r>
              <a:rPr b="0" i="0" lang="ru-RU" sz="153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первый и последний раз Байрон видел свою дочь через месяц после рождения. 21 апреля 1816 года Байрон подписал официальный развод и навсегда покинул Англию. Более того, из семейной библиотеки были изъяты все книги её отца. Мать новорождённой отдала ребёнка родителям и отправилась в оздоровительный круиз. Вернулась она уже тогда, когда ребёнка можно было начинать воспитывать. 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425" y="1856901"/>
            <a:ext cx="1849796" cy="2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5078" y="1856891"/>
            <a:ext cx="2201546" cy="2289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3113575" y="2317300"/>
            <a:ext cx="255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Джордж Гордон Байрон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Анна Изабелла Байрон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403650" y="1152075"/>
            <a:ext cx="6400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УЧИТЕЛЯ АДЫ АВГУСТЫ БАЙРОН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445396" y="2155480"/>
            <a:ext cx="45366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b="0" i="0" lang="ru-RU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Миссис Байрон пригласила для Ады своего бывшего учителя — шотландского математика Огастеса де Моргана и знаменитую Мэри Сомервиль, которая перевела в свое время с французского «Трактат о небесной механике» математика и астронома Пьера-Симона Лапласа. Именно Мэри стала для своей воспитанницы примером для подражания.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62" y="2155472"/>
            <a:ext cx="2310786" cy="328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971600" y="5440950"/>
            <a:ext cx="1970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Мэри Сомервиль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1403650" y="1097652"/>
            <a:ext cx="64008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 ЧАРЛЬЗОМ БЭББИДЖЕМ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00350" y="2158950"/>
            <a:ext cx="4687800" cy="3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b="0" i="0" lang="ru-RU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июня 1833 года  Ада Августа Байрон познакомилась с Чарльзом Бэббиджем. Чарльз Бэббидж к тому времени был профессором на кафедре математики Кэмбриджского университета. За несколько лет до вступления в должность Бэббидж закончил описание счётной машины, которая смогла бы производить вычисления с точностью до двадцатого знака.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800" y="2276875"/>
            <a:ext cx="2465550" cy="29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339552" y="1052736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i="0" lang="ru-RU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МАШИНА БЭББИДЖА</a:t>
            </a:r>
            <a:endParaRPr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Фото :: Ада Лавлейс (Ada Lovelace)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267108000"/>
            <a:ext cx="5334000" cy="79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725" y="2728300"/>
            <a:ext cx="2723400" cy="23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3410850" y="2138650"/>
            <a:ext cx="49128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одном из своих комментариев Ада описывает алгоритм вычисления Чисел Бернулли на такой аналитической машине. Было признано, что это первая программа, специально реализованная для воспроизведения на компьютере, и по этой причине Ада Лавлейс считается первым программистом, несмотря на то, что машина Бэббиджа так и не была сконструирована при жизни Ады.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403650" y="1152075"/>
            <a:ext cx="6400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 АВГУСТА БАЙРОН-КИНГ ГРАФИНЯ ЛАВЛЭЙС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28" y="2132856"/>
            <a:ext cx="2520280" cy="3466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863275" y="2132850"/>
            <a:ext cx="47700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1835 году мисс Байрон вышла замуж за 29-летнего Уильяма Кинга, 8го барона Кинга, который вскоре унаследовал титул лорда Лавлейса. Ни муж, ни трое детей не помешали Аде с упоением отдаться тому, что она считала своим призванием. Замужество даже облегчило её труды: у неё появился бесперебойный источник финансирования в виде фамильной казны графов Лавлейсов.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403650" y="1133924"/>
            <a:ext cx="64008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 АВГУСТА БАЙРОН-КИНГ ГРАФИНЯ ЛАВЛЭЙС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126375" y="2317650"/>
            <a:ext cx="37449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 Лавлейс скончалась 27 ноября 1852 года от кровопускания при попытке лечения рака и была похоронена в фамильном склепе Байронов рядом со своим отцом, которого никогда не знала при жизни. День ее рождения отмечают сейчас как день программиста.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4300" lvl="0" marL="0" marR="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114300" lvl="0" marL="0" marR="0" rtl="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064" y="2111540"/>
            <a:ext cx="301180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2562600" y="3124200"/>
            <a:ext cx="401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Кутюр">
  <a:themeElements>
    <a:clrScheme name="Кутюр">
      <a:dk1>
        <a:srgbClr val="000000"/>
      </a:dk1>
      <a:lt1>
        <a:srgbClr val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