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fefd98b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fefd9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efefd98b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0" y="0"/>
            <a:chExt cx="2147483646" cy="2147483647"/>
          </a:xfrm>
        </p:grpSpPr>
        <p:sp>
          <p:nvSpPr>
            <p:cNvPr id="11" name="Google Shape;11;p1"/>
            <p:cNvSpPr/>
            <p:nvPr/>
          </p:nvSpPr>
          <p:spPr>
            <a:xfrm>
              <a:off x="0" y="759034822"/>
              <a:ext cx="75793535" cy="20257000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6847753" y="947135554"/>
              <a:ext cx="487044100" cy="751197110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07752296" y="1688083382"/>
              <a:ext cx="458972414" cy="45939983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22846179" y="2029920508"/>
              <a:ext cx="129129728" cy="117563138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5793516" y="961604804"/>
              <a:ext cx="618981010" cy="107675603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6843077" y="0"/>
              <a:ext cx="80004730" cy="94713553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8950438" y="878406399"/>
              <a:ext cx="58950528" cy="15976522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9680574" y="1698332590"/>
              <a:ext cx="143165570" cy="331587813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83891065" y="378612981"/>
              <a:ext cx="1563592581" cy="130947043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694774457" y="2038360784"/>
              <a:ext cx="122112249" cy="10912272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79680574" y="1659747923"/>
              <a:ext cx="28071680" cy="7174373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0034287" y="1946119063"/>
              <a:ext cx="179658760" cy="201364228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7" y="0"/>
            <a:ext cx="1952625" cy="6853237"/>
            <a:chOff x="0" y="0"/>
            <a:chExt cx="2147483647" cy="2147483647"/>
          </a:xfrm>
        </p:grpSpPr>
        <p:sp>
          <p:nvSpPr>
            <p:cNvPr id="24" name="Google Shape;24;p1"/>
            <p:cNvSpPr/>
            <p:nvPr/>
          </p:nvSpPr>
          <p:spPr>
            <a:xfrm>
              <a:off x="0" y="0"/>
              <a:ext cx="450447720" cy="1379228066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6637485" y="1352490679"/>
              <a:ext cx="385849195" cy="49536937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92166521" y="1837052076"/>
              <a:ext cx="392832885" cy="310431542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50448070" y="1367502080"/>
              <a:ext cx="502825362" cy="70072242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01561975" y="403783646"/>
              <a:ext cx="158879405" cy="94870706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988191789" y="2059217601"/>
              <a:ext cx="122214501" cy="8826597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32988830" y="1287042147"/>
              <a:ext cx="75075169" cy="160319668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62485480" y="985617415"/>
              <a:ext cx="1284998166" cy="851434551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953273308" y="2068224136"/>
              <a:ext cx="109993599" cy="7925907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62485480" y="1847860033"/>
              <a:ext cx="125706347" cy="21135752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62485480" y="1808830697"/>
              <a:ext cx="34918428" cy="71453441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92166521" y="1981159500"/>
              <a:ext cx="192051359" cy="16632414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1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Helvetica Neue"/>
              <a:buNone/>
              <a:defRPr b="0" i="0" sz="2000" u="none">
                <a:solidFill>
                  <a:srgbClr val="FE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1116012" y="1268412"/>
            <a:ext cx="184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1979612" y="981075"/>
            <a:ext cx="51562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"/>
              <a:buNone/>
            </a:pPr>
            <a:r>
              <a:rPr b="0" i="0" lang="en-US" sz="4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Мысленный эксперимент «Китайская комната»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1300150" y="3933825"/>
            <a:ext cx="59358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Подготовила: студентка ИКНиТО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                  Пляскина Ульяна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            ИВТ, 1 курс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2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12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1187450" y="1227137"/>
            <a:ext cx="76898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Представим себе изолированную комнату, в которой сидит человек (испытуемый), не знающий ни одного китайского иероглифа, но имеет книгу с точными инструкциями по манипуляции иероглифами вида: «такие-то иероглифы поместите рядом с такими-то».</a:t>
            </a:r>
            <a:endParaRPr/>
          </a:p>
        </p:txBody>
      </p:sp>
      <p:pic>
        <p:nvPicPr>
          <p:cNvPr descr="http://3.bp.blogspot.com/-Djnm0BXaw-E/UZ9aY2ji8hI/AAAAAAAAC0M/qfRQfiKBRrI/s1600/115_Rebenok.jpg"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585" y="3697173"/>
            <a:ext cx="3486825" cy="25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2"/>
          <p:cNvSpPr txBox="1"/>
          <p:nvPr/>
        </p:nvSpPr>
        <p:spPr>
          <a:xfrm>
            <a:off x="2387600" y="415925"/>
            <a:ext cx="44211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комната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3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" name="Google Shape;141;p13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116012" y="1217612"/>
            <a:ext cx="770413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Наблюдатель может задать любой вопрос и получить на него осмысленный ответ, но испытуемый при этом не имеет никаких знаний об иероглифах и не может научиться ими пользоваться, потому что не может узнать значение ни одного из иероглифов.</a:t>
            </a:r>
            <a:endParaRPr/>
          </a:p>
        </p:txBody>
      </p:sp>
      <p:pic>
        <p:nvPicPr>
          <p:cNvPr descr="http://www.infoniac.ru/upload/medialibrary/b1b/b1b92994d221e0f0063486d7e1ec6412.jpg"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462" y="3175000"/>
            <a:ext cx="5711825" cy="327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 txBox="1"/>
          <p:nvPr/>
        </p:nvSpPr>
        <p:spPr>
          <a:xfrm>
            <a:off x="2387600" y="415925"/>
            <a:ext cx="44211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комната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4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" name="Google Shape;150;p14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258887" y="1217612"/>
            <a:ext cx="756126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Наблюдатель передает испытуемому через щель иероглифы с вопросами, а на выходе должен получить осознанный ответ. При этом после выполнения инструкций из книги с полученными иероглифами они преобразуются в ответ.</a:t>
            </a:r>
            <a:endParaRPr/>
          </a:p>
        </p:txBody>
      </p:sp>
      <p:pic>
        <p:nvPicPr>
          <p:cNvPr descr="http://mywishlist.ru/pic/i/wish/orig/005/802/687.png"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3429000"/>
            <a:ext cx="4421174" cy="27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/>
        </p:nvSpPr>
        <p:spPr>
          <a:xfrm>
            <a:off x="2387600" y="415925"/>
            <a:ext cx="44211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комната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5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" name="Google Shape;159;p15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187450" y="1217612"/>
            <a:ext cx="76327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Таким образом Сёрл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говорит о том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что эта система может пройти тест Тьюринга, но при этом никакого понимания языка не происходит, а значит тест Тьюринга не является адекватной проверкой мыслительных способностей</a:t>
            </a:r>
            <a:endParaRPr/>
          </a:p>
        </p:txBody>
      </p:sp>
      <p:pic>
        <p:nvPicPr>
          <p:cNvPr descr="http://nanosemantix.ru/upload/medialibrary/78a/78a0d999a05e09ae1b9babd6af17affd.jpg"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3167062"/>
            <a:ext cx="5438775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1989137" y="415925"/>
            <a:ext cx="52181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Аргументация эксперимента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6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6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84212" y="2252662"/>
            <a:ext cx="7908925" cy="437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Если гипотеза «сильного» ИИ верна, тогда существует такая программа для китайской письменности, при запуске которой в вычислительной системе эта система будет понимать китайскую письменность</a:t>
            </a:r>
            <a:endParaRPr/>
          </a:p>
          <a:p>
            <a:pPr indent="-457200" lvl="0" marL="9144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Можно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исполнить программу для китайской письменности без понимания этой письменности</a:t>
            </a:r>
            <a:endParaRPr/>
          </a:p>
          <a:p>
            <a:pPr indent="-457200" lvl="0" marL="9144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Следовательно, гипотеза «сильного» ИИ неверна</a:t>
            </a:r>
            <a:endParaRPr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016000" y="1366837"/>
            <a:ext cx="62182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Формально аргументацию можно представить так: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989137" y="415925"/>
            <a:ext cx="52181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Аргументация эксперимента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7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17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971550" y="1503362"/>
            <a:ext cx="7921625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Некоторые критики считают, что тест Тьюринга выдержал не человек в комнате, а система, состоящая из комнаты, книги правил и человека.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о их мнению именно си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стема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является разумной и понимает китайский язык. </a:t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В качестве контраргумента Сёрл предлагает заставить запомнить человека формальные правила ответов для системы. По мнению философа, система, которая теперь будет состоять только из человека, всё равно не сможет понять китайский язык.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562350" y="415925"/>
            <a:ext cx="20716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Дискуссии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8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820737" y="1166812"/>
            <a:ext cx="5324475" cy="51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Часть критиков предлагала создать робота с самообучающейся программой, а также оснастить его сенсорами для восприятия мира. Такой робот, по их мнению, может взаимодействовать с миром, познавать его и быть способ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ным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обучиться подобно ребёнку. Сёрл  же предлагал поместить человека внутрь робота, который, выполнял бы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действия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следя за информаци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ей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с сенсоров,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но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в то же время он бы не имел никакого понимания происходящего, а лишь выполнял инструкции. </a:t>
            </a:r>
            <a:endParaRPr/>
          </a:p>
        </p:txBody>
      </p:sp>
      <p:pic>
        <p:nvPicPr>
          <p:cNvPr descr="http://www.kinomania.ru/images/frames/p_603278.jpg"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25792" r="25044" t="7107"/>
          <a:stretch/>
        </p:blipFill>
        <p:spPr>
          <a:xfrm>
            <a:off x="6145212" y="1609725"/>
            <a:ext cx="2641600" cy="33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3562350" y="415925"/>
            <a:ext cx="20716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Дискуссии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9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" name="Google Shape;194;p19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042987" y="1341437"/>
            <a:ext cx="7777162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Несмотря на длительные дискуссии исследователей из различных областей, спустя более чем 30 лет консенсус относительно аргумента Сёрла до сих пор не достигнут. Одни называют этот мысленный эксперимент самым известным контрпримером в истории, нанёсшим удар по функционализму, от которого тот так и не смог оправиться. Его также называют классическим аргументом для когнитивной науки. Другие (например, Д. Деннет) считают этот аргумент явно ошибочным и вводящим в заблуждение.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459162" y="415925"/>
            <a:ext cx="22780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Заключение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2528700" y="3124200"/>
            <a:ext cx="408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4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" name="Google Shape;59;p4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814375" y="1758950"/>
            <a:ext cx="44472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Понятие «Мысленный эксперимент» ввел австрийский физик, механик и философ – Эрнст Ма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х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Мысленный эксперимент — вид познавательной деятельности, в которой ключевая для той или иной научной теории ситуация разыгрывается не в реальном эксперименте, а в воображении.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Ernst-Mach-1900.jpg"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850" y="1450975"/>
            <a:ext cx="3450325" cy="37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/>
          <p:nvPr/>
        </p:nvSpPr>
        <p:spPr>
          <a:xfrm>
            <a:off x="2122487" y="412750"/>
            <a:ext cx="48895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Мысленные эксперименты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5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" name="Google Shape;68;p5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http://img.gefter.ru/2015/08/John-Searle.jpg" id="69" name="Google Shape;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916112"/>
            <a:ext cx="4257675" cy="318928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/>
        </p:nvSpPr>
        <p:spPr>
          <a:xfrm>
            <a:off x="4970450" y="1916100"/>
            <a:ext cx="3849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Автор эксперимента «Китайская комната»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Американский философ 20 века.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 1980-х годов стал ведущим специалистом по философии искусственного интеллекта</a:t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Профессор философии Калифорнийского университета, Беркли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2722562" y="423862"/>
            <a:ext cx="36988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Джон Роджерс Сёрл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6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6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4643437" y="1744662"/>
            <a:ext cx="412750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Опровержение предположения, что компьютеры или другие виды искусственного интеллекта могут думать и понимать</a:t>
            </a:r>
            <a:endParaRPr/>
          </a:p>
        </p:txBody>
      </p:sp>
      <p:pic>
        <p:nvPicPr>
          <p:cNvPr descr="http://azn-site.esy.es/wp-content/uploads/2015/09/robot.jpg"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44662"/>
            <a:ext cx="2952750" cy="371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/>
        </p:nvSpPr>
        <p:spPr>
          <a:xfrm>
            <a:off x="2774950" y="374650"/>
            <a:ext cx="35623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Цель эксперимента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7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7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835150" y="1268412"/>
            <a:ext cx="64818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У эксперимента Джона Сёрла было множество предшественников, но стоит выделить 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два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самых важных</a:t>
            </a: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Мельница Лейбница</a:t>
            </a:r>
            <a:endParaRPr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нация</a:t>
            </a:r>
            <a:endParaRPr/>
          </a:p>
        </p:txBody>
      </p:sp>
      <p:sp>
        <p:nvSpPr>
          <p:cNvPr id="88" name="Google Shape;88;p7"/>
          <p:cNvSpPr txBox="1"/>
          <p:nvPr/>
        </p:nvSpPr>
        <p:spPr>
          <a:xfrm>
            <a:off x="3278187" y="450850"/>
            <a:ext cx="2587625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Предпосылки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8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8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042987" y="1425575"/>
            <a:ext cx="3960812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В этом мысленном эксперименте Лейбниц предлагает представить машину размером с мельницу, симулирующую чувства, мысли и восприятие. </a:t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При этом, е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сли зайти внутрь такой машины, то ни одна из составляющих механизмов не будет являться сознанием или объяснением восприятия</a:t>
            </a:r>
            <a:endParaRPr/>
          </a:p>
        </p:txBody>
      </p:sp>
      <p:pic>
        <p:nvPicPr>
          <p:cNvPr descr="http://www.rudata.ru/w/images/1/1c/Leibniz.jpg"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1425575"/>
            <a:ext cx="3609975" cy="41640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/>
        </p:nvSpPr>
        <p:spPr>
          <a:xfrm>
            <a:off x="2222500" y="412750"/>
            <a:ext cx="5034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Мельница Лейбница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9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9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116012" y="1417637"/>
            <a:ext cx="77454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Мысленный эксперимент, предложенный Недом Блоком в 1978 году для опровержения функционализма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2928937" y="544512"/>
            <a:ext cx="31464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нация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531612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" name="Google Shape;112;p10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993775" y="1283000"/>
            <a:ext cx="77454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r>
              <a:rPr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лок предлагал использовать множество китайцев, каждый из которых эмулировал бы нейрон искусственного мозга.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каждого из них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имеется телефон и список номеров других китайцев. Когда звонит телефон конкретного китайца, он , в свою очередь, звонит другому китайцу из своего списка. При этом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разговора совершенно не важно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важен сам факт звонка.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myloview.ru/posters/400/43DC/neurons-and-nucleus-structure-of-the-brain.jpg"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77" y="3849263"/>
            <a:ext cx="2999023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estikavkaza.ru/upload/2015-10-31/6325b93b95257ba37bb7704690398585.jpg" id="115" name="Google Shape;1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576" y="3853226"/>
            <a:ext cx="3967600" cy="2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 txBox="1"/>
          <p:nvPr/>
        </p:nvSpPr>
        <p:spPr>
          <a:xfrm>
            <a:off x="2928937" y="544512"/>
            <a:ext cx="314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нация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1"/>
          <p:cNvCxnSpPr/>
          <p:nvPr/>
        </p:nvCxnSpPr>
        <p:spPr>
          <a:xfrm rot="10800000">
            <a:off x="0" y="65976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11"/>
          <p:cNvSpPr txBox="1"/>
          <p:nvPr/>
        </p:nvSpPr>
        <p:spPr>
          <a:xfrm>
            <a:off x="7216775" y="51054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052275" y="1326050"/>
            <a:ext cx="77217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В таком случае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если в 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данной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системе создать функциональное состояние, которое появляется при восприятии боли, вся «Китайская нация» окажется в состоянии боли, при этом ни один из китайцев не будет эту боль чувствовать</a:t>
            </a:r>
            <a:r>
              <a:rPr lang="en-US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Это говорит о том, что для передачи информации не обязательно её воспринимать.</a:t>
            </a:r>
            <a:endParaRPr sz="1800"/>
          </a:p>
        </p:txBody>
      </p:sp>
      <p:pic>
        <p:nvPicPr>
          <p:cNvPr descr="http://preview.turbosquid.com/Preview/2014/07/08__19_20_14/neurons1.JPG7c9ad63d-3990-4511-8be1-be8f123bef2aOriginal.jpg"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401" y="3903814"/>
            <a:ext cx="3668701" cy="2060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zinfo.net/images3/image/09.2010/chli/1013.jpg" id="125" name="Google Shape;1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033" y="3903826"/>
            <a:ext cx="3233018" cy="2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2928937" y="544512"/>
            <a:ext cx="31464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Китайская нация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Легкий дым">
  <a:themeElements>
    <a:clrScheme name="Легкий дым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