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268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89;&#1086;&#1092;&#1090;\&#1051;&#1072;&#1073;&#1099;%20&#1087;&#1086;%20&#1048;&#1058;&#1074;&#1060;\&#1083;&#1088;%205\Plyaskina_Ulyana_IVT2_Lr5_ITv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89;&#1086;&#1092;&#1090;\&#1051;&#1072;&#1073;&#1099;%20&#1087;&#1086;%20&#1048;&#1058;&#1074;&#1060;\&#1083;&#1088;%205\Plyaskina_Ulyana_IVT2_Lr5_ITvF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89;&#1086;&#1092;&#1090;\&#1051;&#1072;&#1073;&#1099;%20&#1087;&#1086;%20&#1048;&#1058;&#1074;&#1060;\&#1083;&#1088;%205\Plyaskina_Ulyana_IVT2_Lr5_ITvF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89;&#1086;&#1092;&#1090;\&#1051;&#1072;&#1073;&#1099;%20&#1087;&#1086;%20&#1048;&#1058;&#1074;&#1060;\&#1083;&#1088;%205\Plyaskina_Ulyana_IVT2_Lr5_ITv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</a:t>
            </a:r>
            <a:r>
              <a:rPr lang="en-US"/>
              <a:t>U</a:t>
            </a:r>
            <a:r>
              <a:rPr lang="ru-RU"/>
              <a:t> от </a:t>
            </a:r>
            <a:r>
              <a:rPr lang="en-US"/>
              <a:t>I</a:t>
            </a:r>
            <a:endParaRPr lang="ru-RU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9764890190507924E-2"/>
          <c:y val="0.20626254438783387"/>
          <c:w val="0.85251424863651504"/>
          <c:h val="0.60243013740929441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[Plyaskina_Ulyana_IVT2_Lr5_ITvF.xlsx]Задание!$G$2:$G$32</c:f>
              <c:numCache>
                <c:formatCode>General</c:formatCode>
                <c:ptCount val="31"/>
                <c:pt idx="0">
                  <c:v>10</c:v>
                </c:pt>
                <c:pt idx="1">
                  <c:v>8.3333333333333339</c:v>
                </c:pt>
                <c:pt idx="2">
                  <c:v>7.1428571428571432</c:v>
                </c:pt>
                <c:pt idx="3">
                  <c:v>6.25</c:v>
                </c:pt>
                <c:pt idx="4">
                  <c:v>5.5555555555555554</c:v>
                </c:pt>
                <c:pt idx="5">
                  <c:v>5</c:v>
                </c:pt>
                <c:pt idx="6">
                  <c:v>4.545454545454545</c:v>
                </c:pt>
                <c:pt idx="7">
                  <c:v>4.166666666666667</c:v>
                </c:pt>
                <c:pt idx="8">
                  <c:v>3.8461538461538458</c:v>
                </c:pt>
                <c:pt idx="9">
                  <c:v>3.5714285714285716</c:v>
                </c:pt>
                <c:pt idx="10">
                  <c:v>3.3333333333333335</c:v>
                </c:pt>
                <c:pt idx="11">
                  <c:v>3.125</c:v>
                </c:pt>
                <c:pt idx="12">
                  <c:v>2.9411764705882355</c:v>
                </c:pt>
                <c:pt idx="13">
                  <c:v>2.7777777777777777</c:v>
                </c:pt>
                <c:pt idx="14">
                  <c:v>2.6315789473684212</c:v>
                </c:pt>
                <c:pt idx="15">
                  <c:v>2.5</c:v>
                </c:pt>
                <c:pt idx="16">
                  <c:v>2.3809523809523809</c:v>
                </c:pt>
                <c:pt idx="17">
                  <c:v>2.2727272727272725</c:v>
                </c:pt>
                <c:pt idx="18">
                  <c:v>2.1739130434782612</c:v>
                </c:pt>
                <c:pt idx="19">
                  <c:v>2.0833333333333335</c:v>
                </c:pt>
                <c:pt idx="20">
                  <c:v>2</c:v>
                </c:pt>
                <c:pt idx="21">
                  <c:v>1.9230769230769229</c:v>
                </c:pt>
                <c:pt idx="22">
                  <c:v>1.8518518518518516</c:v>
                </c:pt>
                <c:pt idx="23">
                  <c:v>1.7857142857142858</c:v>
                </c:pt>
                <c:pt idx="24">
                  <c:v>1.7241379310344829</c:v>
                </c:pt>
                <c:pt idx="25">
                  <c:v>1.6666666666666667</c:v>
                </c:pt>
                <c:pt idx="26">
                  <c:v>1.6129032258064515</c:v>
                </c:pt>
                <c:pt idx="27">
                  <c:v>1.5625</c:v>
                </c:pt>
                <c:pt idx="28">
                  <c:v>1.5151515151515151</c:v>
                </c:pt>
                <c:pt idx="29">
                  <c:v>1.4705882352941178</c:v>
                </c:pt>
                <c:pt idx="30">
                  <c:v>1.4285714285714286</c:v>
                </c:pt>
              </c:numCache>
            </c:numRef>
          </c:xVal>
          <c:yVal>
            <c:numRef>
              <c:f>[Plyaskina_Ulyana_IVT2_Lr5_ITvF.xlsx]Задание!$H$2:$H$32</c:f>
              <c:numCache>
                <c:formatCode>General</c:formatCode>
                <c:ptCount val="31"/>
                <c:pt idx="0">
                  <c:v>0</c:v>
                </c:pt>
                <c:pt idx="1">
                  <c:v>0.83333333333333304</c:v>
                </c:pt>
                <c:pt idx="2">
                  <c:v>1.4285714285714284</c:v>
                </c:pt>
                <c:pt idx="3">
                  <c:v>1.875</c:v>
                </c:pt>
                <c:pt idx="4">
                  <c:v>2.2222222222222223</c:v>
                </c:pt>
                <c:pt idx="5">
                  <c:v>2.5</c:v>
                </c:pt>
                <c:pt idx="6">
                  <c:v>2.7272727272727275</c:v>
                </c:pt>
                <c:pt idx="7">
                  <c:v>2.9166666666666665</c:v>
                </c:pt>
                <c:pt idx="8">
                  <c:v>3.0769230769230771</c:v>
                </c:pt>
                <c:pt idx="9">
                  <c:v>3.2142857142857144</c:v>
                </c:pt>
                <c:pt idx="10">
                  <c:v>3.333333333333333</c:v>
                </c:pt>
                <c:pt idx="11">
                  <c:v>3.4375</c:v>
                </c:pt>
                <c:pt idx="12">
                  <c:v>3.5294117647058822</c:v>
                </c:pt>
                <c:pt idx="13">
                  <c:v>3.6111111111111112</c:v>
                </c:pt>
                <c:pt idx="14">
                  <c:v>3.6842105263157894</c:v>
                </c:pt>
                <c:pt idx="15">
                  <c:v>3.75</c:v>
                </c:pt>
                <c:pt idx="16">
                  <c:v>3.8095238095238093</c:v>
                </c:pt>
                <c:pt idx="17">
                  <c:v>3.8636363636363638</c:v>
                </c:pt>
                <c:pt idx="18">
                  <c:v>3.9130434782608692</c:v>
                </c:pt>
                <c:pt idx="19">
                  <c:v>3.958333333333333</c:v>
                </c:pt>
                <c:pt idx="20">
                  <c:v>4</c:v>
                </c:pt>
                <c:pt idx="21">
                  <c:v>4.0384615384615383</c:v>
                </c:pt>
                <c:pt idx="22">
                  <c:v>4.0740740740740744</c:v>
                </c:pt>
                <c:pt idx="23">
                  <c:v>4.1071428571428568</c:v>
                </c:pt>
                <c:pt idx="24">
                  <c:v>4.1379310344827589</c:v>
                </c:pt>
                <c:pt idx="25">
                  <c:v>4.166666666666667</c:v>
                </c:pt>
                <c:pt idx="26">
                  <c:v>4.193548387096774</c:v>
                </c:pt>
                <c:pt idx="27">
                  <c:v>4.21875</c:v>
                </c:pt>
                <c:pt idx="28">
                  <c:v>4.2424242424242422</c:v>
                </c:pt>
                <c:pt idx="29">
                  <c:v>4.2647058823529411</c:v>
                </c:pt>
                <c:pt idx="30">
                  <c:v>4.2857142857142856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109280"/>
        <c:axId val="232109672"/>
      </c:scatterChart>
      <c:valAx>
        <c:axId val="232109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401478935400337"/>
              <c:y val="0.8628605064072872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2109672"/>
        <c:crosses val="autoZero"/>
        <c:crossBetween val="midCat"/>
      </c:valAx>
      <c:valAx>
        <c:axId val="2321096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U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3.9464309722977278E-2"/>
              <c:y val="7.601976223560288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2109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  <a:r>
              <a:rPr lang="ru-RU" baseline="0"/>
              <a:t> </a:t>
            </a:r>
            <a:r>
              <a:rPr lang="en-US" baseline="0"/>
              <a:t>P</a:t>
            </a:r>
            <a:r>
              <a:rPr lang="ru-RU" baseline="0"/>
              <a:t> от </a:t>
            </a:r>
            <a:r>
              <a:rPr lang="en-US" baseline="0"/>
              <a:t>I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220985710119566"/>
          <c:y val="0.20664236179050732"/>
          <c:w val="0.85017532808398966"/>
          <c:h val="0.57223211723880318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chemeClr val="bg2">
                  <a:lumMod val="25000"/>
                  <a:lumOff val="75000"/>
                </a:schemeClr>
              </a:solidFill>
            </a:ln>
          </c:spPr>
          <c:marker>
            <c:symbol val="none"/>
          </c:marker>
          <c:xVal>
            <c:numRef>
              <c:f>[Plyaskina_Ulyana_IVT2_Lr5_ITvF.xlsx]Задание!$G$2:$G$32</c:f>
              <c:numCache>
                <c:formatCode>General</c:formatCode>
                <c:ptCount val="31"/>
                <c:pt idx="0">
                  <c:v>10</c:v>
                </c:pt>
                <c:pt idx="1">
                  <c:v>8.3333333333333339</c:v>
                </c:pt>
                <c:pt idx="2">
                  <c:v>7.1428571428571432</c:v>
                </c:pt>
                <c:pt idx="3">
                  <c:v>6.25</c:v>
                </c:pt>
                <c:pt idx="4">
                  <c:v>5.5555555555555554</c:v>
                </c:pt>
                <c:pt idx="5">
                  <c:v>5</c:v>
                </c:pt>
                <c:pt idx="6">
                  <c:v>4.545454545454545</c:v>
                </c:pt>
                <c:pt idx="7">
                  <c:v>4.166666666666667</c:v>
                </c:pt>
                <c:pt idx="8">
                  <c:v>3.8461538461538458</c:v>
                </c:pt>
                <c:pt idx="9">
                  <c:v>3.5714285714285716</c:v>
                </c:pt>
                <c:pt idx="10">
                  <c:v>3.3333333333333335</c:v>
                </c:pt>
                <c:pt idx="11">
                  <c:v>3.125</c:v>
                </c:pt>
                <c:pt idx="12">
                  <c:v>2.9411764705882355</c:v>
                </c:pt>
                <c:pt idx="13">
                  <c:v>2.7777777777777777</c:v>
                </c:pt>
                <c:pt idx="14">
                  <c:v>2.6315789473684212</c:v>
                </c:pt>
                <c:pt idx="15">
                  <c:v>2.5</c:v>
                </c:pt>
                <c:pt idx="16">
                  <c:v>2.3809523809523809</c:v>
                </c:pt>
                <c:pt idx="17">
                  <c:v>2.2727272727272725</c:v>
                </c:pt>
                <c:pt idx="18">
                  <c:v>2.1739130434782612</c:v>
                </c:pt>
                <c:pt idx="19">
                  <c:v>2.0833333333333335</c:v>
                </c:pt>
                <c:pt idx="20">
                  <c:v>2</c:v>
                </c:pt>
                <c:pt idx="21">
                  <c:v>1.9230769230769229</c:v>
                </c:pt>
                <c:pt idx="22">
                  <c:v>1.8518518518518516</c:v>
                </c:pt>
                <c:pt idx="23">
                  <c:v>1.7857142857142858</c:v>
                </c:pt>
                <c:pt idx="24">
                  <c:v>1.7241379310344829</c:v>
                </c:pt>
                <c:pt idx="25">
                  <c:v>1.6666666666666667</c:v>
                </c:pt>
                <c:pt idx="26">
                  <c:v>1.6129032258064515</c:v>
                </c:pt>
                <c:pt idx="27">
                  <c:v>1.5625</c:v>
                </c:pt>
                <c:pt idx="28">
                  <c:v>1.5151515151515151</c:v>
                </c:pt>
                <c:pt idx="29">
                  <c:v>1.4705882352941178</c:v>
                </c:pt>
                <c:pt idx="30">
                  <c:v>1.4285714285714286</c:v>
                </c:pt>
              </c:numCache>
            </c:numRef>
          </c:xVal>
          <c:yVal>
            <c:numRef>
              <c:f>[Plyaskina_Ulyana_IVT2_Lr5_ITvF.xlsx]Задание!$I$2:$I$32</c:f>
              <c:numCache>
                <c:formatCode>General</c:formatCode>
                <c:ptCount val="31"/>
                <c:pt idx="0">
                  <c:v>50</c:v>
                </c:pt>
                <c:pt idx="1">
                  <c:v>41.666666666666671</c:v>
                </c:pt>
                <c:pt idx="2">
                  <c:v>35.714285714285715</c:v>
                </c:pt>
                <c:pt idx="3">
                  <c:v>31.25</c:v>
                </c:pt>
                <c:pt idx="4">
                  <c:v>27.777777777777779</c:v>
                </c:pt>
                <c:pt idx="5">
                  <c:v>25</c:v>
                </c:pt>
                <c:pt idx="6">
                  <c:v>22.727272727272727</c:v>
                </c:pt>
                <c:pt idx="7">
                  <c:v>20.833333333333336</c:v>
                </c:pt>
                <c:pt idx="8">
                  <c:v>19.23076923076923</c:v>
                </c:pt>
                <c:pt idx="9">
                  <c:v>17.857142857142858</c:v>
                </c:pt>
                <c:pt idx="10">
                  <c:v>16.666666666666668</c:v>
                </c:pt>
                <c:pt idx="11">
                  <c:v>15.625</c:v>
                </c:pt>
                <c:pt idx="12">
                  <c:v>14.705882352941178</c:v>
                </c:pt>
                <c:pt idx="13">
                  <c:v>13.888888888888889</c:v>
                </c:pt>
                <c:pt idx="14">
                  <c:v>13.157894736842106</c:v>
                </c:pt>
                <c:pt idx="15">
                  <c:v>12.5</c:v>
                </c:pt>
                <c:pt idx="16">
                  <c:v>11.904761904761905</c:v>
                </c:pt>
                <c:pt idx="17">
                  <c:v>11.363636363636363</c:v>
                </c:pt>
                <c:pt idx="18">
                  <c:v>10.869565217391306</c:v>
                </c:pt>
                <c:pt idx="19">
                  <c:v>10.416666666666668</c:v>
                </c:pt>
                <c:pt idx="20">
                  <c:v>10</c:v>
                </c:pt>
                <c:pt idx="21">
                  <c:v>9.615384615384615</c:v>
                </c:pt>
                <c:pt idx="22">
                  <c:v>9.2592592592592577</c:v>
                </c:pt>
                <c:pt idx="23">
                  <c:v>8.9285714285714288</c:v>
                </c:pt>
                <c:pt idx="24">
                  <c:v>8.6206896551724146</c:v>
                </c:pt>
                <c:pt idx="25">
                  <c:v>8.3333333333333339</c:v>
                </c:pt>
                <c:pt idx="26">
                  <c:v>8.064516129032258</c:v>
                </c:pt>
                <c:pt idx="27">
                  <c:v>7.8125</c:v>
                </c:pt>
                <c:pt idx="28">
                  <c:v>7.5757575757575761</c:v>
                </c:pt>
                <c:pt idx="29">
                  <c:v>7.3529411764705888</c:v>
                </c:pt>
                <c:pt idx="30">
                  <c:v>7.1428571428571432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239200"/>
        <c:axId val="312241160"/>
      </c:scatterChart>
      <c:valAx>
        <c:axId val="31223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4833455818022749"/>
              <c:y val="0.8478819723453406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2241160"/>
        <c:crosses val="autoZero"/>
        <c:crossBetween val="midCat"/>
      </c:valAx>
      <c:valAx>
        <c:axId val="3122411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P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3.259259259259259E-2"/>
              <c:y val="4.5919665526956678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2239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</a:t>
            </a:r>
            <a:r>
              <a:rPr lang="en-US"/>
              <a:t>P</a:t>
            </a:r>
            <a:r>
              <a:rPr lang="ru-RU"/>
              <a:t>п от </a:t>
            </a:r>
            <a:r>
              <a:rPr lang="en-US"/>
              <a:t>I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426365969287246"/>
          <c:y val="0.20588404134286087"/>
          <c:w val="0.84801547913415065"/>
          <c:h val="0.5835878381684436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[Plyaskina_Ulyana_IVT2_Lr5_ITvF.xlsx]Задание!$G$2:$G$32</c:f>
              <c:numCache>
                <c:formatCode>General</c:formatCode>
                <c:ptCount val="31"/>
                <c:pt idx="0">
                  <c:v>10</c:v>
                </c:pt>
                <c:pt idx="1">
                  <c:v>8.3333333333333339</c:v>
                </c:pt>
                <c:pt idx="2">
                  <c:v>7.1428571428571432</c:v>
                </c:pt>
                <c:pt idx="3">
                  <c:v>6.25</c:v>
                </c:pt>
                <c:pt idx="4">
                  <c:v>5.5555555555555554</c:v>
                </c:pt>
                <c:pt idx="5">
                  <c:v>5</c:v>
                </c:pt>
                <c:pt idx="6">
                  <c:v>4.545454545454545</c:v>
                </c:pt>
                <c:pt idx="7">
                  <c:v>4.166666666666667</c:v>
                </c:pt>
                <c:pt idx="8">
                  <c:v>3.8461538461538458</c:v>
                </c:pt>
                <c:pt idx="9">
                  <c:v>3.5714285714285716</c:v>
                </c:pt>
                <c:pt idx="10">
                  <c:v>3.3333333333333335</c:v>
                </c:pt>
                <c:pt idx="11">
                  <c:v>3.125</c:v>
                </c:pt>
                <c:pt idx="12">
                  <c:v>2.9411764705882355</c:v>
                </c:pt>
                <c:pt idx="13">
                  <c:v>2.7777777777777777</c:v>
                </c:pt>
                <c:pt idx="14">
                  <c:v>2.6315789473684212</c:v>
                </c:pt>
                <c:pt idx="15">
                  <c:v>2.5</c:v>
                </c:pt>
                <c:pt idx="16">
                  <c:v>2.3809523809523809</c:v>
                </c:pt>
                <c:pt idx="17">
                  <c:v>2.2727272727272725</c:v>
                </c:pt>
                <c:pt idx="18">
                  <c:v>2.1739130434782612</c:v>
                </c:pt>
                <c:pt idx="19">
                  <c:v>2.0833333333333335</c:v>
                </c:pt>
                <c:pt idx="20">
                  <c:v>2</c:v>
                </c:pt>
                <c:pt idx="21">
                  <c:v>1.9230769230769229</c:v>
                </c:pt>
                <c:pt idx="22">
                  <c:v>1.8518518518518516</c:v>
                </c:pt>
                <c:pt idx="23">
                  <c:v>1.7857142857142858</c:v>
                </c:pt>
                <c:pt idx="24">
                  <c:v>1.7241379310344829</c:v>
                </c:pt>
                <c:pt idx="25">
                  <c:v>1.6666666666666667</c:v>
                </c:pt>
                <c:pt idx="26">
                  <c:v>1.6129032258064515</c:v>
                </c:pt>
                <c:pt idx="27">
                  <c:v>1.5625</c:v>
                </c:pt>
                <c:pt idx="28">
                  <c:v>1.5151515151515151</c:v>
                </c:pt>
                <c:pt idx="29">
                  <c:v>1.4705882352941178</c:v>
                </c:pt>
                <c:pt idx="30">
                  <c:v>1.4285714285714286</c:v>
                </c:pt>
              </c:numCache>
            </c:numRef>
          </c:xVal>
          <c:yVal>
            <c:numRef>
              <c:f>[Plyaskina_Ulyana_IVT2_Lr5_ITvF.xlsx]Задание!$J$2:$J$32</c:f>
              <c:numCache>
                <c:formatCode>General</c:formatCode>
                <c:ptCount val="31"/>
                <c:pt idx="0">
                  <c:v>0</c:v>
                </c:pt>
                <c:pt idx="1">
                  <c:v>6.9444444444444429</c:v>
                </c:pt>
                <c:pt idx="2">
                  <c:v>10.204081632653061</c:v>
                </c:pt>
                <c:pt idx="3">
                  <c:v>11.71875</c:v>
                </c:pt>
                <c:pt idx="4">
                  <c:v>12.345679012345679</c:v>
                </c:pt>
                <c:pt idx="5">
                  <c:v>12.5</c:v>
                </c:pt>
                <c:pt idx="6">
                  <c:v>12.396694214876034</c:v>
                </c:pt>
                <c:pt idx="7">
                  <c:v>12.152777777777779</c:v>
                </c:pt>
                <c:pt idx="8">
                  <c:v>11.834319526627219</c:v>
                </c:pt>
                <c:pt idx="9">
                  <c:v>11.479591836734695</c:v>
                </c:pt>
                <c:pt idx="10">
                  <c:v>11.111111111111111</c:v>
                </c:pt>
                <c:pt idx="11">
                  <c:v>10.7421875</c:v>
                </c:pt>
                <c:pt idx="12">
                  <c:v>10.380622837370243</c:v>
                </c:pt>
                <c:pt idx="13">
                  <c:v>10.030864197530864</c:v>
                </c:pt>
                <c:pt idx="14">
                  <c:v>9.6952908587257625</c:v>
                </c:pt>
                <c:pt idx="15">
                  <c:v>9.375</c:v>
                </c:pt>
                <c:pt idx="16">
                  <c:v>9.0702947845804989</c:v>
                </c:pt>
                <c:pt idx="17">
                  <c:v>8.7809917355371887</c:v>
                </c:pt>
                <c:pt idx="18">
                  <c:v>8.5066162570888473</c:v>
                </c:pt>
                <c:pt idx="19">
                  <c:v>8.2465277777777786</c:v>
                </c:pt>
                <c:pt idx="20">
                  <c:v>8</c:v>
                </c:pt>
                <c:pt idx="21">
                  <c:v>7.7662721893491113</c:v>
                </c:pt>
                <c:pt idx="22">
                  <c:v>7.5445816186556929</c:v>
                </c:pt>
                <c:pt idx="23">
                  <c:v>7.3341836734693873</c:v>
                </c:pt>
                <c:pt idx="24">
                  <c:v>7.134363852556481</c:v>
                </c:pt>
                <c:pt idx="25">
                  <c:v>6.9444444444444455</c:v>
                </c:pt>
                <c:pt idx="26">
                  <c:v>6.7637877211238289</c:v>
                </c:pt>
                <c:pt idx="27">
                  <c:v>6.591796875</c:v>
                </c:pt>
                <c:pt idx="28">
                  <c:v>6.4279155188246095</c:v>
                </c:pt>
                <c:pt idx="29">
                  <c:v>6.2716262975778552</c:v>
                </c:pt>
                <c:pt idx="30">
                  <c:v>6.1224489795918364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693336"/>
        <c:axId val="324692552"/>
      </c:scatterChart>
      <c:valAx>
        <c:axId val="324693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985257410752387"/>
              <c:y val="0.848440203531950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24692552"/>
        <c:crosses val="autoZero"/>
        <c:crossBetween val="midCat"/>
      </c:valAx>
      <c:valAx>
        <c:axId val="3246925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P</a:t>
                </a:r>
                <a:r>
                  <a:rPr lang="ru-RU" sz="1800"/>
                  <a:t>п</a:t>
                </a:r>
              </a:p>
            </c:rich>
          </c:tx>
          <c:layout>
            <c:manualLayout>
              <c:xMode val="edge"/>
              <c:yMode val="edge"/>
              <c:x val="2.9695619896065329E-2"/>
              <c:y val="5.2479173111960681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24693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</a:t>
            </a:r>
            <a:r>
              <a:rPr lang="el-GR">
                <a:latin typeface="Calibri"/>
                <a:cs typeface="Calibri"/>
              </a:rPr>
              <a:t>η</a:t>
            </a:r>
            <a:r>
              <a:rPr lang="ru-RU"/>
              <a:t> от </a:t>
            </a:r>
            <a:r>
              <a:rPr lang="en-US"/>
              <a:t>I</a:t>
            </a:r>
            <a:endParaRPr lang="ru-RU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701973494923873"/>
          <c:y val="0.20513126619906891"/>
          <c:w val="0.83504588772041077"/>
          <c:h val="0.59973559434460566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[Plyaskina_Ulyana_IVT2_Lr5_ITvF.xlsx]Задание!$G$2:$G$32</c:f>
              <c:numCache>
                <c:formatCode>General</c:formatCode>
                <c:ptCount val="31"/>
                <c:pt idx="0">
                  <c:v>10</c:v>
                </c:pt>
                <c:pt idx="1">
                  <c:v>8.3333333333333339</c:v>
                </c:pt>
                <c:pt idx="2">
                  <c:v>7.1428571428571432</c:v>
                </c:pt>
                <c:pt idx="3">
                  <c:v>6.25</c:v>
                </c:pt>
                <c:pt idx="4">
                  <c:v>5.5555555555555554</c:v>
                </c:pt>
                <c:pt idx="5">
                  <c:v>5</c:v>
                </c:pt>
                <c:pt idx="6">
                  <c:v>4.545454545454545</c:v>
                </c:pt>
                <c:pt idx="7">
                  <c:v>4.166666666666667</c:v>
                </c:pt>
                <c:pt idx="8">
                  <c:v>3.8461538461538458</c:v>
                </c:pt>
                <c:pt idx="9">
                  <c:v>3.5714285714285716</c:v>
                </c:pt>
                <c:pt idx="10">
                  <c:v>3.3333333333333335</c:v>
                </c:pt>
                <c:pt idx="11">
                  <c:v>3.125</c:v>
                </c:pt>
                <c:pt idx="12">
                  <c:v>2.9411764705882355</c:v>
                </c:pt>
                <c:pt idx="13">
                  <c:v>2.7777777777777777</c:v>
                </c:pt>
                <c:pt idx="14">
                  <c:v>2.6315789473684212</c:v>
                </c:pt>
                <c:pt idx="15">
                  <c:v>2.5</c:v>
                </c:pt>
                <c:pt idx="16">
                  <c:v>2.3809523809523809</c:v>
                </c:pt>
                <c:pt idx="17">
                  <c:v>2.2727272727272725</c:v>
                </c:pt>
                <c:pt idx="18">
                  <c:v>2.1739130434782612</c:v>
                </c:pt>
                <c:pt idx="19">
                  <c:v>2.0833333333333335</c:v>
                </c:pt>
                <c:pt idx="20">
                  <c:v>2</c:v>
                </c:pt>
                <c:pt idx="21">
                  <c:v>1.9230769230769229</c:v>
                </c:pt>
                <c:pt idx="22">
                  <c:v>1.8518518518518516</c:v>
                </c:pt>
                <c:pt idx="23">
                  <c:v>1.7857142857142858</c:v>
                </c:pt>
                <c:pt idx="24">
                  <c:v>1.7241379310344829</c:v>
                </c:pt>
                <c:pt idx="25">
                  <c:v>1.6666666666666667</c:v>
                </c:pt>
                <c:pt idx="26">
                  <c:v>1.6129032258064515</c:v>
                </c:pt>
                <c:pt idx="27">
                  <c:v>1.5625</c:v>
                </c:pt>
                <c:pt idx="28">
                  <c:v>1.5151515151515151</c:v>
                </c:pt>
                <c:pt idx="29">
                  <c:v>1.4705882352941178</c:v>
                </c:pt>
                <c:pt idx="30">
                  <c:v>1.4285714285714286</c:v>
                </c:pt>
              </c:numCache>
            </c:numRef>
          </c:xVal>
          <c:yVal>
            <c:numRef>
              <c:f>[Plyaskina_Ulyana_IVT2_Lr5_ITvF.xlsx]Задание!$K$2:$K$32</c:f>
              <c:numCache>
                <c:formatCode>General</c:formatCode>
                <c:ptCount val="31"/>
                <c:pt idx="0">
                  <c:v>0</c:v>
                </c:pt>
                <c:pt idx="1">
                  <c:v>0.1666666666666666</c:v>
                </c:pt>
                <c:pt idx="2">
                  <c:v>0.2857142857142857</c:v>
                </c:pt>
                <c:pt idx="3">
                  <c:v>0.375</c:v>
                </c:pt>
                <c:pt idx="4">
                  <c:v>0.44444444444444442</c:v>
                </c:pt>
                <c:pt idx="5">
                  <c:v>0.5</c:v>
                </c:pt>
                <c:pt idx="6">
                  <c:v>0.54545454545454553</c:v>
                </c:pt>
                <c:pt idx="7">
                  <c:v>0.58333333333333326</c:v>
                </c:pt>
                <c:pt idx="8">
                  <c:v>0.61538461538461542</c:v>
                </c:pt>
                <c:pt idx="9">
                  <c:v>0.6428571428571429</c:v>
                </c:pt>
                <c:pt idx="10">
                  <c:v>0.66666666666666663</c:v>
                </c:pt>
                <c:pt idx="11">
                  <c:v>0.6875</c:v>
                </c:pt>
                <c:pt idx="12">
                  <c:v>0.70588235294117652</c:v>
                </c:pt>
                <c:pt idx="13">
                  <c:v>0.72222222222222221</c:v>
                </c:pt>
                <c:pt idx="14">
                  <c:v>0.73684210526315785</c:v>
                </c:pt>
                <c:pt idx="15">
                  <c:v>0.75</c:v>
                </c:pt>
                <c:pt idx="16">
                  <c:v>0.76190476190476186</c:v>
                </c:pt>
                <c:pt idx="17">
                  <c:v>0.7727272727272726</c:v>
                </c:pt>
                <c:pt idx="18">
                  <c:v>0.78260869565217384</c:v>
                </c:pt>
                <c:pt idx="19">
                  <c:v>0.79166666666666663</c:v>
                </c:pt>
                <c:pt idx="20">
                  <c:v>0.8</c:v>
                </c:pt>
                <c:pt idx="21">
                  <c:v>0.8076923076923076</c:v>
                </c:pt>
                <c:pt idx="22">
                  <c:v>0.81481481481481499</c:v>
                </c:pt>
                <c:pt idx="23">
                  <c:v>0.8214285714285714</c:v>
                </c:pt>
                <c:pt idx="24">
                  <c:v>0.82758620689655171</c:v>
                </c:pt>
                <c:pt idx="25">
                  <c:v>0.83333333333333337</c:v>
                </c:pt>
                <c:pt idx="26">
                  <c:v>0.83870967741935476</c:v>
                </c:pt>
                <c:pt idx="27">
                  <c:v>0.84375</c:v>
                </c:pt>
                <c:pt idx="28">
                  <c:v>0.8484848484848484</c:v>
                </c:pt>
                <c:pt idx="29">
                  <c:v>0.8529411764705882</c:v>
                </c:pt>
                <c:pt idx="30">
                  <c:v>0.8571428571428571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096624"/>
        <c:axId val="312095840"/>
      </c:scatterChart>
      <c:valAx>
        <c:axId val="31209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</a:t>
                </a:r>
              </a:p>
            </c:rich>
          </c:tx>
          <c:layout>
            <c:manualLayout>
              <c:xMode val="edge"/>
              <c:yMode val="edge"/>
              <c:x val="0.94050837605030901"/>
              <c:y val="0.8782448040142981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2095840"/>
        <c:crosses val="autoZero"/>
        <c:crossBetween val="midCat"/>
      </c:valAx>
      <c:valAx>
        <c:axId val="31209584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l-GR" sz="1800"/>
                  <a:t>η</a:t>
                </a:r>
              </a:p>
            </c:rich>
          </c:tx>
          <c:layout>
            <c:manualLayout>
              <c:xMode val="edge"/>
              <c:yMode val="edge"/>
              <c:x val="4.1759880686055184E-2"/>
              <c:y val="5.4115254455895538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20966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420888"/>
            <a:ext cx="4559424" cy="1082551"/>
          </a:xfrm>
        </p:spPr>
        <p:txBody>
          <a:bodyPr>
            <a:noAutofit/>
          </a:bodyPr>
          <a:lstStyle/>
          <a:p>
            <a:pPr algn="ctr"/>
            <a:r>
              <a:rPr lang="ru-RU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«Источник </a:t>
            </a:r>
            <a:r>
              <a:rPr lang="ru-RU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постоянного </a:t>
            </a:r>
            <a:r>
              <a:rPr lang="ru-RU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тока»</a:t>
            </a:r>
            <a:endParaRPr lang="ru-RU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2627327" cy="1066800"/>
          </a:xfrm>
        </p:spPr>
        <p:txBody>
          <a:bodyPr>
            <a:normAutofit/>
          </a:bodyPr>
          <a:lstStyle/>
          <a:p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Пляскина</a:t>
            </a:r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Ульяна</a:t>
            </a: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1 курс, ИВТ, </a:t>
            </a:r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ИКНиТО</a:t>
            </a:r>
            <a:endParaRPr lang="ru-RU" sz="1600" i="1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РГПУ им. А. И. Герцена</a:t>
            </a:r>
            <a:endParaRPr lang="ru-RU" sz="1600" i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640960" cy="470912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b="1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Зависимости </a:t>
                </a:r>
                <a:r>
                  <a:rPr lang="ru-RU" b="1" i="1" dirty="0" err="1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к.п.д</a:t>
                </a:r>
                <a:r>
                  <a:rPr lang="ru-RU" b="1" i="1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. η от тока в цепи </a:t>
                </a:r>
                <a:r>
                  <a:rPr lang="ru-RU" b="1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I:</a:t>
                </a:r>
              </a:p>
              <a:p>
                <a:pPr marL="0" indent="0" algn="ctr">
                  <a:buNone/>
                </a:pPr>
                <a:endParaRPr lang="nn-NO" i="1" dirty="0" smtClean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i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m:t>η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n-NO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nn-NO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п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n-NO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ru-RU" i="1" dirty="0" smtClean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ru-RU" i="1" dirty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640960" cy="4709120"/>
              </a:xfrm>
              <a:blipFill rotWithShape="0">
                <a:blip r:embed="rId2"/>
                <a:stretch>
                  <a:fillRect t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2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930226"/>
          </a:xfrm>
        </p:spPr>
        <p:txBody>
          <a:bodyPr>
            <a:normAutofit fontScale="90000"/>
          </a:bodyPr>
          <a:lstStyle/>
          <a:p>
            <a:pPr algn="ctr" fontAlgn="base">
              <a:lnSpc>
                <a:spcPct val="150000"/>
              </a:lnSpc>
            </a:pP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коэффициента полезного действия η от создаваемого источником тока </a:t>
            </a:r>
            <a:r>
              <a:rPr lang="en-US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</a:t>
            </a:r>
            <a:endParaRPr lang="ru-RU" sz="32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966247"/>
              </p:ext>
            </p:extLst>
          </p:nvPr>
        </p:nvGraphicFramePr>
        <p:xfrm>
          <a:off x="404292" y="220486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236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Вывод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ходе работы были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построены</a:t>
            </a:r>
            <a:r>
              <a:rPr lang="en-US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графики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зависимости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напряжения на нагрузке U, полной мощности P, полезной мощности </a:t>
            </a:r>
            <a:r>
              <a:rPr lang="ru-RU" sz="2800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и коэффициента полезного действия η от создаваемого источником тока </a:t>
            </a:r>
            <a:r>
              <a:rPr lang="en-US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. Можно сделать вывод о том, что во всех случаях, кроме з</a:t>
            </a:r>
            <a:r>
              <a:rPr lang="ru-RU" sz="2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ависимости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полезной мощности </a:t>
            </a:r>
            <a:r>
              <a:rPr lang="ru-RU" sz="2800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ru-RU" sz="2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от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создаваемого источником тока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I, зависимость будет прямо или обратно пропорциональной и будет иметь вид прямой на графике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лабораторной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работы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Исследовать условия работы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источника тока </a:t>
            </a:r>
          </a:p>
          <a:p>
            <a:pPr algn="just" fontAlgn="base">
              <a:lnSpc>
                <a:spcPct val="150000"/>
              </a:lnSpc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айти зависимость напряжения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на нагрузке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U,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полной мощности P,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полезной мощности </a:t>
            </a:r>
            <a:r>
              <a:rPr lang="ru-RU" sz="2800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и коэффициента полезного действия η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от создаваемого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источником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тока </a:t>
            </a:r>
            <a:r>
              <a:rPr lang="en-US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</a:t>
            </a:r>
            <a:endParaRPr lang="ru-RU" sz="2800" i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Составить портфолио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Формулировка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задачи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Источник тока имеет </a:t>
            </a:r>
            <a:r>
              <a:rPr lang="ru-RU" sz="2000" i="1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э.д.с</a:t>
            </a: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 Ɛ и внутреннее сопротивление r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Найти зависимость:</a:t>
            </a:r>
            <a:endParaRPr lang="ru-RU" sz="20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напряжения на нагрузке U , полной мощности P, полезной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мощности </a:t>
            </a:r>
            <a:r>
              <a:rPr lang="ru-RU" sz="2000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и коэффициента полезного действия η от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создаваемого источником тока </a:t>
            </a: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</a:t>
            </a:r>
            <a:endParaRPr lang="ru-RU" sz="20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b="1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Ток в цепи определяется законом Ома: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Ɛ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</a:rPr>
                            <m:t>r</m:t>
                          </m:r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i="1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Напряжение на зажимах источника U, равное </a:t>
                </a:r>
                <a:r>
                  <a:rPr lang="ru-RU" i="1" dirty="0" err="1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э.д.с</a:t>
                </a:r>
                <a:r>
                  <a:rPr lang="ru-RU" i="1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. Ɛ при</a:t>
                </a:r>
              </a:p>
              <a:p>
                <a:pPr marL="0" indent="0" algn="ctr">
                  <a:buNone/>
                </a:pPr>
                <a:r>
                  <a:rPr lang="ru-RU" i="1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разомкнутой цепи, при наличии тока в цепи I определяется</a:t>
                </a:r>
              </a:p>
              <a:p>
                <a:pPr marL="0" indent="0" algn="ctr">
                  <a:buNone/>
                </a:pPr>
                <a:r>
                  <a:rPr lang="ru-RU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выражением: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U = Ɛ </a:t>
                </a:r>
                <a:r>
                  <a:rPr lang="ru-RU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– </a:t>
                </a:r>
                <a:r>
                  <a:rPr lang="en-US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I </a:t>
                </a:r>
                <a:r>
                  <a:rPr lang="ru-RU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*</a:t>
                </a:r>
                <a:r>
                  <a:rPr lang="en-US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 r </a:t>
                </a:r>
                <a:endParaRPr lang="ru-RU" i="1" dirty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078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напряжения на нагрузке U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от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создаваемого источником тока I</a:t>
            </a:r>
            <a:b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09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Полная мощность P , развиваемая источником, равна:</a:t>
            </a:r>
            <a:endParaRPr lang="en-US" b="1" i="1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 </a:t>
            </a:r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= </a:t>
            </a:r>
            <a:r>
              <a:rPr lang="en-US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Ɛ * I</a:t>
            </a: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полной мощности </a:t>
            </a:r>
            <a:r>
              <a:rPr lang="ru-RU" sz="32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 </a:t>
            </a:r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от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создаваемого источником тока I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31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31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09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Полезная </a:t>
            </a: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мощность </a:t>
            </a:r>
            <a:r>
              <a:rPr lang="ru-RU" b="1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, выделяющаяся на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нагрузке равна:</a:t>
            </a:r>
            <a:endParaRPr lang="ru-RU" b="1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=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</a:t>
            </a:r>
            <a:r>
              <a:rPr lang="en-US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*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</a:t>
            </a: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полезной мощности </a:t>
            </a:r>
            <a:r>
              <a:rPr lang="ru-RU" sz="3200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Pп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от </a:t>
            </a:r>
            <a:r>
              <a:rPr lang="ru-RU" sz="32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создаваемого источником тока I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6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114</TotalTime>
  <Words>284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Паркет</vt:lpstr>
      <vt:lpstr>«Источник постоянного тока»</vt:lpstr>
      <vt:lpstr>Цель лабораторной работы</vt:lpstr>
      <vt:lpstr>Формулировка задачи</vt:lpstr>
      <vt:lpstr>Математическая модель</vt:lpstr>
      <vt:lpstr>Зависимость напряжения на нагрузке U от создаваемого источником тока I </vt:lpstr>
      <vt:lpstr>Математическая модель</vt:lpstr>
      <vt:lpstr>Зависимость полной мощности P от создаваемого источником тока I</vt:lpstr>
      <vt:lpstr>Математическая модель</vt:lpstr>
      <vt:lpstr>Зависимость полезной мощности Pп от создаваемого источником тока I</vt:lpstr>
      <vt:lpstr>Математическая модель</vt:lpstr>
      <vt:lpstr>Зависимость коэффициента полезного действия η от создаваемого источником тока I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эксперимент. «Исследование видимых траекторий движения планет Солнечной системы»</dc:title>
  <dc:creator>User</dc:creator>
  <cp:lastModifiedBy>Akwatore</cp:lastModifiedBy>
  <cp:revision>49</cp:revision>
  <dcterms:created xsi:type="dcterms:W3CDTF">2017-09-21T06:27:52Z</dcterms:created>
  <dcterms:modified xsi:type="dcterms:W3CDTF">2017-12-10T12:27:47Z</dcterms:modified>
</cp:coreProperties>
</file>