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6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J:\&#1089;&#1086;&#1092;&#1090;\&#1051;&#1072;&#1073;&#1099;%20&#1087;&#1086;%20&#1048;&#1058;&#1074;&#1060;\&#1083;&#1088;%206\&#1055;&#1083;&#1103;&#1089;&#1082;&#1080;&#1085;&#1072;%20&#1059;&#1083;&#1100;&#1103;&#1085;&#1072;%20&#1048;&#1042;&#1058;2%20&#1051;&#1088;6%20&#1048;&#1058;&#1074;&#106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 dirty="0">
                <a:effectLst/>
              </a:rPr>
              <a:t>Зависимость давления газа от высоты</a:t>
            </a:r>
            <a:endParaRPr lang="ru-RU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93680130261495"/>
          <c:y val="0.29606481481481484"/>
          <c:w val="0.63010121998639057"/>
          <c:h val="0.50546502479140898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xVal>
            <c:numRef>
              <c:f>Задание!$B$8:$L$8</c:f>
              <c:numCache>
                <c:formatCode>General</c:formatCode>
                <c:ptCount val="11"/>
                <c:pt idx="0">
                  <c:v>0</c:v>
                </c:pt>
                <c:pt idx="1">
                  <c:v>10000</c:v>
                </c:pt>
                <c:pt idx="2">
                  <c:v>20000</c:v>
                </c:pt>
                <c:pt idx="3">
                  <c:v>30000</c:v>
                </c:pt>
                <c:pt idx="4">
                  <c:v>40000</c:v>
                </c:pt>
                <c:pt idx="5">
                  <c:v>50000</c:v>
                </c:pt>
                <c:pt idx="6">
                  <c:v>60000</c:v>
                </c:pt>
                <c:pt idx="7">
                  <c:v>70000</c:v>
                </c:pt>
                <c:pt idx="8">
                  <c:v>80000</c:v>
                </c:pt>
                <c:pt idx="9">
                  <c:v>90000</c:v>
                </c:pt>
                <c:pt idx="10">
                  <c:v>100000</c:v>
                </c:pt>
              </c:numCache>
            </c:numRef>
          </c:xVal>
          <c:yVal>
            <c:numRef>
              <c:f>Задание!$B$9:$L$9</c:f>
              <c:numCache>
                <c:formatCode>General</c:formatCode>
                <c:ptCount val="11"/>
                <c:pt idx="0">
                  <c:v>101308</c:v>
                </c:pt>
                <c:pt idx="1">
                  <c:v>32400.485392815353</c:v>
                </c:pt>
                <c:pt idx="2">
                  <c:v>10362.374676136544</c:v>
                </c:pt>
                <c:pt idx="3">
                  <c:v>3314.1111198428725</c:v>
                </c:pt>
                <c:pt idx="4">
                  <c:v>1059.9242797077816</c:v>
                </c:pt>
                <c:pt idx="5">
                  <c:v>338.9866658325335</c:v>
                </c:pt>
                <c:pt idx="6">
                  <c:v>108.41525362919198</c:v>
                </c:pt>
                <c:pt idx="7">
                  <c:v>34.673538531715224</c:v>
                </c:pt>
                <c:pt idx="8">
                  <c:v>11.089346139634177</c:v>
                </c:pt>
                <c:pt idx="9">
                  <c:v>3.5466122874115618</c:v>
                </c:pt>
                <c:pt idx="10">
                  <c:v>1.1342831722298115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255344"/>
        <c:axId val="300792616"/>
      </c:scatterChart>
      <c:valAx>
        <c:axId val="225255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h</a:t>
                </a:r>
              </a:p>
            </c:rich>
          </c:tx>
          <c:layout>
            <c:manualLayout>
              <c:xMode val="edge"/>
              <c:yMode val="edge"/>
              <c:x val="0.82232052590648408"/>
              <c:y val="0.864315284945988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0792616"/>
        <c:crosses val="autoZero"/>
        <c:crossBetween val="midCat"/>
      </c:valAx>
      <c:valAx>
        <c:axId val="300792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p(h)</a:t>
                </a:r>
              </a:p>
            </c:rich>
          </c:tx>
          <c:layout>
            <c:manualLayout>
              <c:xMode val="edge"/>
              <c:yMode val="edge"/>
              <c:x val="3.5863711480509382E-2"/>
              <c:y val="0.17890513024520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525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4559424" cy="1658615"/>
          </a:xfrm>
        </p:spPr>
        <p:txBody>
          <a:bodyPr>
            <a:noAutofit/>
          </a:bodyPr>
          <a:lstStyle/>
          <a:p>
            <a:pPr algn="ctr"/>
            <a:r>
              <a:rPr lang="ru-RU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«Распределение молекул воздуха по высоте»</a:t>
            </a:r>
            <a:endParaRPr lang="ru-RU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3861048"/>
            <a:ext cx="2627327" cy="1066800"/>
          </a:xfrm>
        </p:spPr>
        <p:txBody>
          <a:bodyPr>
            <a:normAutofit/>
          </a:bodyPr>
          <a:lstStyle/>
          <a:p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Пляскина</a:t>
            </a:r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 Ульяна</a:t>
            </a: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1 курс, ИВТ, </a:t>
            </a:r>
            <a:r>
              <a:rPr lang="ru-RU" sz="1600" i="1" dirty="0" err="1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ИКНиТО</a:t>
            </a:r>
            <a:endParaRPr lang="ru-RU" sz="1600" i="1" dirty="0" smtClean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ru-RU" sz="1600" i="1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РГПУ им. А. И. Герцена</a:t>
            </a:r>
            <a:endParaRPr lang="ru-RU" sz="1600" i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9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Цель лабораторной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работы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Исследовать распределение молекул воздуха по высоте</a:t>
            </a:r>
          </a:p>
          <a:p>
            <a:pPr algn="just" fontAlgn="base">
              <a:lnSpc>
                <a:spcPct val="150000"/>
              </a:lnSpc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Вычислить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полное число молекул N в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атмосфере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Построить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зависимость давления газа от высоты в однородном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поле тяжести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 исследовать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его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Формулировка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задачи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1. 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Вычислить полное число молекул N в </a:t>
            </a: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атмосфере</a:t>
            </a:r>
            <a:endParaRPr lang="ru-RU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b="1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2. 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Построить зависимость давления газа от высоты в </a:t>
            </a: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однородном поле тяжести </a:t>
            </a:r>
            <a:r>
              <a:rPr lang="ru-RU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и исследовать </a:t>
            </a:r>
            <a:r>
              <a:rPr lang="ru-RU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его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формулу следует подставить значения: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μ = 0.029 кг/моль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 = 9.8 </a:t>
            </a: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м/с2</a:t>
            </a:r>
            <a:endParaRPr lang="ru-RU" sz="20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R = 8/31 Дж/ (моль К)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 = 300 K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Величина RT / μ g = 8.8 км . На такой высоте давление уменьшается в e </a:t>
            </a: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= 2.72 </a:t>
            </a: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раза.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Это означает, что характерный масштаб изменения давления составляет </a:t>
            </a: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10 км</a:t>
            </a: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На высоте 100 км давление практически равно </a:t>
            </a:r>
            <a:r>
              <a:rPr lang="ru-RU" sz="20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нулю</a:t>
            </a:r>
            <a:endParaRPr lang="ru-RU" sz="20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Математическая </a:t>
            </a:r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модель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ru-RU" dirty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Распределение молекул воздуха по </a:t>
                </a:r>
                <a:r>
                  <a:rPr lang="ru-RU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высоте вычисляется по формуле:</a:t>
                </a:r>
                <a:endParaRPr lang="en-US" dirty="0" smtClean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=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𝑃𝑜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∗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𝑒𝑥𝑝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  <a:lumOff val="75000"/>
                          </a:schemeClr>
                        </a:solidFill>
                      </a:rPr>
                      <m:t>(−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h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i="1" dirty="0">
                            <a:solidFill>
                              <a:schemeClr val="bg2">
                                <a:lumMod val="25000"/>
                                <a:lumOff val="75000"/>
                              </a:schemeClr>
                            </a:solidFill>
                          </a:rPr>
                          <m:t>RT</m:t>
                        </m:r>
                      </m:den>
                    </m:f>
                  </m:oMath>
                </a14:m>
                <a:r>
                  <a:rPr lang="en-US" i="1" dirty="0" smtClean="0">
                    <a:solidFill>
                      <a:schemeClr val="bg2">
                        <a:lumMod val="25000"/>
                        <a:lumOff val="75000"/>
                      </a:schemeClr>
                    </a:solidFill>
                  </a:rPr>
                  <a:t>)</a:t>
                </a:r>
                <a:endParaRPr lang="ru-RU" i="1" dirty="0">
                  <a:solidFill>
                    <a:schemeClr val="bg2">
                      <a:lumMod val="25000"/>
                      <a:lumOff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Зависимость давления газа от высоты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0350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6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Вывод</a:t>
            </a:r>
            <a:endParaRPr lang="ru-RU" sz="3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ходе работы были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построены</a:t>
            </a:r>
            <a:r>
              <a:rPr lang="en-US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графики зависимости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давления газа от высоты. Мы выяснили, что с увеличением  высоты давление газа уменьшается. Полное кол-во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молекул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N </a:t>
            </a:r>
            <a:r>
              <a:rPr lang="ru-RU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в </a:t>
            </a: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атмосфере равно </a:t>
            </a:r>
            <a:r>
              <a:rPr lang="en-US" sz="2800" i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1,10452E+44</a:t>
            </a:r>
          </a:p>
          <a:p>
            <a:pPr marL="0" indent="457200" algn="just">
              <a:lnSpc>
                <a:spcPct val="150000"/>
              </a:lnSpc>
              <a:buNone/>
            </a:pPr>
            <a:r>
              <a:rPr lang="ru-RU" sz="2800" i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 </a:t>
            </a:r>
            <a:endParaRPr lang="ru-RU" sz="2800" i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136</TotalTime>
  <Words>203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Паркет</vt:lpstr>
      <vt:lpstr>«Распределение молекул воздуха по высоте»</vt:lpstr>
      <vt:lpstr>Цель лабораторной работы</vt:lpstr>
      <vt:lpstr>Формулировка задачи</vt:lpstr>
      <vt:lpstr>Математическая модель</vt:lpstr>
      <vt:lpstr>Зависимость давления газа от высоты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Вычислительный эксперимент. «Исследование видимых траекторий движения планет Солнечной системы»</dc:title>
  <dc:creator>User</dc:creator>
  <cp:lastModifiedBy>Akwatore</cp:lastModifiedBy>
  <cp:revision>63</cp:revision>
  <dcterms:created xsi:type="dcterms:W3CDTF">2017-09-21T06:27:52Z</dcterms:created>
  <dcterms:modified xsi:type="dcterms:W3CDTF">2017-12-10T13:28:35Z</dcterms:modified>
</cp:coreProperties>
</file>