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9" r:id="rId5"/>
    <p:sldId id="261" r:id="rId6"/>
    <p:sldId id="270" r:id="rId7"/>
    <p:sldId id="263" r:id="rId8"/>
    <p:sldId id="271" r:id="rId9"/>
    <p:sldId id="266" r:id="rId10"/>
    <p:sldId id="272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33BC7-D89A-4391-A322-A72B6644FA27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C672F-70E2-413E-9B62-41684A470B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22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02D9CF8-EE8A-4D4C-9A68-E5C0C69C6296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1ABDF0E-4650-48E8-BA46-E9D29A689D2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55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13EE-C1AD-4E17-AC32-888C9D265AB1}" type="datetime1">
              <a:rPr lang="ru-RU" smtClean="0"/>
              <a:t>06.04.2021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38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7E9-C00C-4F9F-80C7-503ADAC754C6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176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F716-B972-4081-9DE1-0C0F276B9115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33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B19E-DE45-417F-8726-793234000291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331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A8A1-6FE5-43B7-90AC-F56762F57FA5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6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F58E-EE65-4C66-B4EA-31F962AAABED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824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A79D-696F-42A8-B03E-F99F9FC0BC4A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70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E95E-91BD-4261-A0F7-A18D610463F5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52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7358-9655-4C3A-9042-D05B37CCF271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98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D672-B4FB-486B-8B96-CFB3E9DD182A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0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C75F-E9CF-495F-BFBB-D5B659A0C801}" type="datetime1">
              <a:rPr lang="ru-RU" smtClean="0"/>
              <a:t>06.04.2021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09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C6E6-D586-4216-9656-4B6C6AC07E57}" type="datetime1">
              <a:rPr lang="ru-RU" smtClean="0"/>
              <a:t>06.04.2021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71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4849-2314-424C-AAA2-DE2905D5CB6E}" type="datetime1">
              <a:rPr lang="ru-RU" smtClean="0"/>
              <a:t>06.04.2021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21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F448-4D62-4484-83FA-7A5C4D8A3BF5}" type="datetime1">
              <a:rPr lang="ru-RU" smtClean="0"/>
              <a:t>06.04.2021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8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6D08-F708-4D2A-9CA0-3CA6676520A5}" type="datetime1">
              <a:rPr lang="ru-RU" smtClean="0"/>
              <a:t>06.04.2021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09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119C-9FAB-4884-96D6-99F4FF05E4D3}" type="datetime1">
              <a:rPr lang="ru-RU" smtClean="0"/>
              <a:t>06.04.2021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79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A6282D-43AE-4DDB-B20F-F0B748A584DF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ABDF0E-4650-48E8-BA46-E9D29A689D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72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leninka.ru/article/n/evolyutsiya-informatsionnyh-voyn-ot-drevnosti-k-sovremennosti/viewer" TargetMode="External"/><Relationship Id="rId2" Type="http://schemas.openxmlformats.org/officeDocument/2006/relationships/hyperlink" Target="https://applied-research.ru/ru/article/view?id=10880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05906-5DEA-4A35-94F6-3BB904526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Информационные войны в истории общества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6E0021-9360-452E-836D-40DAE1640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23" y="4115222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Подготовила: студентка 4 курса ИВТ</a:t>
            </a:r>
          </a:p>
          <a:p>
            <a:pPr algn="r"/>
            <a:r>
              <a:rPr lang="ru-RU" dirty="0"/>
              <a:t>Пляскина Ульяна</a:t>
            </a:r>
          </a:p>
        </p:txBody>
      </p:sp>
    </p:spTree>
    <p:extLst>
      <p:ext uri="{BB962C8B-B14F-4D97-AF65-F5344CB8AC3E}">
        <p14:creationId xmlns:p14="http://schemas.microsoft.com/office/powerpoint/2010/main" val="333358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30DF6B54-0022-4C3A-9BF4-3B6344282556}"/>
              </a:ext>
            </a:extLst>
          </p:cNvPr>
          <p:cNvSpPr txBox="1">
            <a:spLocks/>
          </p:cNvSpPr>
          <p:nvPr/>
        </p:nvSpPr>
        <p:spPr>
          <a:xfrm>
            <a:off x="838200" y="587829"/>
            <a:ext cx="10515600" cy="55891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lnSpc>
                <a:spcPct val="150000"/>
              </a:lnSpc>
              <a:buFont typeface="Arial"/>
              <a:buNone/>
            </a:pPr>
            <a:r>
              <a:rPr lang="ru-RU" dirty="0"/>
              <a:t>Кульминацией информационного противостояния стали события, сопровождавшие </a:t>
            </a:r>
            <a:r>
              <a:rPr lang="ru-RU" b="1" dirty="0"/>
              <a:t>протесты на Востоке Украины</a:t>
            </a:r>
            <a:r>
              <a:rPr lang="ru-RU" dirty="0"/>
              <a:t>, крымский кризис и войну на Донбассе 2014 г. С самого начала противостояния западные политики, представители США и ЕС, международные организации и СМИ обрушились с </a:t>
            </a:r>
            <a:r>
              <a:rPr lang="ru-RU" b="1" dirty="0"/>
              <a:t>необоснованной критикой </a:t>
            </a:r>
            <a:r>
              <a:rPr lang="ru-RU" dirty="0"/>
              <a:t>на Россию, обвиняя непосредственно Владимира Путина в том, что он вмешивается</a:t>
            </a:r>
          </a:p>
          <a:p>
            <a:pPr marL="0" indent="0" algn="just">
              <a:lnSpc>
                <a:spcPct val="150000"/>
              </a:lnSpc>
              <a:buFont typeface="Arial"/>
              <a:buNone/>
            </a:pPr>
            <a:r>
              <a:rPr lang="ru-RU" dirty="0"/>
              <a:t>во внутренние дела Украины. </a:t>
            </a:r>
          </a:p>
        </p:txBody>
      </p:sp>
      <p:pic>
        <p:nvPicPr>
          <p:cNvPr id="3" name="Picture 2" descr="Информационная война между Западом и Россией постепенно затухает – Мурадов |">
            <a:extLst>
              <a:ext uri="{FF2B5EF4-FFF2-40B4-BE49-F238E27FC236}">
                <a16:creationId xmlns:a16="http://schemas.microsoft.com/office/drawing/2014/main" id="{BF3F5937-8C42-4AEA-8565-0C96ED259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82396"/>
            <a:ext cx="4932784" cy="279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: влево 3">
            <a:hlinkClick r:id="rId3" action="ppaction://hlinksldjump"/>
            <a:extLst>
              <a:ext uri="{FF2B5EF4-FFF2-40B4-BE49-F238E27FC236}">
                <a16:creationId xmlns:a16="http://schemas.microsoft.com/office/drawing/2014/main" id="{0E6B998D-1AE0-429B-AC80-0ED46D12337C}"/>
              </a:ext>
            </a:extLst>
          </p:cNvPr>
          <p:cNvSpPr/>
          <p:nvPr/>
        </p:nvSpPr>
        <p:spPr>
          <a:xfrm>
            <a:off x="186612" y="6344816"/>
            <a:ext cx="391886" cy="33590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D124E5-C8FD-461C-93C8-6EEB14EB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60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5C885-24AA-4910-96AC-16E01B42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88A7F3-DFD1-4D4D-9135-490C4F46F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sz="2400" dirty="0"/>
              <a:t>Стоит обратить внимание на то, что </a:t>
            </a:r>
            <a:r>
              <a:rPr lang="ru-RU" sz="2400" b="1" dirty="0"/>
              <a:t>основной целью </a:t>
            </a:r>
            <a:r>
              <a:rPr lang="ru-RU" sz="2400" dirty="0"/>
              <a:t>информационной войны в политике является </a:t>
            </a:r>
            <a:r>
              <a:rPr lang="ru-RU" sz="2400" b="1" dirty="0"/>
              <a:t>дискредитация политического оппонента</a:t>
            </a:r>
            <a:r>
              <a:rPr lang="ru-RU" sz="2400" dirty="0"/>
              <a:t>, той политической силы, которая, чаще всего, находится у власти в государстве, путем формирования «удобного» общественного мнения.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sz="2400" dirty="0"/>
              <a:t>Какое бы государство не вело информационную войну, оно всегда ставит своей целью получить </a:t>
            </a:r>
            <a:r>
              <a:rPr lang="ru-RU" sz="2400" b="1" dirty="0"/>
              <a:t>психологическое превосходство </a:t>
            </a:r>
            <a:r>
              <a:rPr lang="ru-RU" sz="2400" dirty="0"/>
              <a:t>над противником.</a:t>
            </a:r>
          </a:p>
        </p:txBody>
      </p:sp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id="{664BDD29-F760-4A37-8A7A-129D34A83664}"/>
              </a:ext>
            </a:extLst>
          </p:cNvPr>
          <p:cNvSpPr/>
          <p:nvPr/>
        </p:nvSpPr>
        <p:spPr>
          <a:xfrm>
            <a:off x="186612" y="6344816"/>
            <a:ext cx="391886" cy="33590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1D866E-812C-43F9-832D-FB7A10F8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3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90212-2EC3-4DB8-9A95-16E4F894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F5940-4AA8-4205-B960-A19B4D3B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/>
              </a:rPr>
              <a:t>Международный журнал прикладных и фундаментальных исследований. ИНФОРМАЦИОННАЯ ВОЙНА: ПРОШЛОЕ И НАСТОЯЩЕЕ</a:t>
            </a:r>
            <a:endParaRPr lang="ru-RU" dirty="0"/>
          </a:p>
          <a:p>
            <a:r>
              <a:rPr lang="ru-RU" dirty="0">
                <a:hlinkClick r:id="rId3"/>
              </a:rPr>
              <a:t>Эволюция информационных войн от древности к современности</a:t>
            </a:r>
            <a:endParaRPr lang="ru-RU" dirty="0"/>
          </a:p>
        </p:txBody>
      </p:sp>
      <p:sp>
        <p:nvSpPr>
          <p:cNvPr id="4" name="Стрелка: влево 3">
            <a:hlinkClick r:id="rId4" action="ppaction://hlinksldjump"/>
            <a:extLst>
              <a:ext uri="{FF2B5EF4-FFF2-40B4-BE49-F238E27FC236}">
                <a16:creationId xmlns:a16="http://schemas.microsoft.com/office/drawing/2014/main" id="{FF256247-4013-48E6-BB93-1BFA368FF1B9}"/>
              </a:ext>
            </a:extLst>
          </p:cNvPr>
          <p:cNvSpPr/>
          <p:nvPr/>
        </p:nvSpPr>
        <p:spPr>
          <a:xfrm>
            <a:off x="186612" y="6344816"/>
            <a:ext cx="391886" cy="33590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138061-2BC1-4AAC-A917-F5460E7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9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948-E680-42BE-AAA2-5273D42A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63F07-CABB-4903-B170-44991AD5F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Введение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Информационные войны в древности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Информационные войны во время Первой и Второй Мировой войны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Информационные войны в современном мире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Заключение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Используемые ресурсы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8ED984-02E9-4428-91FB-2D6CAA00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01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9054F-2F0E-4250-AF2D-2C9BBE6B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A0344E-0D77-4E50-8115-00885C6D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sz="2400" b="1" dirty="0"/>
              <a:t>Информационная война </a:t>
            </a:r>
            <a:r>
              <a:rPr lang="ru-RU" sz="2400" dirty="0"/>
              <a:t>– это целенаправленные действия, принятые для достижения информационного превосходства путём причинения ущерба информации, информационным системам и информационным процессам противника при одновременной защите собственной информации, информационных систем и процессов.</a:t>
            </a:r>
          </a:p>
        </p:txBody>
      </p:sp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id="{91969275-AB2B-4199-8C69-473ECA423B77}"/>
              </a:ext>
            </a:extLst>
          </p:cNvPr>
          <p:cNvSpPr/>
          <p:nvPr/>
        </p:nvSpPr>
        <p:spPr>
          <a:xfrm>
            <a:off x="186612" y="6344816"/>
            <a:ext cx="391886" cy="33590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1AFCA4-4364-45D8-94C0-A4B5A60F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27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396DE835-05A9-479E-AE47-27ADED979869}"/>
              </a:ext>
            </a:extLst>
          </p:cNvPr>
          <p:cNvSpPr txBox="1">
            <a:spLocks/>
          </p:cNvSpPr>
          <p:nvPr/>
        </p:nvSpPr>
        <p:spPr>
          <a:xfrm>
            <a:off x="838200" y="643812"/>
            <a:ext cx="10515600" cy="553315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lnSpc>
                <a:spcPct val="150000"/>
              </a:lnSpc>
              <a:buFont typeface="Arial"/>
              <a:buNone/>
            </a:pPr>
            <a:r>
              <a:rPr lang="ru-RU"/>
              <a:t>История развития информационных войн – это история развития человечества и борьбы цивилизаций. Немало примеров побед и поражений в конкретных сражениях, когда ситуация резко изменялась благодаря какой-нибудь военной хитрости, целенаправленно распространенной дезинформации. </a:t>
            </a:r>
          </a:p>
          <a:p>
            <a:pPr marL="0" indent="457200" algn="just">
              <a:lnSpc>
                <a:spcPct val="150000"/>
              </a:lnSpc>
              <a:buFont typeface="Arial"/>
              <a:buNone/>
            </a:pPr>
            <a:r>
              <a:rPr lang="ru-RU"/>
              <a:t>Доведение информации до определенного лица или группы лиц и получение от этого выигрыша – </a:t>
            </a:r>
            <a:r>
              <a:rPr lang="ru-RU" b="1"/>
              <a:t>информационная операция</a:t>
            </a:r>
            <a:r>
              <a:rPr lang="ru-RU"/>
              <a:t>, являющаяся </a:t>
            </a:r>
            <a:r>
              <a:rPr lang="ru-RU" b="1"/>
              <a:t>элементом информационной войны</a:t>
            </a:r>
            <a:r>
              <a:rPr lang="ru-RU"/>
              <a:t>.</a:t>
            </a:r>
            <a:endParaRPr lang="ru-RU" dirty="0"/>
          </a:p>
        </p:txBody>
      </p:sp>
      <p:sp>
        <p:nvSpPr>
          <p:cNvPr id="3" name="Стрелка: влево 2">
            <a:hlinkClick r:id="rId2" action="ppaction://hlinksldjump"/>
            <a:extLst>
              <a:ext uri="{FF2B5EF4-FFF2-40B4-BE49-F238E27FC236}">
                <a16:creationId xmlns:a16="http://schemas.microsoft.com/office/drawing/2014/main" id="{5BA3DD66-E8C1-4BBC-9635-BF9A2A2A6AA8}"/>
              </a:ext>
            </a:extLst>
          </p:cNvPr>
          <p:cNvSpPr/>
          <p:nvPr/>
        </p:nvSpPr>
        <p:spPr>
          <a:xfrm>
            <a:off x="186612" y="6344816"/>
            <a:ext cx="391886" cy="33590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8121F8-A358-4996-BA07-309EA536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25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59F83-2F79-41FB-BFA1-15783C6F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Информационные войны в древности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EFA55-EE91-4528-8D3B-A5D5F3A92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9305"/>
            <a:ext cx="5257800" cy="3797657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sz="2400" dirty="0"/>
              <a:t>Античные авторы в подробностях рассказывают об изощрённых агитационных кампаниях, при помощи которых политики древности пытались </a:t>
            </a:r>
            <a:r>
              <a:rPr lang="ru-RU" sz="2400" b="1" dirty="0"/>
              <a:t>ослабить</a:t>
            </a:r>
            <a:r>
              <a:rPr lang="ru-RU" sz="2400" dirty="0"/>
              <a:t> своих противников и </a:t>
            </a:r>
            <a:r>
              <a:rPr lang="ru-RU" sz="2400" b="1" dirty="0"/>
              <a:t>деморализовать</a:t>
            </a:r>
            <a:r>
              <a:rPr lang="ru-RU" sz="2400" dirty="0"/>
              <a:t> их. </a:t>
            </a:r>
          </a:p>
        </p:txBody>
      </p:sp>
      <p:pic>
        <p:nvPicPr>
          <p:cNvPr id="1026" name="Picture 2" descr="Информационные войны близки к религиозным» | Colta.ru">
            <a:extLst>
              <a:ext uri="{FF2B5EF4-FFF2-40B4-BE49-F238E27FC236}">
                <a16:creationId xmlns:a16="http://schemas.microsoft.com/office/drawing/2014/main" id="{44AFA6A2-49A1-48CF-96C0-AE98C032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91" y="2573338"/>
            <a:ext cx="5257800" cy="340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: влево 4">
            <a:hlinkClick r:id="rId3" action="ppaction://hlinksldjump"/>
            <a:extLst>
              <a:ext uri="{FF2B5EF4-FFF2-40B4-BE49-F238E27FC236}">
                <a16:creationId xmlns:a16="http://schemas.microsoft.com/office/drawing/2014/main" id="{2516ADCF-CC3A-438A-A3FA-6B40C445A9F6}"/>
              </a:ext>
            </a:extLst>
          </p:cNvPr>
          <p:cNvSpPr/>
          <p:nvPr/>
        </p:nvSpPr>
        <p:spPr>
          <a:xfrm>
            <a:off x="186612" y="6344816"/>
            <a:ext cx="391886" cy="33590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E050C5-52BB-4A8B-AF06-9F8A4F14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4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4507E9A9-9192-4CAE-99FA-5636FF3E0812}"/>
              </a:ext>
            </a:extLst>
          </p:cNvPr>
          <p:cNvSpPr txBox="1">
            <a:spLocks/>
          </p:cNvSpPr>
          <p:nvPr/>
        </p:nvSpPr>
        <p:spPr>
          <a:xfrm>
            <a:off x="838200" y="737118"/>
            <a:ext cx="10515600" cy="543984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lnSpc>
                <a:spcPct val="150000"/>
              </a:lnSpc>
              <a:buFont typeface="Arial"/>
              <a:buNone/>
            </a:pPr>
            <a:r>
              <a:rPr lang="ru-RU" b="1"/>
              <a:t>Фемистокл</a:t>
            </a:r>
            <a:r>
              <a:rPr lang="ru-RU"/>
              <a:t>, например, во время войны с персами приказывал вырезать на камнях призывы к ионянам переходить на сторону афинян — или хотя бы не сражаться с ними слишком усердно. </a:t>
            </a:r>
          </a:p>
          <a:p>
            <a:pPr marL="0" indent="457200" algn="just">
              <a:lnSpc>
                <a:spcPct val="150000"/>
              </a:lnSpc>
              <a:buFont typeface="Arial"/>
              <a:buNone/>
            </a:pPr>
            <a:endParaRPr lang="ru-RU"/>
          </a:p>
          <a:p>
            <a:pPr marL="0" indent="457200" algn="just">
              <a:lnSpc>
                <a:spcPct val="150000"/>
              </a:lnSpc>
              <a:buFont typeface="Arial"/>
              <a:buNone/>
            </a:pPr>
            <a:r>
              <a:rPr lang="ru-RU" b="1"/>
              <a:t>Во времена Чингисхана</a:t>
            </a:r>
            <a:r>
              <a:rPr lang="ru-RU"/>
              <a:t>, также широко использовались слухи: войска Чингисхана шли вслед за рассказами об их невероятной жестокости, что в сильной степени подрывало моральный дух их противников.</a:t>
            </a:r>
            <a:endParaRPr lang="ru-RU" dirty="0"/>
          </a:p>
        </p:txBody>
      </p:sp>
      <p:sp>
        <p:nvSpPr>
          <p:cNvPr id="3" name="Стрелка: влево 2">
            <a:hlinkClick r:id="rId2" action="ppaction://hlinksldjump"/>
            <a:extLst>
              <a:ext uri="{FF2B5EF4-FFF2-40B4-BE49-F238E27FC236}">
                <a16:creationId xmlns:a16="http://schemas.microsoft.com/office/drawing/2014/main" id="{09AA6462-F8B3-400B-A820-0DA8E8881389}"/>
              </a:ext>
            </a:extLst>
          </p:cNvPr>
          <p:cNvSpPr/>
          <p:nvPr/>
        </p:nvSpPr>
        <p:spPr>
          <a:xfrm>
            <a:off x="186612" y="6344816"/>
            <a:ext cx="391886" cy="33590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EE4E18-689B-4C16-BFC1-9BDD641D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55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E9D5F-EC5E-41C4-9C68-FAB303B7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Информационные войны во время Первой и Второй Мировой войны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516A45-EB93-4A71-BE66-A4E90594A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8637"/>
            <a:ext cx="10515600" cy="4282750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sz="2400" dirty="0"/>
              <a:t>Впервые печатные средства воздействия на противника широко были применены </a:t>
            </a:r>
            <a:r>
              <a:rPr lang="ru-RU" sz="2400" b="1" dirty="0"/>
              <a:t>в Первой мировой войне</a:t>
            </a:r>
            <a:r>
              <a:rPr lang="ru-RU" sz="2400" dirty="0"/>
              <a:t>.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sz="2400" dirty="0"/>
              <a:t>Разбрасывание </a:t>
            </a:r>
            <a:r>
              <a:rPr lang="ru-RU" sz="2400" b="1" dirty="0"/>
              <a:t>пропагандистских листовок </a:t>
            </a:r>
            <a:r>
              <a:rPr lang="ru-RU" sz="2400" dirty="0"/>
              <a:t>над позициями германских войск дало сильный эффект, и Лондон создал специальный орган для разработки информационных материалов, содержащих британскую трактовку ведения войны. </a:t>
            </a:r>
          </a:p>
        </p:txBody>
      </p:sp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id="{7D4F2DF7-F246-4D37-8368-298F774B897B}"/>
              </a:ext>
            </a:extLst>
          </p:cNvPr>
          <p:cNvSpPr/>
          <p:nvPr/>
        </p:nvSpPr>
        <p:spPr>
          <a:xfrm>
            <a:off x="186612" y="6344816"/>
            <a:ext cx="391886" cy="33590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1119B1-01E8-4224-A54A-A19191B8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76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ED3497A2-5C3F-4360-AA7B-A017CC88CF6A}"/>
              </a:ext>
            </a:extLst>
          </p:cNvPr>
          <p:cNvSpPr txBox="1">
            <a:spLocks/>
          </p:cNvSpPr>
          <p:nvPr/>
        </p:nvSpPr>
        <p:spPr>
          <a:xfrm>
            <a:off x="838200" y="587829"/>
            <a:ext cx="10515600" cy="55891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lnSpc>
                <a:spcPct val="150000"/>
              </a:lnSpc>
              <a:buFont typeface="Arial"/>
              <a:buNone/>
            </a:pPr>
            <a:r>
              <a:rPr lang="ru-RU" dirty="0"/>
              <a:t>Также высокую эффективность имела немецкой пропаганды в начале </a:t>
            </a:r>
            <a:r>
              <a:rPr lang="ru-RU" b="1" dirty="0"/>
              <a:t>Второй мировой войны</a:t>
            </a:r>
            <a:r>
              <a:rPr lang="ru-RU" dirty="0"/>
              <a:t>. Германские войска производили огромное </a:t>
            </a:r>
            <a:r>
              <a:rPr lang="ru-RU" b="1" dirty="0"/>
              <a:t>психологическое впечатление </a:t>
            </a:r>
            <a:r>
              <a:rPr lang="ru-RU" dirty="0"/>
              <a:t>на противника. </a:t>
            </a:r>
          </a:p>
          <a:p>
            <a:pPr marL="0" indent="457200" algn="just">
              <a:lnSpc>
                <a:spcPct val="150000"/>
              </a:lnSpc>
              <a:buFont typeface="Arial"/>
              <a:buNone/>
            </a:pPr>
            <a:r>
              <a:rPr lang="ru-RU" dirty="0"/>
              <a:t>Однако в дальнейшем ведомство Геббельса столкнулось с серьезной проблемой - пропаганда, основанная на лжи, может быть эффективной лишь некоторое время.</a:t>
            </a:r>
          </a:p>
          <a:p>
            <a:pPr marL="0" indent="457200" algn="just">
              <a:lnSpc>
                <a:spcPct val="150000"/>
              </a:lnSpc>
              <a:buFont typeface="Arial"/>
              <a:buNone/>
            </a:pPr>
            <a:r>
              <a:rPr lang="ru-RU" dirty="0"/>
              <a:t>Многие немцы в поисках правдивой информации о положении на фронтах, предпочитали слушать английские или советские радиопередачи.</a:t>
            </a:r>
          </a:p>
        </p:txBody>
      </p:sp>
      <p:sp>
        <p:nvSpPr>
          <p:cNvPr id="3" name="Стрелка: влево 2">
            <a:hlinkClick r:id="rId2" action="ppaction://hlinksldjump"/>
            <a:extLst>
              <a:ext uri="{FF2B5EF4-FFF2-40B4-BE49-F238E27FC236}">
                <a16:creationId xmlns:a16="http://schemas.microsoft.com/office/drawing/2014/main" id="{11F7C7A3-1BAA-46B7-9738-F7A63C68F165}"/>
              </a:ext>
            </a:extLst>
          </p:cNvPr>
          <p:cNvSpPr/>
          <p:nvPr/>
        </p:nvSpPr>
        <p:spPr>
          <a:xfrm>
            <a:off x="186612" y="6344816"/>
            <a:ext cx="391886" cy="33590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13B09D-8517-4EC2-97D8-8DB0C33C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75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D4FFD-DA6B-4B4E-ABC6-F8B2BA89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Информационные войны в современном мире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030E3A-619A-45F7-9F71-C218EF9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sz="2400" dirty="0"/>
              <a:t>В 2008 г. во время агрессии Грузии в Южной Осетии была предпринята попытка </a:t>
            </a:r>
            <a:r>
              <a:rPr lang="ru-RU" sz="2400" b="1" dirty="0"/>
              <a:t>исказить ситуацию</a:t>
            </a:r>
            <a:r>
              <a:rPr lang="ru-RU" sz="2400" dirty="0"/>
              <a:t>, обвинив в массированных бомбардировках Грузии Россию. Способом поддержания данной управляемой войны стало создание «образа жертвы»: в западных СМИ продвигалась идея, что «большая и кровожадная» Россия напала на «маленькую, но гордую и демократическую» Грузию. 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sz="2400" dirty="0"/>
              <a:t>Следует отметить, что целью ложной информации, которая подавалась иностранными СМИ, была </a:t>
            </a:r>
            <a:r>
              <a:rPr lang="ru-RU" sz="2400" b="1" dirty="0"/>
              <a:t>дискредитация политики России </a:t>
            </a:r>
            <a:r>
              <a:rPr lang="ru-RU" sz="2400" dirty="0"/>
              <a:t>в Закавказье.</a:t>
            </a:r>
          </a:p>
        </p:txBody>
      </p:sp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id="{73AFD002-6249-4509-9AA6-9C6A010104A0}"/>
              </a:ext>
            </a:extLst>
          </p:cNvPr>
          <p:cNvSpPr/>
          <p:nvPr/>
        </p:nvSpPr>
        <p:spPr>
          <a:xfrm>
            <a:off x="186612" y="6344816"/>
            <a:ext cx="391886" cy="33590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58B9DE-D8B1-4145-8108-0E995D02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DF0E-4650-48E8-BA46-E9D29A689D2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183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357</TotalTime>
  <Words>566</Words>
  <Application>Microsoft Office PowerPoint</Application>
  <PresentationFormat>Широкоэкранный</PresentationFormat>
  <Paragraphs>47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Натуральные материалы</vt:lpstr>
      <vt:lpstr>Информационные войны в истории общества</vt:lpstr>
      <vt:lpstr>Содержание</vt:lpstr>
      <vt:lpstr>Введение</vt:lpstr>
      <vt:lpstr>Презентация PowerPoint</vt:lpstr>
      <vt:lpstr>Информационные войны в древности</vt:lpstr>
      <vt:lpstr>Презентация PowerPoint</vt:lpstr>
      <vt:lpstr>Информационные войны во время Первой и Второй Мировой войны</vt:lpstr>
      <vt:lpstr>Презентация PowerPoint</vt:lpstr>
      <vt:lpstr>Информационные войны в современном мире</vt:lpstr>
      <vt:lpstr>Презентация PowerPoint</vt:lpstr>
      <vt:lpstr>Заключение</vt:lpstr>
      <vt:lpstr>Используемые 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войны в истории общества</dc:title>
  <dc:creator>Ульяна Пляскина</dc:creator>
  <cp:lastModifiedBy>Ульяна Пляскина</cp:lastModifiedBy>
  <cp:revision>77</cp:revision>
  <dcterms:created xsi:type="dcterms:W3CDTF">2021-03-30T14:57:33Z</dcterms:created>
  <dcterms:modified xsi:type="dcterms:W3CDTF">2021-04-06T19:27:10Z</dcterms:modified>
</cp:coreProperties>
</file>