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61" r:id="rId3"/>
    <p:sldId id="262" r:id="rId4"/>
    <p:sldId id="257" r:id="rId5"/>
    <p:sldId id="259" r:id="rId6"/>
    <p:sldId id="266" r:id="rId7"/>
    <p:sldId id="263" r:id="rId8"/>
    <p:sldId id="264" r:id="rId9"/>
    <p:sldId id="265" r:id="rId10"/>
    <p:sldId id="267" r:id="rId11"/>
    <p:sldId id="268" r:id="rId12"/>
    <p:sldId id="270" r:id="rId13"/>
    <p:sldId id="271" r:id="rId14"/>
    <p:sldId id="272" r:id="rId15"/>
    <p:sldId id="273" r:id="rId16"/>
    <p:sldId id="269" r:id="rId17"/>
    <p:sldId id="275" r:id="rId18"/>
    <p:sldId id="276" r:id="rId19"/>
    <p:sldId id="279" r:id="rId20"/>
    <p:sldId id="280" r:id="rId21"/>
    <p:sldId id="281" r:id="rId22"/>
    <p:sldId id="282" r:id="rId23"/>
    <p:sldId id="283" r:id="rId24"/>
    <p:sldId id="284" r:id="rId25"/>
    <p:sldId id="285" r:id="rId26"/>
    <p:sldId id="286" r:id="rId27"/>
    <p:sldId id="287" r:id="rId28"/>
    <p:sldId id="288" r:id="rId29"/>
    <p:sldId id="27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2" d="100"/>
          <a:sy n="72" d="100"/>
        </p:scale>
        <p:origin x="-1290"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361064AF-CC21-434C-BD90-B64DC363E93A}" type="datetimeFigureOut">
              <a:rPr lang="en-US" smtClean="0"/>
              <a:pPr/>
              <a:t>8/13/2017</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0E243171-4C87-48BC-B7D6-98699BDB7FC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1064AF-CC21-434C-BD90-B64DC363E93A}" type="datetimeFigureOut">
              <a:rPr lang="en-US" smtClean="0"/>
              <a:pPr/>
              <a:t>8/13/2017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243171-4C87-48BC-B7D6-98699BDB7FC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361064AF-CC21-434C-BD90-B64DC363E93A}" type="datetimeFigureOut">
              <a:rPr lang="en-US" smtClean="0"/>
              <a:pPr/>
              <a:t>8/13/2017</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0E243171-4C87-48BC-B7D6-98699BDB7FC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61064AF-CC21-434C-BD90-B64DC363E93A}" type="datetimeFigureOut">
              <a:rPr lang="en-US" smtClean="0"/>
              <a:pPr/>
              <a:t>8/13/2017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E243171-4C87-48BC-B7D6-98699BDB7FC3}"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361064AF-CC21-434C-BD90-B64DC363E93A}" type="datetimeFigureOut">
              <a:rPr lang="en-US" smtClean="0"/>
              <a:pPr/>
              <a:t>8/13/2017</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E243171-4C87-48BC-B7D6-98699BDB7FC3}"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361064AF-CC21-434C-BD90-B64DC363E93A}" type="datetimeFigureOut">
              <a:rPr lang="en-US" smtClean="0"/>
              <a:pPr/>
              <a:t>8/13/2017</a:t>
            </a:fld>
            <a:endParaRPr lang="en-US"/>
          </a:p>
        </p:txBody>
      </p:sp>
      <p:sp>
        <p:nvSpPr>
          <p:cNvPr id="10" name="Slide Number Placeholder 9"/>
          <p:cNvSpPr>
            <a:spLocks noGrp="1"/>
          </p:cNvSpPr>
          <p:nvPr>
            <p:ph type="sldNum" sz="quarter" idx="16"/>
          </p:nvPr>
        </p:nvSpPr>
        <p:spPr/>
        <p:txBody>
          <a:bodyPr rtlCol="0"/>
          <a:lstStyle/>
          <a:p>
            <a:fld id="{0E243171-4C87-48BC-B7D6-98699BDB7FC3}"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361064AF-CC21-434C-BD90-B64DC363E93A}" type="datetimeFigureOut">
              <a:rPr lang="en-US" smtClean="0"/>
              <a:pPr/>
              <a:t>8/13/2017</a:t>
            </a:fld>
            <a:endParaRPr lang="en-US"/>
          </a:p>
        </p:txBody>
      </p:sp>
      <p:sp>
        <p:nvSpPr>
          <p:cNvPr id="12" name="Slide Number Placeholder 11"/>
          <p:cNvSpPr>
            <a:spLocks noGrp="1"/>
          </p:cNvSpPr>
          <p:nvPr>
            <p:ph type="sldNum" sz="quarter" idx="16"/>
          </p:nvPr>
        </p:nvSpPr>
        <p:spPr/>
        <p:txBody>
          <a:bodyPr rtlCol="0"/>
          <a:lstStyle/>
          <a:p>
            <a:fld id="{0E243171-4C87-48BC-B7D6-98699BDB7FC3}"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61064AF-CC21-434C-BD90-B64DC363E93A}" type="datetimeFigureOut">
              <a:rPr lang="en-US" smtClean="0"/>
              <a:pPr/>
              <a:t>8/13/2017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0E243171-4C87-48BC-B7D6-98699BDB7FC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1064AF-CC21-434C-BD90-B64DC363E93A}" type="datetimeFigureOut">
              <a:rPr lang="en-US" smtClean="0"/>
              <a:pPr/>
              <a:t>8/13/2017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0E243171-4C87-48BC-B7D6-98699BDB7FC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61064AF-CC21-434C-BD90-B64DC363E93A}" type="datetimeFigureOut">
              <a:rPr lang="en-US" smtClean="0"/>
              <a:pPr/>
              <a:t>8/13/2017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0E243171-4C87-48BC-B7D6-98699BDB7FC3}"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361064AF-CC21-434C-BD90-B64DC363E93A}" type="datetimeFigureOut">
              <a:rPr lang="en-US" smtClean="0"/>
              <a:pPr/>
              <a:t>8/13/2017</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0E243171-4C87-48BC-B7D6-98699BDB7FC3}"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361064AF-CC21-434C-BD90-B64DC363E93A}" type="datetimeFigureOut">
              <a:rPr lang="en-US" smtClean="0"/>
              <a:pPr/>
              <a:t>8/13/2017</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E243171-4C87-48BC-B7D6-98699BDB7FC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8229600" cy="1143000"/>
          </a:xfrm>
        </p:spPr>
        <p:txBody>
          <a:bodyPr>
            <a:normAutofit/>
          </a:bodyPr>
          <a:lstStyle/>
          <a:p>
            <a:r>
              <a:rPr lang="en-US" sz="4000" b="1" smtClean="0"/>
              <a:t>   </a:t>
            </a:r>
            <a:r>
              <a:rPr lang="en-US" sz="4000" b="1" u="sng" smtClean="0"/>
              <a:t>PREDICTIVE </a:t>
            </a:r>
            <a:r>
              <a:rPr lang="en-US" sz="4000" b="1" u="sng" dirty="0" smtClean="0"/>
              <a:t>MODELING: Group-3</a:t>
            </a:r>
            <a:endParaRPr lang="en-US" sz="4000" b="1" u="sng" dirty="0"/>
          </a:p>
        </p:txBody>
      </p:sp>
      <p:sp>
        <p:nvSpPr>
          <p:cNvPr id="6" name="Title 1"/>
          <p:cNvSpPr txBox="1">
            <a:spLocks/>
          </p:cNvSpPr>
          <p:nvPr/>
        </p:nvSpPr>
        <p:spPr>
          <a:xfrm>
            <a:off x="533400" y="2286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u="sng" dirty="0" smtClean="0"/>
              <a:t>Group Assignment</a:t>
            </a:r>
            <a:endParaRPr lang="en-US" sz="4000" b="1" u="sng" dirty="0"/>
          </a:p>
        </p:txBody>
      </p:sp>
      <p:sp>
        <p:nvSpPr>
          <p:cNvPr id="7" name="TextBox 6"/>
          <p:cNvSpPr txBox="1"/>
          <p:nvPr/>
        </p:nvSpPr>
        <p:spPr>
          <a:xfrm>
            <a:off x="5257800" y="3276600"/>
            <a:ext cx="3429000" cy="3539430"/>
          </a:xfrm>
          <a:prstGeom prst="rect">
            <a:avLst/>
          </a:prstGeom>
          <a:noFill/>
        </p:spPr>
        <p:txBody>
          <a:bodyPr wrap="square" rtlCol="0">
            <a:spAutoFit/>
          </a:bodyPr>
          <a:lstStyle/>
          <a:p>
            <a:pPr algn="r"/>
            <a:r>
              <a:rPr lang="en-IN" sz="2800" b="1" u="sng" dirty="0" smtClean="0"/>
              <a:t>Group members</a:t>
            </a:r>
          </a:p>
          <a:p>
            <a:endParaRPr lang="en-IN" sz="2800" b="1" dirty="0"/>
          </a:p>
          <a:p>
            <a:pPr algn="r"/>
            <a:r>
              <a:rPr lang="en-IN" sz="2800" b="1" dirty="0" smtClean="0"/>
              <a:t>Akshay Arora</a:t>
            </a:r>
          </a:p>
          <a:p>
            <a:pPr algn="r"/>
            <a:r>
              <a:rPr lang="en-IN" sz="2800" b="1" dirty="0" smtClean="0"/>
              <a:t>Naman Khurana</a:t>
            </a:r>
          </a:p>
          <a:p>
            <a:pPr algn="r"/>
            <a:r>
              <a:rPr lang="en-IN" sz="2800" b="1" dirty="0" smtClean="0"/>
              <a:t>Vineet Singla</a:t>
            </a:r>
          </a:p>
          <a:p>
            <a:pPr algn="r"/>
            <a:r>
              <a:rPr lang="en-IN" sz="2800" b="1" dirty="0" smtClean="0"/>
              <a:t>Praveen Moon</a:t>
            </a:r>
          </a:p>
          <a:p>
            <a:pPr algn="r"/>
            <a:r>
              <a:rPr lang="en-IN" sz="2800" b="1" dirty="0" smtClean="0"/>
              <a:t>Nitish Gupta</a:t>
            </a:r>
          </a:p>
          <a:p>
            <a:endParaRPr lang="en-IN" sz="2800" b="1"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Data Split- Stratified Sampling</a:t>
            </a:r>
            <a:endParaRPr lang="en-US" b="1" u="sng" dirty="0"/>
          </a:p>
        </p:txBody>
      </p:sp>
      <p:sp>
        <p:nvSpPr>
          <p:cNvPr id="3" name="Content Placeholder 2"/>
          <p:cNvSpPr>
            <a:spLocks noGrp="1"/>
          </p:cNvSpPr>
          <p:nvPr>
            <p:ph sz="quarter" idx="1"/>
          </p:nvPr>
        </p:nvSpPr>
        <p:spPr/>
        <p:txBody>
          <a:bodyPr>
            <a:normAutofit/>
          </a:bodyPr>
          <a:lstStyle/>
          <a:p>
            <a:r>
              <a:rPr lang="en-US" sz="2800" dirty="0" smtClean="0"/>
              <a:t>Splitting the data into train(70%) and validation set (30%)</a:t>
            </a:r>
          </a:p>
          <a:p>
            <a:endParaRPr lang="en-US" sz="2800" dirty="0" smtClean="0"/>
          </a:p>
          <a:p>
            <a:r>
              <a:rPr lang="en-US" sz="2800" dirty="0" smtClean="0"/>
              <a:t>Training data Churn rate = 14.32%</a:t>
            </a:r>
          </a:p>
          <a:p>
            <a:endParaRPr lang="en-US" sz="2800" dirty="0" smtClean="0"/>
          </a:p>
          <a:p>
            <a:r>
              <a:rPr lang="en-US" sz="2800" dirty="0" smtClean="0"/>
              <a:t>Validation Data Churn rate = 14.8%</a:t>
            </a:r>
            <a:endParaRPr lang="en-US" sz="2800"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Model Building- </a:t>
            </a:r>
            <a:r>
              <a:rPr lang="en-US" b="1" u="sng" dirty="0" err="1" smtClean="0"/>
              <a:t>Logit</a:t>
            </a:r>
            <a:endParaRPr lang="en-US" b="1" u="sng" dirty="0"/>
          </a:p>
        </p:txBody>
      </p:sp>
      <p:sp>
        <p:nvSpPr>
          <p:cNvPr id="3" name="Content Placeholder 2"/>
          <p:cNvSpPr>
            <a:spLocks noGrp="1"/>
          </p:cNvSpPr>
          <p:nvPr>
            <p:ph sz="quarter" idx="1"/>
          </p:nvPr>
        </p:nvSpPr>
        <p:spPr/>
        <p:txBody>
          <a:bodyPr>
            <a:normAutofit/>
          </a:bodyPr>
          <a:lstStyle/>
          <a:p>
            <a:r>
              <a:rPr lang="en-US" sz="2400" dirty="0" smtClean="0"/>
              <a:t>Initially Model was built using :</a:t>
            </a:r>
          </a:p>
          <a:p>
            <a:pPr>
              <a:buNone/>
            </a:pPr>
            <a:r>
              <a:rPr lang="en-US" sz="2400" dirty="0" smtClean="0"/>
              <a:t>		Target Variable: Churn</a:t>
            </a:r>
          </a:p>
          <a:p>
            <a:pPr>
              <a:buNone/>
            </a:pPr>
            <a:r>
              <a:rPr lang="en-US" sz="2400" dirty="0" smtClean="0"/>
              <a:t>		Independent Variables: All</a:t>
            </a:r>
          </a:p>
          <a:p>
            <a:r>
              <a:rPr lang="en-US" sz="2400" dirty="0" smtClean="0"/>
              <a:t>All Variable Model Output:-</a:t>
            </a:r>
          </a:p>
        </p:txBody>
      </p:sp>
      <p:pic>
        <p:nvPicPr>
          <p:cNvPr id="8" name="Picture 3" descr="E:\Akxay\GLIM\Predictive Analytics\Assignment\all_var_model.JPG"/>
          <p:cNvPicPr>
            <a:picLocks noChangeAspect="1" noChangeArrowheads="1"/>
          </p:cNvPicPr>
          <p:nvPr/>
        </p:nvPicPr>
        <p:blipFill>
          <a:blip r:embed="rId2" cstate="print"/>
          <a:srcRect/>
          <a:stretch>
            <a:fillRect/>
          </a:stretch>
        </p:blipFill>
        <p:spPr bwMode="auto">
          <a:xfrm>
            <a:off x="762000" y="3733800"/>
            <a:ext cx="7620000" cy="2819400"/>
          </a:xfrm>
          <a:prstGeom prst="rect">
            <a:avLst/>
          </a:prstGeom>
          <a:noFill/>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Fine Tuning the Model</a:t>
            </a:r>
            <a:endParaRPr lang="en-US" b="1" u="sng" dirty="0"/>
          </a:p>
        </p:txBody>
      </p:sp>
      <p:sp>
        <p:nvSpPr>
          <p:cNvPr id="3" name="Content Placeholder 2"/>
          <p:cNvSpPr>
            <a:spLocks noGrp="1"/>
          </p:cNvSpPr>
          <p:nvPr>
            <p:ph sz="quarter" idx="1"/>
          </p:nvPr>
        </p:nvSpPr>
        <p:spPr/>
        <p:txBody>
          <a:bodyPr>
            <a:normAutofit/>
          </a:bodyPr>
          <a:lstStyle/>
          <a:p>
            <a:r>
              <a:rPr lang="en-US" sz="2800" dirty="0" smtClean="0"/>
              <a:t>VIF Output:-</a:t>
            </a:r>
          </a:p>
          <a:p>
            <a:endParaRPr lang="en-US" sz="2800" dirty="0" smtClean="0"/>
          </a:p>
          <a:p>
            <a:endParaRPr lang="en-US" sz="2800" dirty="0" smtClean="0"/>
          </a:p>
          <a:p>
            <a:endParaRPr lang="en-US" sz="2800" dirty="0" smtClean="0"/>
          </a:p>
          <a:p>
            <a:r>
              <a:rPr lang="en-US" sz="2800" dirty="0" smtClean="0"/>
              <a:t>Monthly charges (as it is caused by Other variables like Data usage, </a:t>
            </a:r>
            <a:r>
              <a:rPr lang="en-US" sz="2800" dirty="0" err="1" smtClean="0"/>
              <a:t>DayMins</a:t>
            </a:r>
            <a:r>
              <a:rPr lang="en-US" sz="2800" dirty="0" smtClean="0"/>
              <a:t> etc) and Data Plan variables are dropped.</a:t>
            </a:r>
          </a:p>
          <a:p>
            <a:r>
              <a:rPr lang="en-US" sz="2800" dirty="0" smtClean="0"/>
              <a:t>Next, </a:t>
            </a:r>
            <a:r>
              <a:rPr lang="en-US" sz="2800" dirty="0" err="1" smtClean="0"/>
              <a:t>AccountWeeks</a:t>
            </a:r>
            <a:r>
              <a:rPr lang="en-US" sz="2800" dirty="0" smtClean="0"/>
              <a:t> and </a:t>
            </a:r>
            <a:r>
              <a:rPr lang="en-US" sz="2800" dirty="0" err="1" smtClean="0"/>
              <a:t>DayCalls</a:t>
            </a:r>
            <a:r>
              <a:rPr lang="en-US" sz="2800" dirty="0" smtClean="0"/>
              <a:t> are also dropped as they are not coming significant in the final model.</a:t>
            </a:r>
          </a:p>
        </p:txBody>
      </p:sp>
      <p:pic>
        <p:nvPicPr>
          <p:cNvPr id="4" name="Picture 4" descr="E:\Akxay\GLIM\Predictive Analytics\Assignment\VIF_all.JPG"/>
          <p:cNvPicPr>
            <a:picLocks noChangeAspect="1" noChangeArrowheads="1"/>
          </p:cNvPicPr>
          <p:nvPr/>
        </p:nvPicPr>
        <p:blipFill>
          <a:blip r:embed="rId2" cstate="print"/>
          <a:srcRect/>
          <a:stretch>
            <a:fillRect/>
          </a:stretch>
        </p:blipFill>
        <p:spPr bwMode="auto">
          <a:xfrm>
            <a:off x="302768" y="2209800"/>
            <a:ext cx="8841232" cy="1140372"/>
          </a:xfrm>
          <a:prstGeom prst="rect">
            <a:avLst/>
          </a:prstGeom>
          <a:noFill/>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Final Model</a:t>
            </a:r>
            <a:endParaRPr lang="en-US" b="1" u="sng" dirty="0"/>
          </a:p>
        </p:txBody>
      </p:sp>
      <p:sp>
        <p:nvSpPr>
          <p:cNvPr id="3" name="Content Placeholder 2"/>
          <p:cNvSpPr>
            <a:spLocks noGrp="1"/>
          </p:cNvSpPr>
          <p:nvPr>
            <p:ph sz="quarter" idx="1"/>
          </p:nvPr>
        </p:nvSpPr>
        <p:spPr/>
        <p:txBody>
          <a:bodyPr/>
          <a:lstStyle/>
          <a:p>
            <a:r>
              <a:rPr lang="en-US" sz="2800" dirty="0" smtClean="0"/>
              <a:t>After 4 iteration, a final Customer Churn prediction model was built which has the following output:- </a:t>
            </a:r>
          </a:p>
          <a:p>
            <a:endParaRPr lang="en-US" dirty="0"/>
          </a:p>
        </p:txBody>
      </p:sp>
      <p:pic>
        <p:nvPicPr>
          <p:cNvPr id="6" name="Picture 5" descr="E:\Akxay\GLIM\Predictive Analytics\Assignment\final_model.JPG"/>
          <p:cNvPicPr>
            <a:picLocks noChangeAspect="1" noChangeArrowheads="1"/>
          </p:cNvPicPr>
          <p:nvPr/>
        </p:nvPicPr>
        <p:blipFill>
          <a:blip r:embed="rId2" cstate="print"/>
          <a:srcRect/>
          <a:stretch>
            <a:fillRect/>
          </a:stretch>
        </p:blipFill>
        <p:spPr bwMode="auto">
          <a:xfrm>
            <a:off x="685800" y="2743200"/>
            <a:ext cx="8153400" cy="3352827"/>
          </a:xfrm>
          <a:prstGeom prst="rect">
            <a:avLst/>
          </a:prstGeom>
          <a:noFill/>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Interpreting the Output</a:t>
            </a:r>
            <a:endParaRPr lang="en-US" b="1" u="sng" dirty="0"/>
          </a:p>
        </p:txBody>
      </p:sp>
      <p:sp>
        <p:nvSpPr>
          <p:cNvPr id="3" name="Content Placeholder 2"/>
          <p:cNvSpPr>
            <a:spLocks noGrp="1"/>
          </p:cNvSpPr>
          <p:nvPr>
            <p:ph sz="quarter" idx="1"/>
          </p:nvPr>
        </p:nvSpPr>
        <p:spPr/>
        <p:txBody>
          <a:bodyPr>
            <a:normAutofit/>
          </a:bodyPr>
          <a:lstStyle/>
          <a:p>
            <a:r>
              <a:rPr lang="en-US" sz="2800" dirty="0" smtClean="0"/>
              <a:t>As we can see, P values of all the variables which are used in the final model are significant. </a:t>
            </a:r>
          </a:p>
          <a:p>
            <a:endParaRPr lang="en-US" sz="2800" dirty="0" smtClean="0"/>
          </a:p>
          <a:p>
            <a:r>
              <a:rPr lang="en-US" sz="2800" dirty="0" smtClean="0"/>
              <a:t>AIC value of final model  is also smaller than the final model with all the variables.</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Model Evaluation</a:t>
            </a:r>
            <a:endParaRPr lang="en-US" b="1" u="sng" dirty="0"/>
          </a:p>
        </p:txBody>
      </p:sp>
      <p:sp>
        <p:nvSpPr>
          <p:cNvPr id="3" name="Content Placeholder 2"/>
          <p:cNvSpPr>
            <a:spLocks noGrp="1"/>
          </p:cNvSpPr>
          <p:nvPr>
            <p:ph sz="quarter" idx="1"/>
          </p:nvPr>
        </p:nvSpPr>
        <p:spPr/>
        <p:txBody>
          <a:bodyPr/>
          <a:lstStyle/>
          <a:p>
            <a:r>
              <a:rPr lang="en-US" dirty="0" smtClean="0"/>
              <a:t>Rank Ordering:</a:t>
            </a:r>
          </a:p>
          <a:p>
            <a:endParaRPr lang="en-US" dirty="0"/>
          </a:p>
        </p:txBody>
      </p:sp>
      <p:graphicFrame>
        <p:nvGraphicFramePr>
          <p:cNvPr id="5" name="Content Placeholder 11"/>
          <p:cNvGraphicFramePr>
            <a:graphicFrameLocks/>
          </p:cNvGraphicFramePr>
          <p:nvPr/>
        </p:nvGraphicFramePr>
        <p:xfrm>
          <a:off x="914400" y="2286000"/>
          <a:ext cx="7772401" cy="4038604"/>
        </p:xfrm>
        <a:graphic>
          <a:graphicData uri="http://schemas.openxmlformats.org/drawingml/2006/table">
            <a:tbl>
              <a:tblPr/>
              <a:tblGrid>
                <a:gridCol w="534815"/>
                <a:gridCol w="506666"/>
                <a:gridCol w="707222"/>
                <a:gridCol w="957036"/>
                <a:gridCol w="760000"/>
                <a:gridCol w="492592"/>
                <a:gridCol w="985185"/>
                <a:gridCol w="1069629"/>
                <a:gridCol w="1351109"/>
                <a:gridCol w="408147"/>
              </a:tblGrid>
              <a:tr h="424962">
                <a:tc>
                  <a:txBody>
                    <a:bodyPr/>
                    <a:lstStyle/>
                    <a:p>
                      <a:pPr algn="l" fontAlgn="ctr"/>
                      <a:r>
                        <a:rPr lang="en-US" sz="800" b="1" i="0" u="none" strike="noStrike">
                          <a:solidFill>
                            <a:srgbClr val="555555"/>
                          </a:solidFill>
                          <a:latin typeface="Lucida Sans"/>
                        </a:rPr>
                        <a:t>deciles</a:t>
                      </a:r>
                    </a:p>
                  </a:txBody>
                  <a:tcPr marL="9525" marR="9525" marT="9525" marB="0" anchor="ctr">
                    <a:lnL>
                      <a:noFill/>
                    </a:lnL>
                    <a:lnR w="12700" cap="flat" cmpd="sng" algn="ctr">
                      <a:solidFill>
                        <a:srgbClr val="CFD4D8"/>
                      </a:solidFill>
                      <a:prstDash val="solid"/>
                      <a:round/>
                      <a:headEnd type="none" w="med" len="med"/>
                      <a:tailEnd type="none" w="med" len="med"/>
                    </a:lnR>
                    <a:lnT>
                      <a:noFill/>
                    </a:lnT>
                    <a:lnB w="12700" cap="flat" cmpd="sng" algn="ctr">
                      <a:solidFill>
                        <a:srgbClr val="CFD4D8"/>
                      </a:solidFill>
                      <a:prstDash val="solid"/>
                      <a:round/>
                      <a:headEnd type="none" w="med" len="med"/>
                      <a:tailEnd type="none" w="med" len="med"/>
                    </a:lnB>
                  </a:tcPr>
                </a:tc>
                <a:tc>
                  <a:txBody>
                    <a:bodyPr/>
                    <a:lstStyle/>
                    <a:p>
                      <a:pPr algn="l" fontAlgn="ctr"/>
                      <a:r>
                        <a:rPr lang="en-US" sz="800" b="1" i="0" u="none" strike="noStrike">
                          <a:solidFill>
                            <a:srgbClr val="555555"/>
                          </a:solidFill>
                          <a:latin typeface="Lucida Sans"/>
                        </a:rPr>
                        <a:t>cnt</a:t>
                      </a:r>
                    </a:p>
                  </a:txBody>
                  <a:tcPr marL="9525" marR="9525" marT="9525" marB="0" anchor="ctr">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a:noFill/>
                    </a:lnT>
                    <a:lnB w="12700" cap="flat" cmpd="sng" algn="ctr">
                      <a:solidFill>
                        <a:srgbClr val="CFD4D8"/>
                      </a:solidFill>
                      <a:prstDash val="solid"/>
                      <a:round/>
                      <a:headEnd type="none" w="med" len="med"/>
                      <a:tailEnd type="none" w="med" len="med"/>
                    </a:lnB>
                  </a:tcPr>
                </a:tc>
                <a:tc>
                  <a:txBody>
                    <a:bodyPr/>
                    <a:lstStyle/>
                    <a:p>
                      <a:pPr algn="l" fontAlgn="ctr"/>
                      <a:r>
                        <a:rPr lang="en-US" sz="800" b="1" i="0" u="none" strike="noStrike">
                          <a:solidFill>
                            <a:srgbClr val="555555"/>
                          </a:solidFill>
                          <a:latin typeface="Lucida Sans"/>
                        </a:rPr>
                        <a:t>cnt_resp</a:t>
                      </a:r>
                    </a:p>
                  </a:txBody>
                  <a:tcPr marL="9525" marR="9525" marT="9525" marB="0" anchor="ctr">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a:noFill/>
                    </a:lnT>
                    <a:lnB w="12700" cap="flat" cmpd="sng" algn="ctr">
                      <a:solidFill>
                        <a:srgbClr val="CFD4D8"/>
                      </a:solidFill>
                      <a:prstDash val="solid"/>
                      <a:round/>
                      <a:headEnd type="none" w="med" len="med"/>
                      <a:tailEnd type="none" w="med" len="med"/>
                    </a:lnB>
                  </a:tcPr>
                </a:tc>
                <a:tc>
                  <a:txBody>
                    <a:bodyPr/>
                    <a:lstStyle/>
                    <a:p>
                      <a:pPr algn="l" fontAlgn="ctr"/>
                      <a:r>
                        <a:rPr lang="en-US" sz="800" b="1" i="0" u="none" strike="noStrike">
                          <a:solidFill>
                            <a:srgbClr val="555555"/>
                          </a:solidFill>
                          <a:latin typeface="Lucida Sans"/>
                        </a:rPr>
                        <a:t>cnt_non_resp</a:t>
                      </a:r>
                    </a:p>
                  </a:txBody>
                  <a:tcPr marL="9525" marR="9525" marT="9525" marB="0" anchor="ctr">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a:noFill/>
                    </a:lnT>
                    <a:lnB w="12700" cap="flat" cmpd="sng" algn="ctr">
                      <a:solidFill>
                        <a:srgbClr val="CFD4D8"/>
                      </a:solidFill>
                      <a:prstDash val="solid"/>
                      <a:round/>
                      <a:headEnd type="none" w="med" len="med"/>
                      <a:tailEnd type="none" w="med" len="med"/>
                    </a:lnB>
                  </a:tcPr>
                </a:tc>
                <a:tc>
                  <a:txBody>
                    <a:bodyPr/>
                    <a:lstStyle/>
                    <a:p>
                      <a:pPr algn="l" fontAlgn="ctr"/>
                      <a:r>
                        <a:rPr lang="en-US" sz="800" b="1" i="0" u="none" strike="noStrike">
                          <a:solidFill>
                            <a:srgbClr val="555555"/>
                          </a:solidFill>
                          <a:latin typeface="Lucida Sans"/>
                        </a:rPr>
                        <a:t>cum_resp</a:t>
                      </a:r>
                    </a:p>
                  </a:txBody>
                  <a:tcPr marL="9525" marR="9525" marT="9525" marB="0" anchor="ctr">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a:noFill/>
                    </a:lnT>
                    <a:lnB w="12700" cap="flat" cmpd="sng" algn="ctr">
                      <a:solidFill>
                        <a:srgbClr val="CFD4D8"/>
                      </a:solidFill>
                      <a:prstDash val="solid"/>
                      <a:round/>
                      <a:headEnd type="none" w="med" len="med"/>
                      <a:tailEnd type="none" w="med" len="med"/>
                    </a:lnB>
                  </a:tcPr>
                </a:tc>
                <a:tc>
                  <a:txBody>
                    <a:bodyPr/>
                    <a:lstStyle/>
                    <a:p>
                      <a:pPr algn="l" fontAlgn="ctr"/>
                      <a:r>
                        <a:rPr lang="en-US" sz="800" b="1" i="0" u="none" strike="noStrike">
                          <a:solidFill>
                            <a:srgbClr val="555555"/>
                          </a:solidFill>
                          <a:latin typeface="Lucida Sans"/>
                        </a:rPr>
                        <a:t>rrate</a:t>
                      </a:r>
                    </a:p>
                  </a:txBody>
                  <a:tcPr marL="9525" marR="9525" marT="9525" marB="0" anchor="ctr">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a:noFill/>
                    </a:lnT>
                    <a:lnB w="12700" cap="flat" cmpd="sng" algn="ctr">
                      <a:solidFill>
                        <a:srgbClr val="CFD4D8"/>
                      </a:solidFill>
                      <a:prstDash val="solid"/>
                      <a:round/>
                      <a:headEnd type="none" w="med" len="med"/>
                      <a:tailEnd type="none" w="med" len="med"/>
                    </a:lnB>
                  </a:tcPr>
                </a:tc>
                <a:tc>
                  <a:txBody>
                    <a:bodyPr/>
                    <a:lstStyle/>
                    <a:p>
                      <a:pPr algn="l" fontAlgn="ctr"/>
                      <a:r>
                        <a:rPr lang="en-US" sz="800" b="1" i="0" u="none" strike="noStrike">
                          <a:solidFill>
                            <a:srgbClr val="555555"/>
                          </a:solidFill>
                          <a:latin typeface="Lucida Sans"/>
                        </a:rPr>
                        <a:t>cum_non_resp</a:t>
                      </a:r>
                    </a:p>
                  </a:txBody>
                  <a:tcPr marL="9525" marR="9525" marT="9525" marB="0" anchor="ctr">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a:noFill/>
                    </a:lnT>
                    <a:lnB w="12700" cap="flat" cmpd="sng" algn="ctr">
                      <a:solidFill>
                        <a:srgbClr val="CFD4D8"/>
                      </a:solidFill>
                      <a:prstDash val="solid"/>
                      <a:round/>
                      <a:headEnd type="none" w="med" len="med"/>
                      <a:tailEnd type="none" w="med" len="med"/>
                    </a:lnB>
                  </a:tcPr>
                </a:tc>
                <a:tc>
                  <a:txBody>
                    <a:bodyPr/>
                    <a:lstStyle/>
                    <a:p>
                      <a:pPr algn="l" fontAlgn="ctr"/>
                      <a:r>
                        <a:rPr lang="en-US" sz="800" b="1" i="0" u="none" strike="noStrike">
                          <a:solidFill>
                            <a:srgbClr val="555555"/>
                          </a:solidFill>
                          <a:latin typeface="Lucida Sans"/>
                        </a:rPr>
                        <a:t>cum_perct_resp</a:t>
                      </a:r>
                    </a:p>
                  </a:txBody>
                  <a:tcPr marL="9525" marR="9525" marT="9525" marB="0" anchor="ctr">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a:noFill/>
                    </a:lnT>
                    <a:lnB w="12700" cap="flat" cmpd="sng" algn="ctr">
                      <a:solidFill>
                        <a:srgbClr val="CFD4D8"/>
                      </a:solidFill>
                      <a:prstDash val="solid"/>
                      <a:round/>
                      <a:headEnd type="none" w="med" len="med"/>
                      <a:tailEnd type="none" w="med" len="med"/>
                    </a:lnB>
                  </a:tcPr>
                </a:tc>
                <a:tc>
                  <a:txBody>
                    <a:bodyPr/>
                    <a:lstStyle/>
                    <a:p>
                      <a:pPr algn="l" fontAlgn="ctr"/>
                      <a:r>
                        <a:rPr lang="en-US" sz="800" b="1" i="0" u="none" strike="noStrike">
                          <a:solidFill>
                            <a:srgbClr val="555555"/>
                          </a:solidFill>
                          <a:latin typeface="Lucida Sans"/>
                        </a:rPr>
                        <a:t>cum_perct_non_resp</a:t>
                      </a:r>
                    </a:p>
                  </a:txBody>
                  <a:tcPr marL="9525" marR="9525" marT="9525" marB="0" anchor="ctr">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a:noFill/>
                    </a:lnT>
                    <a:lnB w="12700" cap="flat" cmpd="sng" algn="ctr">
                      <a:solidFill>
                        <a:srgbClr val="CFD4D8"/>
                      </a:solidFill>
                      <a:prstDash val="solid"/>
                      <a:round/>
                      <a:headEnd type="none" w="med" len="med"/>
                      <a:tailEnd type="none" w="med" len="med"/>
                    </a:lnB>
                  </a:tcPr>
                </a:tc>
                <a:tc>
                  <a:txBody>
                    <a:bodyPr/>
                    <a:lstStyle/>
                    <a:p>
                      <a:pPr algn="l" fontAlgn="ctr"/>
                      <a:r>
                        <a:rPr lang="en-US" sz="800" b="1" i="0" u="none" strike="noStrike">
                          <a:solidFill>
                            <a:srgbClr val="555555"/>
                          </a:solidFill>
                          <a:latin typeface="Lucida Sans"/>
                        </a:rPr>
                        <a:t>ks</a:t>
                      </a:r>
                    </a:p>
                  </a:txBody>
                  <a:tcPr marL="9525" marR="9525" marT="9525" marB="0" anchor="ctr">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a:noFill/>
                    </a:lnT>
                    <a:lnB w="12700" cap="flat" cmpd="sng" algn="ctr">
                      <a:solidFill>
                        <a:srgbClr val="CFD4D8"/>
                      </a:solidFill>
                      <a:prstDash val="solid"/>
                      <a:round/>
                      <a:headEnd type="none" w="med" len="med"/>
                      <a:tailEnd type="none" w="med" len="med"/>
                    </a:lnB>
                  </a:tcPr>
                </a:tc>
              </a:tr>
              <a:tr h="389792">
                <a:tc>
                  <a:txBody>
                    <a:bodyPr/>
                    <a:lstStyle/>
                    <a:p>
                      <a:pPr algn="l" fontAlgn="ctr"/>
                      <a:endParaRPr lang="en-US" sz="800" b="1" i="0" u="none" strike="noStrike">
                        <a:solidFill>
                          <a:srgbClr val="555555"/>
                        </a:solidFill>
                        <a:latin typeface="Lucida Sans"/>
                      </a:endParaRPr>
                    </a:p>
                    <a:p>
                      <a:pPr algn="l" fontAlgn="ctr"/>
                      <a:r>
                        <a:rPr lang="en-US" sz="800" b="1" i="0" u="none" strike="noStrike">
                          <a:solidFill>
                            <a:srgbClr val="555555"/>
                          </a:solidFill>
                          <a:latin typeface="Lucida Sans"/>
                        </a:rPr>
                        <a:t> </a:t>
                      </a:r>
                    </a:p>
                  </a:txBody>
                  <a:tcPr marL="9525" marR="9525" marT="9525" marB="0" anchor="ctr">
                    <a:lnL>
                      <a:noFill/>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a:noFill/>
                    </a:lnB>
                  </a:tcPr>
                </a:tc>
                <a:tc>
                  <a:txBody>
                    <a:bodyPr/>
                    <a:lstStyle/>
                    <a:p>
                      <a:pPr algn="l" fontAlgn="ctr"/>
                      <a:endParaRPr lang="en-US" sz="800" b="1" i="0" u="none" strike="noStrike">
                        <a:solidFill>
                          <a:srgbClr val="555555"/>
                        </a:solidFill>
                        <a:latin typeface="Lucida Sans"/>
                      </a:endParaRPr>
                    </a:p>
                    <a:p>
                      <a:pPr algn="l" fontAlgn="ctr"/>
                      <a:r>
                        <a:rPr lang="en-US" sz="800" b="1" i="0" u="none" strike="noStrike">
                          <a:solidFill>
                            <a:srgbClr val="555555"/>
                          </a:solidFill>
                          <a:latin typeface="Lucida Sans"/>
                        </a:rPr>
                        <a:t> </a:t>
                      </a:r>
                    </a:p>
                  </a:txBody>
                  <a:tcPr marL="9525" marR="9525" marT="9525" marB="0" anchor="ctr">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a:noFill/>
                    </a:lnB>
                  </a:tcPr>
                </a:tc>
                <a:tc>
                  <a:txBody>
                    <a:bodyPr/>
                    <a:lstStyle/>
                    <a:p>
                      <a:pPr algn="l" fontAlgn="ctr"/>
                      <a:endParaRPr lang="en-US" sz="800" b="1" i="0" u="none" strike="noStrike">
                        <a:solidFill>
                          <a:srgbClr val="555555"/>
                        </a:solidFill>
                        <a:latin typeface="Lucida Sans"/>
                      </a:endParaRPr>
                    </a:p>
                    <a:p>
                      <a:pPr algn="l" fontAlgn="ctr"/>
                      <a:r>
                        <a:rPr lang="en-US" sz="800" b="1" i="0" u="none" strike="noStrike">
                          <a:solidFill>
                            <a:srgbClr val="555555"/>
                          </a:solidFill>
                          <a:latin typeface="Lucida Sans"/>
                        </a:rPr>
                        <a:t> </a:t>
                      </a:r>
                    </a:p>
                  </a:txBody>
                  <a:tcPr marL="9525" marR="9525" marT="9525" marB="0" anchor="ctr">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a:noFill/>
                    </a:lnB>
                  </a:tcPr>
                </a:tc>
                <a:tc>
                  <a:txBody>
                    <a:bodyPr/>
                    <a:lstStyle/>
                    <a:p>
                      <a:pPr algn="l" fontAlgn="ctr"/>
                      <a:endParaRPr lang="en-US" sz="800" b="1" i="0" u="none" strike="noStrike">
                        <a:solidFill>
                          <a:srgbClr val="555555"/>
                        </a:solidFill>
                        <a:latin typeface="Lucida Sans"/>
                      </a:endParaRPr>
                    </a:p>
                    <a:p>
                      <a:pPr algn="l" fontAlgn="ctr"/>
                      <a:r>
                        <a:rPr lang="en-US" sz="800" b="1" i="0" u="none" strike="noStrike">
                          <a:solidFill>
                            <a:srgbClr val="555555"/>
                          </a:solidFill>
                          <a:latin typeface="Lucida Sans"/>
                        </a:rPr>
                        <a:t> </a:t>
                      </a:r>
                    </a:p>
                  </a:txBody>
                  <a:tcPr marL="9525" marR="9525" marT="9525" marB="0" anchor="ctr">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a:noFill/>
                    </a:lnB>
                  </a:tcPr>
                </a:tc>
                <a:tc>
                  <a:txBody>
                    <a:bodyPr/>
                    <a:lstStyle/>
                    <a:p>
                      <a:pPr algn="l" fontAlgn="ctr"/>
                      <a:endParaRPr lang="en-US" sz="800" b="1" i="0" u="none" strike="noStrike">
                        <a:solidFill>
                          <a:srgbClr val="555555"/>
                        </a:solidFill>
                        <a:latin typeface="Lucida Sans"/>
                      </a:endParaRPr>
                    </a:p>
                    <a:p>
                      <a:pPr algn="l" fontAlgn="ctr"/>
                      <a:r>
                        <a:rPr lang="en-US" sz="800" b="1" i="0" u="none" strike="noStrike">
                          <a:solidFill>
                            <a:srgbClr val="555555"/>
                          </a:solidFill>
                          <a:latin typeface="Lucida Sans"/>
                        </a:rPr>
                        <a:t> </a:t>
                      </a:r>
                    </a:p>
                  </a:txBody>
                  <a:tcPr marL="9525" marR="9525" marT="9525" marB="0" anchor="ctr">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a:noFill/>
                    </a:lnB>
                  </a:tcPr>
                </a:tc>
                <a:tc>
                  <a:txBody>
                    <a:bodyPr/>
                    <a:lstStyle/>
                    <a:p>
                      <a:pPr algn="l" fontAlgn="ctr"/>
                      <a:endParaRPr lang="en-US" sz="800" b="1" i="0" u="none" strike="noStrike">
                        <a:solidFill>
                          <a:srgbClr val="555555"/>
                        </a:solidFill>
                        <a:latin typeface="Lucida Sans"/>
                      </a:endParaRPr>
                    </a:p>
                    <a:p>
                      <a:pPr algn="l" fontAlgn="ctr"/>
                      <a:r>
                        <a:rPr lang="en-US" sz="800" b="1" i="0" u="none" strike="noStrike">
                          <a:solidFill>
                            <a:srgbClr val="555555"/>
                          </a:solidFill>
                          <a:latin typeface="Lucida Sans"/>
                        </a:rPr>
                        <a:t> </a:t>
                      </a:r>
                    </a:p>
                  </a:txBody>
                  <a:tcPr marL="9525" marR="9525" marT="9525" marB="0" anchor="ctr">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a:noFill/>
                    </a:lnB>
                  </a:tcPr>
                </a:tc>
                <a:tc>
                  <a:txBody>
                    <a:bodyPr/>
                    <a:lstStyle/>
                    <a:p>
                      <a:pPr algn="l" fontAlgn="ctr"/>
                      <a:endParaRPr lang="en-US" sz="800" b="1" i="0" u="none" strike="noStrike">
                        <a:solidFill>
                          <a:srgbClr val="555555"/>
                        </a:solidFill>
                        <a:latin typeface="Lucida Sans"/>
                      </a:endParaRPr>
                    </a:p>
                    <a:p>
                      <a:pPr algn="l" fontAlgn="ctr"/>
                      <a:r>
                        <a:rPr lang="en-US" sz="800" b="1" i="0" u="none" strike="noStrike">
                          <a:solidFill>
                            <a:srgbClr val="555555"/>
                          </a:solidFill>
                          <a:latin typeface="Lucida Sans"/>
                        </a:rPr>
                        <a:t> </a:t>
                      </a:r>
                    </a:p>
                  </a:txBody>
                  <a:tcPr marL="9525" marR="9525" marT="9525" marB="0" anchor="ctr">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a:noFill/>
                    </a:lnB>
                  </a:tcPr>
                </a:tc>
                <a:tc>
                  <a:txBody>
                    <a:bodyPr/>
                    <a:lstStyle/>
                    <a:p>
                      <a:pPr algn="l" fontAlgn="ctr"/>
                      <a:endParaRPr lang="en-US" sz="800" b="1" i="0" u="none" strike="noStrike">
                        <a:solidFill>
                          <a:srgbClr val="555555"/>
                        </a:solidFill>
                        <a:latin typeface="Lucida Sans"/>
                      </a:endParaRPr>
                    </a:p>
                    <a:p>
                      <a:pPr algn="l" fontAlgn="ctr"/>
                      <a:r>
                        <a:rPr lang="en-US" sz="800" b="1" i="0" u="none" strike="noStrike">
                          <a:solidFill>
                            <a:srgbClr val="555555"/>
                          </a:solidFill>
                          <a:latin typeface="Lucida Sans"/>
                        </a:rPr>
                        <a:t> </a:t>
                      </a:r>
                    </a:p>
                  </a:txBody>
                  <a:tcPr marL="9525" marR="9525" marT="9525" marB="0" anchor="ctr">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a:noFill/>
                    </a:lnB>
                  </a:tcPr>
                </a:tc>
                <a:tc>
                  <a:txBody>
                    <a:bodyPr/>
                    <a:lstStyle/>
                    <a:p>
                      <a:pPr algn="l" fontAlgn="ctr"/>
                      <a:endParaRPr lang="en-US" sz="800" b="1" i="0" u="none" strike="noStrike">
                        <a:solidFill>
                          <a:srgbClr val="555555"/>
                        </a:solidFill>
                        <a:latin typeface="Lucida Sans"/>
                      </a:endParaRPr>
                    </a:p>
                    <a:p>
                      <a:pPr algn="l" fontAlgn="ctr"/>
                      <a:r>
                        <a:rPr lang="en-US" sz="800" b="1" i="0" u="none" strike="noStrike">
                          <a:solidFill>
                            <a:srgbClr val="555555"/>
                          </a:solidFill>
                          <a:latin typeface="Lucida Sans"/>
                        </a:rPr>
                        <a:t> </a:t>
                      </a:r>
                    </a:p>
                  </a:txBody>
                  <a:tcPr marL="9525" marR="9525" marT="9525" marB="0" anchor="ctr">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a:noFill/>
                    </a:lnB>
                  </a:tcPr>
                </a:tc>
                <a:tc>
                  <a:txBody>
                    <a:bodyPr/>
                    <a:lstStyle/>
                    <a:p>
                      <a:pPr algn="l" fontAlgn="ctr"/>
                      <a:endParaRPr lang="en-US" sz="800" b="1" i="0" u="none" strike="noStrike">
                        <a:solidFill>
                          <a:srgbClr val="555555"/>
                        </a:solidFill>
                        <a:latin typeface="Lucida Sans"/>
                      </a:endParaRPr>
                    </a:p>
                    <a:p>
                      <a:pPr algn="l" fontAlgn="ctr"/>
                      <a:r>
                        <a:rPr lang="en-US" sz="800" b="1" i="0" u="none" strike="noStrike">
                          <a:solidFill>
                            <a:srgbClr val="555555"/>
                          </a:solidFill>
                          <a:latin typeface="Lucida Sans"/>
                        </a:rPr>
                        <a:t> </a:t>
                      </a:r>
                    </a:p>
                  </a:txBody>
                  <a:tcPr marL="9525" marR="9525" marT="9525" marB="0" anchor="ctr">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a:noFill/>
                    </a:lnB>
                  </a:tcPr>
                </a:tc>
              </a:tr>
              <a:tr h="322385">
                <a:tc>
                  <a:txBody>
                    <a:bodyPr/>
                    <a:lstStyle/>
                    <a:p>
                      <a:pPr algn="r" fontAlgn="b"/>
                      <a:r>
                        <a:rPr lang="en-US" sz="800" b="0" i="0" u="none" strike="noStrike">
                          <a:solidFill>
                            <a:srgbClr val="000000"/>
                          </a:solidFill>
                          <a:latin typeface="Lucida Sans"/>
                        </a:rPr>
                        <a:t>10</a:t>
                      </a:r>
                    </a:p>
                  </a:txBody>
                  <a:tcPr marL="9525" marR="9525" marT="9525" marB="0" anchor="b">
                    <a:lnL>
                      <a:noFill/>
                    </a:lnL>
                    <a:lnR w="12700" cap="flat" cmpd="sng" algn="ctr">
                      <a:solidFill>
                        <a:srgbClr val="CFD4D8"/>
                      </a:solidFill>
                      <a:prstDash val="solid"/>
                      <a:round/>
                      <a:headEnd type="none" w="med" len="med"/>
                      <a:tailEnd type="none" w="med" len="med"/>
                    </a:lnR>
                    <a:lnT>
                      <a:noFill/>
                    </a:lnT>
                    <a:lnB w="12700" cap="flat" cmpd="sng" algn="ctr">
                      <a:solidFill>
                        <a:srgbClr val="CFD4D8"/>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latin typeface="Lucida Sans"/>
                        </a:rPr>
                        <a:t>102</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a:noFill/>
                    </a:lnT>
                    <a:lnB w="12700" cap="flat" cmpd="sng" algn="ctr">
                      <a:solidFill>
                        <a:srgbClr val="CFD4D8"/>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latin typeface="Lucida Sans"/>
                        </a:rPr>
                        <a:t>49</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a:noFill/>
                    </a:lnT>
                    <a:lnB w="12700" cap="flat" cmpd="sng" algn="ctr">
                      <a:solidFill>
                        <a:srgbClr val="CFD4D8"/>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latin typeface="Lucida Sans"/>
                        </a:rPr>
                        <a:t>53</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a:noFill/>
                    </a:lnT>
                    <a:lnB w="12700" cap="flat" cmpd="sng" algn="ctr">
                      <a:solidFill>
                        <a:srgbClr val="CFD4D8"/>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latin typeface="Lucida Sans"/>
                        </a:rPr>
                        <a:t>49</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a:noFill/>
                    </a:lnT>
                    <a:lnB w="12700" cap="flat" cmpd="sng" algn="ctr">
                      <a:solidFill>
                        <a:srgbClr val="CFD4D8"/>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latin typeface="Lucida Sans"/>
                        </a:rPr>
                        <a:t>48.04</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a:noFill/>
                    </a:lnT>
                    <a:lnB w="12700" cap="flat" cmpd="sng" algn="ctr">
                      <a:solidFill>
                        <a:srgbClr val="CFD4D8"/>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latin typeface="Lucida Sans"/>
                        </a:rPr>
                        <a:t>53</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a:noFill/>
                    </a:lnT>
                    <a:lnB w="12700" cap="flat" cmpd="sng" algn="ctr">
                      <a:solidFill>
                        <a:srgbClr val="CFD4D8"/>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latin typeface="Lucida Sans"/>
                        </a:rPr>
                        <a:t>32.45</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a:noFill/>
                    </a:lnT>
                    <a:lnB w="12700" cap="flat" cmpd="sng" algn="ctr">
                      <a:solidFill>
                        <a:srgbClr val="CFD4D8"/>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latin typeface="Lucida Sans"/>
                        </a:rPr>
                        <a:t>6.13</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a:noFill/>
                    </a:lnT>
                    <a:lnB w="12700" cap="flat" cmpd="sng" algn="ctr">
                      <a:solidFill>
                        <a:srgbClr val="CFD4D8"/>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latin typeface="Lucida Sans"/>
                        </a:rPr>
                        <a:t>26.3</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a:noFill/>
                    </a:lnT>
                    <a:lnB w="12700" cap="flat" cmpd="sng" algn="ctr">
                      <a:solidFill>
                        <a:srgbClr val="CFD4D8"/>
                      </a:solidFill>
                      <a:prstDash val="solid"/>
                      <a:round/>
                      <a:headEnd type="none" w="med" len="med"/>
                      <a:tailEnd type="none" w="med" len="med"/>
                    </a:lnB>
                    <a:solidFill>
                      <a:srgbClr val="FFFFFF"/>
                    </a:solidFill>
                  </a:tcPr>
                </a:tc>
              </a:tr>
              <a:tr h="322385">
                <a:tc>
                  <a:txBody>
                    <a:bodyPr/>
                    <a:lstStyle/>
                    <a:p>
                      <a:pPr algn="r" fontAlgn="b"/>
                      <a:r>
                        <a:rPr lang="en-US" sz="800" b="0" i="0" u="none" strike="noStrike">
                          <a:solidFill>
                            <a:srgbClr val="000000"/>
                          </a:solidFill>
                          <a:latin typeface="Lucida Sans"/>
                        </a:rPr>
                        <a:t>9</a:t>
                      </a:r>
                    </a:p>
                  </a:txBody>
                  <a:tcPr marL="9525" marR="9525" marT="9525" marB="0" anchor="b">
                    <a:lnL>
                      <a:noFill/>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DFDFD"/>
                    </a:solidFill>
                  </a:tcPr>
                </a:tc>
                <a:tc>
                  <a:txBody>
                    <a:bodyPr/>
                    <a:lstStyle/>
                    <a:p>
                      <a:pPr algn="r" fontAlgn="b"/>
                      <a:r>
                        <a:rPr lang="en-US" sz="800" b="0" i="0" u="none" strike="noStrike">
                          <a:solidFill>
                            <a:srgbClr val="000000"/>
                          </a:solidFill>
                          <a:latin typeface="Lucida Sans"/>
                        </a:rPr>
                        <a:t>102</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DFDFD"/>
                    </a:solidFill>
                  </a:tcPr>
                </a:tc>
                <a:tc>
                  <a:txBody>
                    <a:bodyPr/>
                    <a:lstStyle/>
                    <a:p>
                      <a:pPr algn="r" fontAlgn="b"/>
                      <a:r>
                        <a:rPr lang="en-US" sz="800" b="0" i="0" u="none" strike="noStrike">
                          <a:solidFill>
                            <a:srgbClr val="000000"/>
                          </a:solidFill>
                          <a:latin typeface="Lucida Sans"/>
                        </a:rPr>
                        <a:t>39</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DFDFD"/>
                    </a:solidFill>
                  </a:tcPr>
                </a:tc>
                <a:tc>
                  <a:txBody>
                    <a:bodyPr/>
                    <a:lstStyle/>
                    <a:p>
                      <a:pPr algn="r" fontAlgn="b"/>
                      <a:r>
                        <a:rPr lang="en-US" sz="800" b="0" i="0" u="none" strike="noStrike">
                          <a:solidFill>
                            <a:srgbClr val="000000"/>
                          </a:solidFill>
                          <a:latin typeface="Lucida Sans"/>
                        </a:rPr>
                        <a:t>63</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DFDFD"/>
                    </a:solidFill>
                  </a:tcPr>
                </a:tc>
                <a:tc>
                  <a:txBody>
                    <a:bodyPr/>
                    <a:lstStyle/>
                    <a:p>
                      <a:pPr algn="r" fontAlgn="b"/>
                      <a:r>
                        <a:rPr lang="en-US" sz="800" b="0" i="0" u="none" strike="noStrike">
                          <a:solidFill>
                            <a:srgbClr val="000000"/>
                          </a:solidFill>
                          <a:latin typeface="Lucida Sans"/>
                        </a:rPr>
                        <a:t>88</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DFDFD"/>
                    </a:solidFill>
                  </a:tcPr>
                </a:tc>
                <a:tc>
                  <a:txBody>
                    <a:bodyPr/>
                    <a:lstStyle/>
                    <a:p>
                      <a:pPr algn="r" fontAlgn="b"/>
                      <a:r>
                        <a:rPr lang="en-US" sz="800" b="0" i="0" u="none" strike="noStrike">
                          <a:solidFill>
                            <a:srgbClr val="000000"/>
                          </a:solidFill>
                          <a:latin typeface="Lucida Sans"/>
                        </a:rPr>
                        <a:t>38.24</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DFDFD"/>
                    </a:solidFill>
                  </a:tcPr>
                </a:tc>
                <a:tc>
                  <a:txBody>
                    <a:bodyPr/>
                    <a:lstStyle/>
                    <a:p>
                      <a:pPr algn="r" fontAlgn="b"/>
                      <a:r>
                        <a:rPr lang="en-US" sz="800" b="0" i="0" u="none" strike="noStrike">
                          <a:solidFill>
                            <a:srgbClr val="000000"/>
                          </a:solidFill>
                          <a:latin typeface="Lucida Sans"/>
                        </a:rPr>
                        <a:t>116</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DFDFD"/>
                    </a:solidFill>
                  </a:tcPr>
                </a:tc>
                <a:tc>
                  <a:txBody>
                    <a:bodyPr/>
                    <a:lstStyle/>
                    <a:p>
                      <a:pPr algn="r" fontAlgn="b"/>
                      <a:r>
                        <a:rPr lang="en-US" sz="800" b="0" i="0" u="none" strike="noStrike">
                          <a:solidFill>
                            <a:srgbClr val="000000"/>
                          </a:solidFill>
                          <a:latin typeface="Lucida Sans"/>
                        </a:rPr>
                        <a:t>58.28</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DFDFD"/>
                    </a:solidFill>
                  </a:tcPr>
                </a:tc>
                <a:tc>
                  <a:txBody>
                    <a:bodyPr/>
                    <a:lstStyle/>
                    <a:p>
                      <a:pPr algn="r" fontAlgn="b"/>
                      <a:r>
                        <a:rPr lang="en-US" sz="800" b="0" i="0" u="none" strike="noStrike">
                          <a:solidFill>
                            <a:srgbClr val="000000"/>
                          </a:solidFill>
                          <a:latin typeface="Lucida Sans"/>
                        </a:rPr>
                        <a:t>13.41</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DFDFD"/>
                    </a:solidFill>
                  </a:tcPr>
                </a:tc>
                <a:tc>
                  <a:txBody>
                    <a:bodyPr/>
                    <a:lstStyle/>
                    <a:p>
                      <a:pPr algn="r" fontAlgn="b"/>
                      <a:r>
                        <a:rPr lang="en-US" sz="800" b="0" i="0" u="none" strike="noStrike">
                          <a:solidFill>
                            <a:srgbClr val="000000"/>
                          </a:solidFill>
                          <a:latin typeface="Lucida Sans"/>
                        </a:rPr>
                        <a:t>44.9</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DFDFD"/>
                    </a:solidFill>
                  </a:tcPr>
                </a:tc>
              </a:tr>
              <a:tr h="322385">
                <a:tc>
                  <a:txBody>
                    <a:bodyPr/>
                    <a:lstStyle/>
                    <a:p>
                      <a:pPr algn="r" fontAlgn="b"/>
                      <a:r>
                        <a:rPr lang="en-US" sz="800" b="0" i="0" u="none" strike="noStrike">
                          <a:solidFill>
                            <a:srgbClr val="000000"/>
                          </a:solidFill>
                          <a:latin typeface="Lucida Sans"/>
                        </a:rPr>
                        <a:t>8</a:t>
                      </a:r>
                    </a:p>
                  </a:txBody>
                  <a:tcPr marL="9525" marR="9525" marT="9525" marB="0" anchor="b">
                    <a:lnL>
                      <a:noFill/>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latin typeface="Lucida Sans"/>
                        </a:rPr>
                        <a:t>101</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latin typeface="Lucida Sans"/>
                        </a:rPr>
                        <a:t>23</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latin typeface="Lucida Sans"/>
                        </a:rPr>
                        <a:t>78</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latin typeface="Lucida Sans"/>
                        </a:rPr>
                        <a:t>111</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latin typeface="Lucida Sans"/>
                        </a:rPr>
                        <a:t>22.77</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latin typeface="Lucida Sans"/>
                        </a:rPr>
                        <a:t>194</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latin typeface="Lucida Sans"/>
                        </a:rPr>
                        <a:t>73.51</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latin typeface="Lucida Sans"/>
                        </a:rPr>
                        <a:t>22.43</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latin typeface="Lucida Sans"/>
                        </a:rPr>
                        <a:t>51.1</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FFFFF"/>
                    </a:solidFill>
                  </a:tcPr>
                </a:tc>
              </a:tr>
              <a:tr h="322385">
                <a:tc>
                  <a:txBody>
                    <a:bodyPr/>
                    <a:lstStyle/>
                    <a:p>
                      <a:pPr algn="r" fontAlgn="b"/>
                      <a:r>
                        <a:rPr lang="en-US" sz="800" b="0" i="0" u="none" strike="noStrike">
                          <a:solidFill>
                            <a:srgbClr val="000000"/>
                          </a:solidFill>
                          <a:latin typeface="Lucida Sans"/>
                        </a:rPr>
                        <a:t>7</a:t>
                      </a:r>
                    </a:p>
                  </a:txBody>
                  <a:tcPr marL="9525" marR="9525" marT="9525" marB="0" anchor="b">
                    <a:lnL>
                      <a:noFill/>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DFDFD"/>
                    </a:solidFill>
                  </a:tcPr>
                </a:tc>
                <a:tc>
                  <a:txBody>
                    <a:bodyPr/>
                    <a:lstStyle/>
                    <a:p>
                      <a:pPr algn="r" fontAlgn="b"/>
                      <a:r>
                        <a:rPr lang="en-US" sz="800" b="0" i="0" u="none" strike="noStrike">
                          <a:solidFill>
                            <a:srgbClr val="000000"/>
                          </a:solidFill>
                          <a:latin typeface="Lucida Sans"/>
                        </a:rPr>
                        <a:t>102</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DFDFD"/>
                    </a:solidFill>
                  </a:tcPr>
                </a:tc>
                <a:tc>
                  <a:txBody>
                    <a:bodyPr/>
                    <a:lstStyle/>
                    <a:p>
                      <a:pPr algn="r" fontAlgn="b"/>
                      <a:r>
                        <a:rPr lang="en-US" sz="800" b="0" i="0" u="none" strike="noStrike">
                          <a:solidFill>
                            <a:srgbClr val="000000"/>
                          </a:solidFill>
                          <a:latin typeface="Lucida Sans"/>
                        </a:rPr>
                        <a:t>16</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DFDFD"/>
                    </a:solidFill>
                  </a:tcPr>
                </a:tc>
                <a:tc>
                  <a:txBody>
                    <a:bodyPr/>
                    <a:lstStyle/>
                    <a:p>
                      <a:pPr algn="r" fontAlgn="b"/>
                      <a:r>
                        <a:rPr lang="en-US" sz="800" b="0" i="0" u="none" strike="noStrike">
                          <a:solidFill>
                            <a:srgbClr val="000000"/>
                          </a:solidFill>
                          <a:latin typeface="Lucida Sans"/>
                        </a:rPr>
                        <a:t>86</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DFDFD"/>
                    </a:solidFill>
                  </a:tcPr>
                </a:tc>
                <a:tc>
                  <a:txBody>
                    <a:bodyPr/>
                    <a:lstStyle/>
                    <a:p>
                      <a:pPr algn="r" fontAlgn="b"/>
                      <a:r>
                        <a:rPr lang="en-US" sz="800" b="0" i="0" u="none" strike="noStrike">
                          <a:solidFill>
                            <a:srgbClr val="000000"/>
                          </a:solidFill>
                          <a:latin typeface="Lucida Sans"/>
                        </a:rPr>
                        <a:t>127</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DFDFD"/>
                    </a:solidFill>
                  </a:tcPr>
                </a:tc>
                <a:tc>
                  <a:txBody>
                    <a:bodyPr/>
                    <a:lstStyle/>
                    <a:p>
                      <a:pPr algn="r" fontAlgn="b"/>
                      <a:r>
                        <a:rPr lang="en-US" sz="800" b="0" i="0" u="none" strike="noStrike">
                          <a:solidFill>
                            <a:srgbClr val="000000"/>
                          </a:solidFill>
                          <a:latin typeface="Lucida Sans"/>
                        </a:rPr>
                        <a:t>15.69</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DFDFD"/>
                    </a:solidFill>
                  </a:tcPr>
                </a:tc>
                <a:tc>
                  <a:txBody>
                    <a:bodyPr/>
                    <a:lstStyle/>
                    <a:p>
                      <a:pPr algn="r" fontAlgn="b"/>
                      <a:r>
                        <a:rPr lang="en-US" sz="800" b="0" i="0" u="none" strike="noStrike">
                          <a:solidFill>
                            <a:srgbClr val="000000"/>
                          </a:solidFill>
                          <a:latin typeface="Lucida Sans"/>
                        </a:rPr>
                        <a:t>280</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DFDFD"/>
                    </a:solidFill>
                  </a:tcPr>
                </a:tc>
                <a:tc>
                  <a:txBody>
                    <a:bodyPr/>
                    <a:lstStyle/>
                    <a:p>
                      <a:pPr algn="r" fontAlgn="b"/>
                      <a:r>
                        <a:rPr lang="en-US" sz="800" b="0" i="0" u="none" strike="noStrike">
                          <a:solidFill>
                            <a:srgbClr val="000000"/>
                          </a:solidFill>
                          <a:latin typeface="Lucida Sans"/>
                        </a:rPr>
                        <a:t>84.11</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DFDFD"/>
                    </a:solidFill>
                  </a:tcPr>
                </a:tc>
                <a:tc>
                  <a:txBody>
                    <a:bodyPr/>
                    <a:lstStyle/>
                    <a:p>
                      <a:pPr algn="r" fontAlgn="b"/>
                      <a:r>
                        <a:rPr lang="en-US" sz="800" b="0" i="0" u="none" strike="noStrike">
                          <a:solidFill>
                            <a:srgbClr val="000000"/>
                          </a:solidFill>
                          <a:latin typeface="Lucida Sans"/>
                        </a:rPr>
                        <a:t>32.37</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DFDFD"/>
                    </a:solidFill>
                  </a:tcPr>
                </a:tc>
                <a:tc>
                  <a:txBody>
                    <a:bodyPr/>
                    <a:lstStyle/>
                    <a:p>
                      <a:pPr algn="r" fontAlgn="b"/>
                      <a:r>
                        <a:rPr lang="en-US" sz="800" b="0" i="0" u="none" strike="noStrike">
                          <a:solidFill>
                            <a:srgbClr val="000000"/>
                          </a:solidFill>
                          <a:latin typeface="Lucida Sans"/>
                        </a:rPr>
                        <a:t>51.7</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DFDFD"/>
                    </a:solidFill>
                  </a:tcPr>
                </a:tc>
              </a:tr>
              <a:tr h="322385">
                <a:tc>
                  <a:txBody>
                    <a:bodyPr/>
                    <a:lstStyle/>
                    <a:p>
                      <a:pPr algn="r" fontAlgn="b"/>
                      <a:r>
                        <a:rPr lang="en-US" sz="800" b="0" i="0" u="none" strike="noStrike">
                          <a:solidFill>
                            <a:srgbClr val="000000"/>
                          </a:solidFill>
                          <a:latin typeface="Lucida Sans"/>
                        </a:rPr>
                        <a:t>6</a:t>
                      </a:r>
                    </a:p>
                  </a:txBody>
                  <a:tcPr marL="9525" marR="9525" marT="9525" marB="0" anchor="b">
                    <a:lnL>
                      <a:noFill/>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latin typeface="Lucida Sans"/>
                        </a:rPr>
                        <a:t>101</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latin typeface="Lucida Sans"/>
                        </a:rPr>
                        <a:t>10</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latin typeface="Lucida Sans"/>
                        </a:rPr>
                        <a:t>91</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latin typeface="Lucida Sans"/>
                        </a:rPr>
                        <a:t>137</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latin typeface="Lucida Sans"/>
                        </a:rPr>
                        <a:t>9.9</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latin typeface="Lucida Sans"/>
                        </a:rPr>
                        <a:t>371</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latin typeface="Lucida Sans"/>
                        </a:rPr>
                        <a:t>90.73</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latin typeface="Lucida Sans"/>
                        </a:rPr>
                        <a:t>42.89</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latin typeface="Lucida Sans"/>
                        </a:rPr>
                        <a:t>47.8</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FFFFF"/>
                    </a:solidFill>
                  </a:tcPr>
                </a:tc>
              </a:tr>
              <a:tr h="322385">
                <a:tc>
                  <a:txBody>
                    <a:bodyPr/>
                    <a:lstStyle/>
                    <a:p>
                      <a:pPr algn="r" fontAlgn="b"/>
                      <a:r>
                        <a:rPr lang="en-US" sz="800" b="0" i="0" u="none" strike="noStrike">
                          <a:solidFill>
                            <a:srgbClr val="000000"/>
                          </a:solidFill>
                          <a:latin typeface="Lucida Sans"/>
                        </a:rPr>
                        <a:t>5</a:t>
                      </a:r>
                    </a:p>
                  </a:txBody>
                  <a:tcPr marL="9525" marR="9525" marT="9525" marB="0" anchor="b">
                    <a:lnL>
                      <a:noFill/>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DFDFD"/>
                    </a:solidFill>
                  </a:tcPr>
                </a:tc>
                <a:tc>
                  <a:txBody>
                    <a:bodyPr/>
                    <a:lstStyle/>
                    <a:p>
                      <a:pPr algn="r" fontAlgn="b"/>
                      <a:r>
                        <a:rPr lang="en-US" sz="800" b="0" i="0" u="none" strike="noStrike">
                          <a:solidFill>
                            <a:srgbClr val="000000"/>
                          </a:solidFill>
                          <a:latin typeface="Lucida Sans"/>
                        </a:rPr>
                        <a:t>102</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DFDFD"/>
                    </a:solidFill>
                  </a:tcPr>
                </a:tc>
                <a:tc>
                  <a:txBody>
                    <a:bodyPr/>
                    <a:lstStyle/>
                    <a:p>
                      <a:pPr algn="r" fontAlgn="b"/>
                      <a:r>
                        <a:rPr lang="en-US" sz="800" b="0" i="0" u="none" strike="noStrike">
                          <a:solidFill>
                            <a:srgbClr val="000000"/>
                          </a:solidFill>
                          <a:latin typeface="Lucida Sans"/>
                        </a:rPr>
                        <a:t>3</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DFDFD"/>
                    </a:solidFill>
                  </a:tcPr>
                </a:tc>
                <a:tc>
                  <a:txBody>
                    <a:bodyPr/>
                    <a:lstStyle/>
                    <a:p>
                      <a:pPr algn="r" fontAlgn="b"/>
                      <a:r>
                        <a:rPr lang="en-US" sz="800" b="0" i="0" u="none" strike="noStrike">
                          <a:solidFill>
                            <a:srgbClr val="000000"/>
                          </a:solidFill>
                          <a:latin typeface="Lucida Sans"/>
                        </a:rPr>
                        <a:t>99</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DFDFD"/>
                    </a:solidFill>
                  </a:tcPr>
                </a:tc>
                <a:tc>
                  <a:txBody>
                    <a:bodyPr/>
                    <a:lstStyle/>
                    <a:p>
                      <a:pPr algn="r" fontAlgn="b"/>
                      <a:r>
                        <a:rPr lang="en-US" sz="800" b="0" i="0" u="none" strike="noStrike">
                          <a:solidFill>
                            <a:srgbClr val="000000"/>
                          </a:solidFill>
                          <a:latin typeface="Lucida Sans"/>
                        </a:rPr>
                        <a:t>140</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DFDFD"/>
                    </a:solidFill>
                  </a:tcPr>
                </a:tc>
                <a:tc>
                  <a:txBody>
                    <a:bodyPr/>
                    <a:lstStyle/>
                    <a:p>
                      <a:pPr algn="r" fontAlgn="b"/>
                      <a:r>
                        <a:rPr lang="en-US" sz="800" b="0" i="0" u="none" strike="noStrike">
                          <a:solidFill>
                            <a:srgbClr val="000000"/>
                          </a:solidFill>
                          <a:latin typeface="Lucida Sans"/>
                        </a:rPr>
                        <a:t>2.94</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DFDFD"/>
                    </a:solidFill>
                  </a:tcPr>
                </a:tc>
                <a:tc>
                  <a:txBody>
                    <a:bodyPr/>
                    <a:lstStyle/>
                    <a:p>
                      <a:pPr algn="r" fontAlgn="b"/>
                      <a:r>
                        <a:rPr lang="en-US" sz="800" b="0" i="0" u="none" strike="noStrike">
                          <a:solidFill>
                            <a:srgbClr val="000000"/>
                          </a:solidFill>
                          <a:latin typeface="Lucida Sans"/>
                        </a:rPr>
                        <a:t>470</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DFDFD"/>
                    </a:solidFill>
                  </a:tcPr>
                </a:tc>
                <a:tc>
                  <a:txBody>
                    <a:bodyPr/>
                    <a:lstStyle/>
                    <a:p>
                      <a:pPr algn="r" fontAlgn="b"/>
                      <a:r>
                        <a:rPr lang="en-US" sz="800" b="0" i="0" u="none" strike="noStrike">
                          <a:solidFill>
                            <a:srgbClr val="000000"/>
                          </a:solidFill>
                          <a:latin typeface="Lucida Sans"/>
                        </a:rPr>
                        <a:t>92.72</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DFDFD"/>
                    </a:solidFill>
                  </a:tcPr>
                </a:tc>
                <a:tc>
                  <a:txBody>
                    <a:bodyPr/>
                    <a:lstStyle/>
                    <a:p>
                      <a:pPr algn="r" fontAlgn="b"/>
                      <a:r>
                        <a:rPr lang="en-US" sz="800" b="0" i="0" u="none" strike="noStrike">
                          <a:solidFill>
                            <a:srgbClr val="000000"/>
                          </a:solidFill>
                          <a:latin typeface="Lucida Sans"/>
                        </a:rPr>
                        <a:t>54.34</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DFDFD"/>
                    </a:solidFill>
                  </a:tcPr>
                </a:tc>
                <a:tc>
                  <a:txBody>
                    <a:bodyPr/>
                    <a:lstStyle/>
                    <a:p>
                      <a:pPr algn="r" fontAlgn="b"/>
                      <a:r>
                        <a:rPr lang="en-US" sz="800" b="0" i="0" u="none" strike="noStrike">
                          <a:solidFill>
                            <a:srgbClr val="000000"/>
                          </a:solidFill>
                          <a:latin typeface="Lucida Sans"/>
                        </a:rPr>
                        <a:t>38.4</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DFDFD"/>
                    </a:solidFill>
                  </a:tcPr>
                </a:tc>
              </a:tr>
              <a:tr h="322385">
                <a:tc>
                  <a:txBody>
                    <a:bodyPr/>
                    <a:lstStyle/>
                    <a:p>
                      <a:pPr algn="r" fontAlgn="b"/>
                      <a:r>
                        <a:rPr lang="en-US" sz="800" b="0" i="0" u="none" strike="noStrike">
                          <a:solidFill>
                            <a:srgbClr val="000000"/>
                          </a:solidFill>
                          <a:latin typeface="Lucida Sans"/>
                        </a:rPr>
                        <a:t>4</a:t>
                      </a:r>
                    </a:p>
                  </a:txBody>
                  <a:tcPr marL="9525" marR="9525" marT="9525" marB="0" anchor="b">
                    <a:lnL>
                      <a:noFill/>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latin typeface="Lucida Sans"/>
                        </a:rPr>
                        <a:t>101</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latin typeface="Lucida Sans"/>
                        </a:rPr>
                        <a:t>3</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latin typeface="Lucida Sans"/>
                        </a:rPr>
                        <a:t>98</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latin typeface="Lucida Sans"/>
                        </a:rPr>
                        <a:t>143</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latin typeface="Lucida Sans"/>
                        </a:rPr>
                        <a:t>2.97</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latin typeface="Lucida Sans"/>
                        </a:rPr>
                        <a:t>568</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latin typeface="Lucida Sans"/>
                        </a:rPr>
                        <a:t>94.7</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latin typeface="Lucida Sans"/>
                        </a:rPr>
                        <a:t>65.66</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latin typeface="Lucida Sans"/>
                        </a:rPr>
                        <a:t>29</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FFFFF"/>
                    </a:solidFill>
                  </a:tcPr>
                </a:tc>
              </a:tr>
              <a:tr h="322385">
                <a:tc>
                  <a:txBody>
                    <a:bodyPr/>
                    <a:lstStyle/>
                    <a:p>
                      <a:pPr algn="r" fontAlgn="b"/>
                      <a:r>
                        <a:rPr lang="en-US" sz="800" b="0" i="0" u="none" strike="noStrike">
                          <a:solidFill>
                            <a:srgbClr val="000000"/>
                          </a:solidFill>
                          <a:latin typeface="Lucida Sans"/>
                        </a:rPr>
                        <a:t>3</a:t>
                      </a:r>
                    </a:p>
                  </a:txBody>
                  <a:tcPr marL="9525" marR="9525" marT="9525" marB="0" anchor="b">
                    <a:lnL>
                      <a:noFill/>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DFDFD"/>
                    </a:solidFill>
                  </a:tcPr>
                </a:tc>
                <a:tc>
                  <a:txBody>
                    <a:bodyPr/>
                    <a:lstStyle/>
                    <a:p>
                      <a:pPr algn="r" fontAlgn="b"/>
                      <a:r>
                        <a:rPr lang="en-US" sz="800" b="0" i="0" u="none" strike="noStrike">
                          <a:solidFill>
                            <a:srgbClr val="000000"/>
                          </a:solidFill>
                          <a:latin typeface="Lucida Sans"/>
                        </a:rPr>
                        <a:t>102</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DFDFD"/>
                    </a:solidFill>
                  </a:tcPr>
                </a:tc>
                <a:tc>
                  <a:txBody>
                    <a:bodyPr/>
                    <a:lstStyle/>
                    <a:p>
                      <a:pPr algn="r" fontAlgn="b"/>
                      <a:r>
                        <a:rPr lang="en-US" sz="800" b="0" i="0" u="none" strike="noStrike">
                          <a:solidFill>
                            <a:srgbClr val="000000"/>
                          </a:solidFill>
                          <a:latin typeface="Lucida Sans"/>
                        </a:rPr>
                        <a:t>5</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DFDFD"/>
                    </a:solidFill>
                  </a:tcPr>
                </a:tc>
                <a:tc>
                  <a:txBody>
                    <a:bodyPr/>
                    <a:lstStyle/>
                    <a:p>
                      <a:pPr algn="r" fontAlgn="b"/>
                      <a:r>
                        <a:rPr lang="en-US" sz="800" b="0" i="0" u="none" strike="noStrike">
                          <a:solidFill>
                            <a:srgbClr val="000000"/>
                          </a:solidFill>
                          <a:latin typeface="Lucida Sans"/>
                        </a:rPr>
                        <a:t>97</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DFDFD"/>
                    </a:solidFill>
                  </a:tcPr>
                </a:tc>
                <a:tc>
                  <a:txBody>
                    <a:bodyPr/>
                    <a:lstStyle/>
                    <a:p>
                      <a:pPr algn="r" fontAlgn="b"/>
                      <a:r>
                        <a:rPr lang="en-US" sz="800" b="0" i="0" u="none" strike="noStrike">
                          <a:solidFill>
                            <a:srgbClr val="000000"/>
                          </a:solidFill>
                          <a:latin typeface="Lucida Sans"/>
                        </a:rPr>
                        <a:t>148</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DFDFD"/>
                    </a:solidFill>
                  </a:tcPr>
                </a:tc>
                <a:tc>
                  <a:txBody>
                    <a:bodyPr/>
                    <a:lstStyle/>
                    <a:p>
                      <a:pPr algn="r" fontAlgn="b"/>
                      <a:r>
                        <a:rPr lang="en-US" sz="800" b="0" i="0" u="none" strike="noStrike">
                          <a:solidFill>
                            <a:srgbClr val="000000"/>
                          </a:solidFill>
                          <a:latin typeface="Lucida Sans"/>
                        </a:rPr>
                        <a:t>4.9</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DFDFD"/>
                    </a:solidFill>
                  </a:tcPr>
                </a:tc>
                <a:tc>
                  <a:txBody>
                    <a:bodyPr/>
                    <a:lstStyle/>
                    <a:p>
                      <a:pPr algn="r" fontAlgn="b"/>
                      <a:r>
                        <a:rPr lang="en-US" sz="800" b="0" i="0" u="none" strike="noStrike">
                          <a:solidFill>
                            <a:srgbClr val="000000"/>
                          </a:solidFill>
                          <a:latin typeface="Lucida Sans"/>
                        </a:rPr>
                        <a:t>665</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DFDFD"/>
                    </a:solidFill>
                  </a:tcPr>
                </a:tc>
                <a:tc>
                  <a:txBody>
                    <a:bodyPr/>
                    <a:lstStyle/>
                    <a:p>
                      <a:pPr algn="r" fontAlgn="b"/>
                      <a:r>
                        <a:rPr lang="en-US" sz="800" b="0" i="0" u="none" strike="noStrike">
                          <a:solidFill>
                            <a:srgbClr val="000000"/>
                          </a:solidFill>
                          <a:latin typeface="Lucida Sans"/>
                        </a:rPr>
                        <a:t>98.01</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DFDFD"/>
                    </a:solidFill>
                  </a:tcPr>
                </a:tc>
                <a:tc>
                  <a:txBody>
                    <a:bodyPr/>
                    <a:lstStyle/>
                    <a:p>
                      <a:pPr algn="r" fontAlgn="b"/>
                      <a:r>
                        <a:rPr lang="en-US" sz="800" b="0" i="0" u="none" strike="noStrike">
                          <a:solidFill>
                            <a:srgbClr val="000000"/>
                          </a:solidFill>
                          <a:latin typeface="Lucida Sans"/>
                        </a:rPr>
                        <a:t>76.88</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DFDFD"/>
                    </a:solidFill>
                  </a:tcPr>
                </a:tc>
                <a:tc>
                  <a:txBody>
                    <a:bodyPr/>
                    <a:lstStyle/>
                    <a:p>
                      <a:pPr algn="r" fontAlgn="b"/>
                      <a:r>
                        <a:rPr lang="en-US" sz="800" b="0" i="0" u="none" strike="noStrike">
                          <a:solidFill>
                            <a:srgbClr val="000000"/>
                          </a:solidFill>
                          <a:latin typeface="Lucida Sans"/>
                        </a:rPr>
                        <a:t>21.1</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DFDFD"/>
                    </a:solidFill>
                  </a:tcPr>
                </a:tc>
              </a:tr>
              <a:tr h="322385">
                <a:tc>
                  <a:txBody>
                    <a:bodyPr/>
                    <a:lstStyle/>
                    <a:p>
                      <a:pPr algn="r" fontAlgn="b"/>
                      <a:r>
                        <a:rPr lang="en-US" sz="800" b="0" i="0" u="none" strike="noStrike">
                          <a:solidFill>
                            <a:srgbClr val="000000"/>
                          </a:solidFill>
                          <a:latin typeface="Lucida Sans"/>
                        </a:rPr>
                        <a:t>2</a:t>
                      </a:r>
                    </a:p>
                  </a:txBody>
                  <a:tcPr marL="9525" marR="9525" marT="9525" marB="0" anchor="b">
                    <a:lnL>
                      <a:noFill/>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latin typeface="Lucida Sans"/>
                        </a:rPr>
                        <a:t>101</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latin typeface="Lucida Sans"/>
                        </a:rPr>
                        <a:t>3</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latin typeface="Lucida Sans"/>
                        </a:rPr>
                        <a:t>98</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latin typeface="Lucida Sans"/>
                        </a:rPr>
                        <a:t>151</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latin typeface="Lucida Sans"/>
                        </a:rPr>
                        <a:t>2.97</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latin typeface="Lucida Sans"/>
                        </a:rPr>
                        <a:t>763</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latin typeface="Lucida Sans"/>
                        </a:rPr>
                        <a:t>100</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latin typeface="Lucida Sans"/>
                        </a:rPr>
                        <a:t>88.21</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FFFFF"/>
                    </a:solidFill>
                  </a:tcPr>
                </a:tc>
                <a:tc>
                  <a:txBody>
                    <a:bodyPr/>
                    <a:lstStyle/>
                    <a:p>
                      <a:pPr algn="r" fontAlgn="b"/>
                      <a:r>
                        <a:rPr lang="en-US" sz="800" b="0" i="0" u="none" strike="noStrike">
                          <a:solidFill>
                            <a:srgbClr val="000000"/>
                          </a:solidFill>
                          <a:latin typeface="Lucida Sans"/>
                        </a:rPr>
                        <a:t>11.8</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FFFFF"/>
                    </a:solidFill>
                  </a:tcPr>
                </a:tc>
              </a:tr>
              <a:tr h="322385">
                <a:tc>
                  <a:txBody>
                    <a:bodyPr/>
                    <a:lstStyle/>
                    <a:p>
                      <a:pPr algn="r" fontAlgn="b"/>
                      <a:r>
                        <a:rPr lang="en-US" sz="800" b="0" i="0" u="none" strike="noStrike">
                          <a:solidFill>
                            <a:srgbClr val="000000"/>
                          </a:solidFill>
                          <a:latin typeface="Lucida Sans"/>
                        </a:rPr>
                        <a:t>1</a:t>
                      </a:r>
                    </a:p>
                  </a:txBody>
                  <a:tcPr marL="9525" marR="9525" marT="9525" marB="0" anchor="b">
                    <a:lnL>
                      <a:noFill/>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DFDFD"/>
                    </a:solidFill>
                  </a:tcPr>
                </a:tc>
                <a:tc>
                  <a:txBody>
                    <a:bodyPr/>
                    <a:lstStyle/>
                    <a:p>
                      <a:pPr algn="r" fontAlgn="b"/>
                      <a:r>
                        <a:rPr lang="en-US" sz="800" b="0" i="0" u="none" strike="noStrike">
                          <a:solidFill>
                            <a:srgbClr val="000000"/>
                          </a:solidFill>
                          <a:latin typeface="Lucida Sans"/>
                        </a:rPr>
                        <a:t>102</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DFDFD"/>
                    </a:solidFill>
                  </a:tcPr>
                </a:tc>
                <a:tc>
                  <a:txBody>
                    <a:bodyPr/>
                    <a:lstStyle/>
                    <a:p>
                      <a:pPr algn="r" fontAlgn="b"/>
                      <a:r>
                        <a:rPr lang="en-US" sz="800" b="0" i="0" u="none" strike="noStrike">
                          <a:solidFill>
                            <a:srgbClr val="000000"/>
                          </a:solidFill>
                          <a:latin typeface="Lucida Sans"/>
                        </a:rPr>
                        <a:t>0</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DFDFD"/>
                    </a:solidFill>
                  </a:tcPr>
                </a:tc>
                <a:tc>
                  <a:txBody>
                    <a:bodyPr/>
                    <a:lstStyle/>
                    <a:p>
                      <a:pPr algn="r" fontAlgn="b"/>
                      <a:r>
                        <a:rPr lang="en-US" sz="800" b="0" i="0" u="none" strike="noStrike">
                          <a:solidFill>
                            <a:srgbClr val="000000"/>
                          </a:solidFill>
                          <a:latin typeface="Lucida Sans"/>
                        </a:rPr>
                        <a:t>102</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DFDFD"/>
                    </a:solidFill>
                  </a:tcPr>
                </a:tc>
                <a:tc>
                  <a:txBody>
                    <a:bodyPr/>
                    <a:lstStyle/>
                    <a:p>
                      <a:pPr algn="r" fontAlgn="b"/>
                      <a:r>
                        <a:rPr lang="en-US" sz="800" b="0" i="0" u="none" strike="noStrike">
                          <a:solidFill>
                            <a:srgbClr val="000000"/>
                          </a:solidFill>
                          <a:latin typeface="Lucida Sans"/>
                        </a:rPr>
                        <a:t>151</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DFDFD"/>
                    </a:solidFill>
                  </a:tcPr>
                </a:tc>
                <a:tc>
                  <a:txBody>
                    <a:bodyPr/>
                    <a:lstStyle/>
                    <a:p>
                      <a:pPr algn="r" fontAlgn="b"/>
                      <a:r>
                        <a:rPr lang="en-US" sz="800" b="0" i="0" u="none" strike="noStrike">
                          <a:solidFill>
                            <a:srgbClr val="000000"/>
                          </a:solidFill>
                          <a:latin typeface="Lucida Sans"/>
                        </a:rPr>
                        <a:t>0</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DFDFD"/>
                    </a:solidFill>
                  </a:tcPr>
                </a:tc>
                <a:tc>
                  <a:txBody>
                    <a:bodyPr/>
                    <a:lstStyle/>
                    <a:p>
                      <a:pPr algn="r" fontAlgn="b"/>
                      <a:r>
                        <a:rPr lang="en-US" sz="800" b="0" i="0" u="none" strike="noStrike">
                          <a:solidFill>
                            <a:srgbClr val="000000"/>
                          </a:solidFill>
                          <a:latin typeface="Lucida Sans"/>
                        </a:rPr>
                        <a:t>865</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DFDFD"/>
                    </a:solidFill>
                  </a:tcPr>
                </a:tc>
                <a:tc>
                  <a:txBody>
                    <a:bodyPr/>
                    <a:lstStyle/>
                    <a:p>
                      <a:pPr algn="r" fontAlgn="b"/>
                      <a:r>
                        <a:rPr lang="en-US" sz="800" b="0" i="0" u="none" strike="noStrike">
                          <a:solidFill>
                            <a:srgbClr val="000000"/>
                          </a:solidFill>
                          <a:latin typeface="Lucida Sans"/>
                        </a:rPr>
                        <a:t>100</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DFDFD"/>
                    </a:solidFill>
                  </a:tcPr>
                </a:tc>
                <a:tc>
                  <a:txBody>
                    <a:bodyPr/>
                    <a:lstStyle/>
                    <a:p>
                      <a:pPr algn="r" fontAlgn="b"/>
                      <a:r>
                        <a:rPr lang="en-US" sz="800" b="0" i="0" u="none" strike="noStrike">
                          <a:solidFill>
                            <a:srgbClr val="000000"/>
                          </a:solidFill>
                          <a:latin typeface="Lucida Sans"/>
                        </a:rPr>
                        <a:t>100</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DFDFD"/>
                    </a:solidFill>
                  </a:tcPr>
                </a:tc>
                <a:tc>
                  <a:txBody>
                    <a:bodyPr/>
                    <a:lstStyle/>
                    <a:p>
                      <a:pPr algn="r" fontAlgn="b"/>
                      <a:r>
                        <a:rPr lang="en-US" sz="800" b="0" i="0" u="none" strike="noStrike" dirty="0">
                          <a:solidFill>
                            <a:srgbClr val="000000"/>
                          </a:solidFill>
                          <a:latin typeface="Lucida Sans"/>
                        </a:rPr>
                        <a:t>0</a:t>
                      </a:r>
                    </a:p>
                  </a:txBody>
                  <a:tcPr marL="9525" marR="9525" marT="9525" marB="0" anchor="b">
                    <a:lnL w="12700" cap="flat" cmpd="sng" algn="ctr">
                      <a:solidFill>
                        <a:srgbClr val="CFD4D8"/>
                      </a:solidFill>
                      <a:prstDash val="solid"/>
                      <a:round/>
                      <a:headEnd type="none" w="med" len="med"/>
                      <a:tailEnd type="none" w="med" len="med"/>
                    </a:lnL>
                    <a:lnR w="12700" cap="flat" cmpd="sng" algn="ctr">
                      <a:solidFill>
                        <a:srgbClr val="CFD4D8"/>
                      </a:solidFill>
                      <a:prstDash val="solid"/>
                      <a:round/>
                      <a:headEnd type="none" w="med" len="med"/>
                      <a:tailEnd type="none" w="med" len="med"/>
                    </a:lnR>
                    <a:lnT w="12700" cap="flat" cmpd="sng" algn="ctr">
                      <a:solidFill>
                        <a:srgbClr val="CFD4D8"/>
                      </a:solidFill>
                      <a:prstDash val="solid"/>
                      <a:round/>
                      <a:headEnd type="none" w="med" len="med"/>
                      <a:tailEnd type="none" w="med" len="med"/>
                    </a:lnT>
                    <a:lnB w="12700" cap="flat" cmpd="sng" algn="ctr">
                      <a:solidFill>
                        <a:srgbClr val="CFD4D8"/>
                      </a:solidFill>
                      <a:prstDash val="solid"/>
                      <a:round/>
                      <a:headEnd type="none" w="med" len="med"/>
                      <a:tailEnd type="none" w="med" len="med"/>
                    </a:lnB>
                    <a:solidFill>
                      <a:srgbClr val="FDFDFD"/>
                    </a:solidFill>
                  </a:tcPr>
                </a:tc>
              </a:tr>
            </a:tbl>
          </a:graphicData>
        </a:graphic>
      </p:graphicFrame>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ROC Curve</a:t>
            </a:r>
            <a:endParaRPr lang="en-US" b="1" u="sng" dirty="0"/>
          </a:p>
        </p:txBody>
      </p:sp>
      <p:sp>
        <p:nvSpPr>
          <p:cNvPr id="11" name="Content Placeholder 10"/>
          <p:cNvSpPr>
            <a:spLocks noGrp="1"/>
          </p:cNvSpPr>
          <p:nvPr>
            <p:ph sz="quarter" idx="1"/>
          </p:nvPr>
        </p:nvSpPr>
        <p:spPr/>
        <p:txBody>
          <a:bodyPr/>
          <a:lstStyle/>
          <a:p>
            <a:r>
              <a:rPr lang="en-US" dirty="0" smtClean="0"/>
              <a:t>AUC value = 83%</a:t>
            </a:r>
          </a:p>
          <a:p>
            <a:endParaRPr lang="en-US" dirty="0"/>
          </a:p>
        </p:txBody>
      </p:sp>
      <p:pic>
        <p:nvPicPr>
          <p:cNvPr id="16" name="Picture 2" descr="E:\Akxay\GLIM\Predictive Analytics\Assignment\ROC.png"/>
          <p:cNvPicPr>
            <a:picLocks noChangeAspect="1" noChangeArrowheads="1"/>
          </p:cNvPicPr>
          <p:nvPr/>
        </p:nvPicPr>
        <p:blipFill>
          <a:blip r:embed="rId2" cstate="print"/>
          <a:srcRect/>
          <a:stretch>
            <a:fillRect/>
          </a:stretch>
        </p:blipFill>
        <p:spPr bwMode="auto">
          <a:xfrm>
            <a:off x="3962400" y="3200400"/>
            <a:ext cx="5181600" cy="3352800"/>
          </a:xfrm>
          <a:prstGeom prst="rect">
            <a:avLst/>
          </a:prstGeom>
          <a:noFill/>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Distribution of Predicted Probabilities</a:t>
            </a:r>
            <a:endParaRPr lang="en-US" b="1" u="sng" dirty="0"/>
          </a:p>
        </p:txBody>
      </p:sp>
      <p:sp>
        <p:nvSpPr>
          <p:cNvPr id="3" name="Content Placeholder 2"/>
          <p:cNvSpPr>
            <a:spLocks noGrp="1"/>
          </p:cNvSpPr>
          <p:nvPr>
            <p:ph sz="quarter" idx="1"/>
          </p:nvPr>
        </p:nvSpPr>
        <p:spPr/>
        <p:txBody>
          <a:bodyPr>
            <a:normAutofit/>
          </a:bodyPr>
          <a:lstStyle/>
          <a:p>
            <a:r>
              <a:rPr lang="en-US" sz="2400" dirty="0" smtClean="0"/>
              <a:t>Using this we can set the threshold for our classifier.</a:t>
            </a:r>
          </a:p>
          <a:p>
            <a:r>
              <a:rPr lang="en-US" sz="2400" dirty="0" smtClean="0"/>
              <a:t>Based on our Business requirement: to capture Customer Churn, we will set it to </a:t>
            </a:r>
            <a:r>
              <a:rPr lang="en-US" sz="2400" b="1" dirty="0" smtClean="0"/>
              <a:t>0.22</a:t>
            </a:r>
            <a:r>
              <a:rPr lang="en-US" sz="2400" dirty="0" smtClean="0"/>
              <a:t> while maintaining a trade-off between Precision and Recall.</a:t>
            </a:r>
          </a:p>
          <a:p>
            <a:endParaRPr lang="en-US" sz="2400" dirty="0" smtClean="0"/>
          </a:p>
          <a:p>
            <a:endParaRPr lang="en-US" sz="2400" dirty="0"/>
          </a:p>
        </p:txBody>
      </p:sp>
      <p:pic>
        <p:nvPicPr>
          <p:cNvPr id="4" name="Picture 3" descr="E:\Akxay\GLIM\Predictive Analytics\Assignment\hist predicted.png"/>
          <p:cNvPicPr>
            <a:picLocks noChangeAspect="1" noChangeArrowheads="1"/>
          </p:cNvPicPr>
          <p:nvPr/>
        </p:nvPicPr>
        <p:blipFill>
          <a:blip r:embed="rId2" cstate="print"/>
          <a:srcRect/>
          <a:stretch>
            <a:fillRect/>
          </a:stretch>
        </p:blipFill>
        <p:spPr bwMode="auto">
          <a:xfrm>
            <a:off x="304800" y="3429000"/>
            <a:ext cx="4572000" cy="3238500"/>
          </a:xfrm>
          <a:prstGeom prst="rect">
            <a:avLst/>
          </a:prstGeom>
          <a:noFill/>
        </p:spPr>
      </p:pic>
      <p:pic>
        <p:nvPicPr>
          <p:cNvPr id="30722" name="Picture 2" descr="E:\Akxay\GLIM\Predictive Analytics\Assignment\density predicted.png"/>
          <p:cNvPicPr>
            <a:picLocks noChangeAspect="1" noChangeArrowheads="1"/>
          </p:cNvPicPr>
          <p:nvPr/>
        </p:nvPicPr>
        <p:blipFill>
          <a:blip r:embed="rId3" cstate="print"/>
          <a:srcRect/>
          <a:stretch>
            <a:fillRect/>
          </a:stretch>
        </p:blipFill>
        <p:spPr bwMode="auto">
          <a:xfrm>
            <a:off x="4953000" y="3200400"/>
            <a:ext cx="4191000" cy="3390900"/>
          </a:xfrm>
          <a:prstGeom prst="rect">
            <a:avLst/>
          </a:prstGeom>
          <a:noFill/>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Confusion Matrix</a:t>
            </a:r>
            <a:endParaRPr lang="en-US" b="1" u="sng" dirty="0"/>
          </a:p>
        </p:txBody>
      </p:sp>
      <p:sp>
        <p:nvSpPr>
          <p:cNvPr id="3" name="Content Placeholder 2"/>
          <p:cNvSpPr>
            <a:spLocks noGrp="1"/>
          </p:cNvSpPr>
          <p:nvPr>
            <p:ph sz="quarter" idx="1"/>
          </p:nvPr>
        </p:nvSpPr>
        <p:spPr/>
        <p:txBody>
          <a:bodyPr>
            <a:normAutofit/>
          </a:bodyPr>
          <a:lstStyle/>
          <a:p>
            <a:r>
              <a:rPr lang="en-US" sz="2400" dirty="0" smtClean="0"/>
              <a:t>Based on the threshold, we set in previous slide as 0.22, Confusion Matrix for the final model is:-</a:t>
            </a:r>
          </a:p>
          <a:p>
            <a:r>
              <a:rPr lang="en-US" sz="2400" dirty="0" smtClean="0"/>
              <a:t>Accuracy = 82.1 %</a:t>
            </a:r>
          </a:p>
          <a:p>
            <a:r>
              <a:rPr lang="en-US" sz="2400" dirty="0" smtClean="0"/>
              <a:t>Percent of the Churn cases did we catch (Recall) = 63%</a:t>
            </a:r>
          </a:p>
          <a:p>
            <a:r>
              <a:rPr lang="en-US" sz="2400" dirty="0" smtClean="0"/>
              <a:t>Percent of Churn predictions were correct(Precision) = 44%</a:t>
            </a:r>
          </a:p>
          <a:p>
            <a:endParaRPr lang="en-US" sz="2800" dirty="0"/>
          </a:p>
        </p:txBody>
      </p:sp>
      <p:graphicFrame>
        <p:nvGraphicFramePr>
          <p:cNvPr id="4" name="Content Placeholder 3"/>
          <p:cNvGraphicFramePr>
            <a:graphicFrameLocks/>
          </p:cNvGraphicFramePr>
          <p:nvPr/>
        </p:nvGraphicFramePr>
        <p:xfrm>
          <a:off x="2286000" y="4191001"/>
          <a:ext cx="4572000" cy="1981199"/>
        </p:xfrm>
        <a:graphic>
          <a:graphicData uri="http://schemas.openxmlformats.org/drawingml/2006/table">
            <a:tbl>
              <a:tblPr/>
              <a:tblGrid>
                <a:gridCol w="941814"/>
                <a:gridCol w="1273439"/>
                <a:gridCol w="1255753"/>
                <a:gridCol w="1100994"/>
              </a:tblGrid>
              <a:tr h="220790">
                <a:tc>
                  <a:txBody>
                    <a:bodyPr/>
                    <a:lstStyle/>
                    <a:p>
                      <a:pPr algn="l" fontAlgn="b"/>
                      <a:endParaRPr lang="en-US" sz="1200" b="1" i="0" u="none" strike="noStrike" dirty="0">
                        <a:solidFill>
                          <a:srgbClr val="000000"/>
                        </a:solidFill>
                        <a:latin typeface="Times New Roman"/>
                      </a:endParaRPr>
                    </a:p>
                  </a:txBody>
                  <a:tcPr marL="9525" marR="9525" marT="9525" marB="0" anchor="b">
                    <a:lnL>
                      <a:noFill/>
                    </a:lnL>
                    <a:lnR>
                      <a:noFill/>
                    </a:lnR>
                    <a:lnT>
                      <a:noFill/>
                    </a:lnT>
                    <a:lnB>
                      <a:noFill/>
                    </a:lnB>
                  </a:tcPr>
                </a:tc>
                <a:tc>
                  <a:txBody>
                    <a:bodyPr/>
                    <a:lstStyle/>
                    <a:p>
                      <a:pPr algn="l" fontAlgn="b"/>
                      <a:endParaRPr lang="en-US" sz="1200" b="1" i="0" u="none" strike="noStrike" dirty="0">
                        <a:solidFill>
                          <a:srgbClr val="000000"/>
                        </a:solidFill>
                        <a:latin typeface="Times New Roman"/>
                      </a:endParaRPr>
                    </a:p>
                  </a:txBody>
                  <a:tcPr marL="9525" marR="9525" marT="9525" marB="0" anchor="b">
                    <a:lnL>
                      <a:noFill/>
                    </a:lnL>
                    <a:lnR>
                      <a:noFill/>
                    </a:lnR>
                    <a:lnT>
                      <a:noFill/>
                    </a:lnT>
                    <a:lnB>
                      <a:noFill/>
                    </a:lnB>
                  </a:tcPr>
                </a:tc>
                <a:tc>
                  <a:txBody>
                    <a:bodyPr/>
                    <a:lstStyle/>
                    <a:p>
                      <a:pPr algn="l" fontAlgn="b"/>
                      <a:r>
                        <a:rPr lang="en-US" sz="1200" b="1" i="0" u="none" strike="noStrike">
                          <a:solidFill>
                            <a:srgbClr val="000000"/>
                          </a:solidFill>
                          <a:latin typeface="Times New Roman"/>
                        </a:rPr>
                        <a:t>Observed</a:t>
                      </a:r>
                    </a:p>
                  </a:txBody>
                  <a:tcPr marL="9525" marR="9525" marT="9525" marB="0" anchor="b">
                    <a:lnL>
                      <a:noFill/>
                    </a:lnL>
                    <a:lnR>
                      <a:noFill/>
                    </a:lnR>
                    <a:lnT>
                      <a:noFill/>
                    </a:lnT>
                    <a:lnB>
                      <a:noFill/>
                    </a:lnB>
                  </a:tcPr>
                </a:tc>
                <a:tc>
                  <a:txBody>
                    <a:bodyPr/>
                    <a:lstStyle/>
                    <a:p>
                      <a:pPr algn="l" fontAlgn="b"/>
                      <a:endParaRPr lang="en-US" sz="1200" b="1" i="0" u="none" strike="noStrike">
                        <a:solidFill>
                          <a:srgbClr val="000000"/>
                        </a:solidFill>
                        <a:latin typeface="Times New Roman"/>
                      </a:endParaRPr>
                    </a:p>
                  </a:txBody>
                  <a:tcPr marL="9525" marR="9525" marT="9525" marB="0" anchor="b">
                    <a:lnL>
                      <a:noFill/>
                    </a:lnL>
                    <a:lnR>
                      <a:noFill/>
                    </a:lnR>
                    <a:lnT>
                      <a:noFill/>
                    </a:lnT>
                    <a:lnB>
                      <a:noFill/>
                    </a:lnB>
                  </a:tcPr>
                </a:tc>
              </a:tr>
              <a:tr h="634507">
                <a:tc>
                  <a:txBody>
                    <a:bodyPr/>
                    <a:lstStyle/>
                    <a:p>
                      <a:pPr algn="l" fontAlgn="b"/>
                      <a:endParaRPr lang="en-US" sz="1200" b="1" i="0" u="none" strike="noStrike">
                        <a:solidFill>
                          <a:srgbClr val="000000"/>
                        </a:solidFill>
                        <a:latin typeface="Times New Roman"/>
                      </a:endParaRPr>
                    </a:p>
                  </a:txBody>
                  <a:tcPr marL="9525" marR="9525" marT="9525" marB="0" anchor="b">
                    <a:lnL>
                      <a:noFill/>
                    </a:lnL>
                    <a:lnR>
                      <a:noFill/>
                    </a:lnR>
                    <a:lnT>
                      <a:noFill/>
                    </a:lnT>
                    <a:lnB>
                      <a:noFill/>
                    </a:lnB>
                  </a:tcPr>
                </a:tc>
                <a:tc>
                  <a:txBody>
                    <a:bodyPr/>
                    <a:lstStyle/>
                    <a:p>
                      <a:pPr algn="l" fontAlgn="b"/>
                      <a:endParaRPr lang="en-US" sz="1200" b="1" i="0" u="none" strike="noStrike" dirty="0">
                        <a:solidFill>
                          <a:srgbClr val="000000"/>
                        </a:solidFill>
                        <a:latin typeface="Times New Roman"/>
                      </a:endParaRPr>
                    </a:p>
                  </a:txBody>
                  <a:tcPr marL="9525" marR="9525" marT="9525" marB="0" anchor="b">
                    <a:lnL>
                      <a:noFill/>
                    </a:lnL>
                    <a:lnR>
                      <a:noFill/>
                    </a:lnR>
                    <a:lnT>
                      <a:noFill/>
                    </a:lnT>
                    <a:lnB>
                      <a:noFill/>
                    </a:lnB>
                  </a:tcPr>
                </a:tc>
                <a:tc>
                  <a:txBody>
                    <a:bodyPr/>
                    <a:lstStyle/>
                    <a:p>
                      <a:pPr algn="l" fontAlgn="b"/>
                      <a:r>
                        <a:rPr lang="en-US" sz="1200" b="1" i="0" u="none" strike="noStrike">
                          <a:solidFill>
                            <a:srgbClr val="000000"/>
                          </a:solidFill>
                          <a:latin typeface="Times New Roman"/>
                        </a:rPr>
                        <a:t>Not Churn (0)</a:t>
                      </a:r>
                    </a:p>
                  </a:txBody>
                  <a:tcPr marL="9525" marR="9525" marT="9525" marB="0" anchor="b">
                    <a:lnL>
                      <a:noFill/>
                    </a:lnL>
                    <a:lnR>
                      <a:noFill/>
                    </a:lnR>
                    <a:lnT>
                      <a:noFill/>
                    </a:lnT>
                    <a:lnB>
                      <a:noFill/>
                    </a:lnB>
                  </a:tcPr>
                </a:tc>
                <a:tc>
                  <a:txBody>
                    <a:bodyPr/>
                    <a:lstStyle/>
                    <a:p>
                      <a:pPr algn="l" fontAlgn="b"/>
                      <a:r>
                        <a:rPr lang="en-US" sz="1200" b="1" i="0" u="none" strike="noStrike">
                          <a:solidFill>
                            <a:srgbClr val="000000"/>
                          </a:solidFill>
                          <a:latin typeface="Times New Roman"/>
                        </a:rPr>
                        <a:t>Churn (1)</a:t>
                      </a:r>
                    </a:p>
                  </a:txBody>
                  <a:tcPr marL="9525" marR="9525" marT="9525" marB="0" anchor="b">
                    <a:lnL>
                      <a:noFill/>
                    </a:lnL>
                    <a:lnR>
                      <a:noFill/>
                    </a:lnR>
                    <a:lnT>
                      <a:noFill/>
                    </a:lnT>
                    <a:lnB>
                      <a:noFill/>
                    </a:lnB>
                  </a:tcPr>
                </a:tc>
              </a:tr>
              <a:tr h="634507">
                <a:tc>
                  <a:txBody>
                    <a:bodyPr/>
                    <a:lstStyle/>
                    <a:p>
                      <a:pPr algn="l" fontAlgn="b"/>
                      <a:r>
                        <a:rPr lang="en-US" sz="1200" b="1" i="0" u="none" strike="noStrike">
                          <a:solidFill>
                            <a:srgbClr val="000000"/>
                          </a:solidFill>
                          <a:latin typeface="Times New Roman"/>
                        </a:rPr>
                        <a:t>Predicted</a:t>
                      </a:r>
                    </a:p>
                  </a:txBody>
                  <a:tcPr marL="9525" marR="9525" marT="9525" marB="0" anchor="b">
                    <a:lnL>
                      <a:noFill/>
                    </a:lnL>
                    <a:lnR>
                      <a:noFill/>
                    </a:lnR>
                    <a:lnT>
                      <a:noFill/>
                    </a:lnT>
                    <a:lnB>
                      <a:noFill/>
                    </a:lnB>
                  </a:tcPr>
                </a:tc>
                <a:tc>
                  <a:txBody>
                    <a:bodyPr/>
                    <a:lstStyle/>
                    <a:p>
                      <a:pPr algn="l" fontAlgn="b"/>
                      <a:r>
                        <a:rPr lang="en-US" sz="1200" b="1" i="0" u="none" strike="noStrike">
                          <a:solidFill>
                            <a:srgbClr val="000000"/>
                          </a:solidFill>
                          <a:latin typeface="Times New Roman"/>
                        </a:rPr>
                        <a:t>Not Churn (0)</a:t>
                      </a:r>
                    </a:p>
                  </a:txBody>
                  <a:tcPr marL="9525" marR="9525" marT="9525" marB="0" anchor="b">
                    <a:lnL>
                      <a:noFill/>
                    </a:lnL>
                    <a:lnR>
                      <a:noFill/>
                    </a:lnR>
                    <a:lnT>
                      <a:noFill/>
                    </a:lnT>
                    <a:lnB>
                      <a:noFill/>
                    </a:lnB>
                  </a:tcPr>
                </a:tc>
                <a:tc>
                  <a:txBody>
                    <a:bodyPr/>
                    <a:lstStyle/>
                    <a:p>
                      <a:pPr algn="r" fontAlgn="b"/>
                      <a:r>
                        <a:rPr lang="en-US" sz="1200" b="1" i="0" u="none" strike="noStrike" dirty="0">
                          <a:solidFill>
                            <a:srgbClr val="000000"/>
                          </a:solidFill>
                          <a:latin typeface="Times New Roman"/>
                        </a:rPr>
                        <a:t>741</a:t>
                      </a:r>
                    </a:p>
                  </a:txBody>
                  <a:tcPr marL="9525" marR="9525" marT="9525" marB="0" anchor="b">
                    <a:lnL>
                      <a:noFill/>
                    </a:lnL>
                    <a:lnR>
                      <a:noFill/>
                    </a:lnR>
                    <a:lnT>
                      <a:noFill/>
                    </a:lnT>
                    <a:lnB>
                      <a:noFill/>
                    </a:lnB>
                  </a:tcPr>
                </a:tc>
                <a:tc>
                  <a:txBody>
                    <a:bodyPr/>
                    <a:lstStyle/>
                    <a:p>
                      <a:pPr algn="r" fontAlgn="b"/>
                      <a:r>
                        <a:rPr lang="en-US" sz="1200" b="1" i="0" u="none" strike="noStrike">
                          <a:solidFill>
                            <a:srgbClr val="000000"/>
                          </a:solidFill>
                          <a:latin typeface="Times New Roman"/>
                        </a:rPr>
                        <a:t>57</a:t>
                      </a:r>
                    </a:p>
                  </a:txBody>
                  <a:tcPr marL="9525" marR="9525" marT="9525" marB="0" anchor="b">
                    <a:lnL>
                      <a:noFill/>
                    </a:lnL>
                    <a:lnR>
                      <a:noFill/>
                    </a:lnR>
                    <a:lnT>
                      <a:noFill/>
                    </a:lnT>
                    <a:lnB>
                      <a:noFill/>
                    </a:lnB>
                  </a:tcPr>
                </a:tc>
              </a:tr>
              <a:tr h="491395">
                <a:tc>
                  <a:txBody>
                    <a:bodyPr/>
                    <a:lstStyle/>
                    <a:p>
                      <a:pPr algn="l" fontAlgn="b"/>
                      <a:endParaRPr lang="en-US" sz="1200" b="1" i="0" u="none" strike="noStrike">
                        <a:solidFill>
                          <a:srgbClr val="000000"/>
                        </a:solidFill>
                        <a:latin typeface="Times New Roman"/>
                      </a:endParaRPr>
                    </a:p>
                  </a:txBody>
                  <a:tcPr marL="9525" marR="9525" marT="9525" marB="0" anchor="b">
                    <a:lnL>
                      <a:noFill/>
                    </a:lnL>
                    <a:lnR>
                      <a:noFill/>
                    </a:lnR>
                    <a:lnT>
                      <a:noFill/>
                    </a:lnT>
                    <a:lnB>
                      <a:noFill/>
                    </a:lnB>
                  </a:tcPr>
                </a:tc>
                <a:tc>
                  <a:txBody>
                    <a:bodyPr/>
                    <a:lstStyle/>
                    <a:p>
                      <a:pPr algn="l" fontAlgn="b"/>
                      <a:r>
                        <a:rPr lang="en-US" sz="1200" b="1" i="0" u="none" strike="noStrike">
                          <a:solidFill>
                            <a:srgbClr val="000000"/>
                          </a:solidFill>
                          <a:latin typeface="Times New Roman"/>
                        </a:rPr>
                        <a:t>Churn (1)</a:t>
                      </a:r>
                    </a:p>
                  </a:txBody>
                  <a:tcPr marL="9525" marR="9525" marT="9525" marB="0" anchor="b">
                    <a:lnL>
                      <a:noFill/>
                    </a:lnL>
                    <a:lnR>
                      <a:noFill/>
                    </a:lnR>
                    <a:lnT>
                      <a:noFill/>
                    </a:lnT>
                    <a:lnB>
                      <a:noFill/>
                    </a:lnB>
                  </a:tcPr>
                </a:tc>
                <a:tc>
                  <a:txBody>
                    <a:bodyPr/>
                    <a:lstStyle/>
                    <a:p>
                      <a:pPr algn="r" fontAlgn="b"/>
                      <a:r>
                        <a:rPr lang="en-US" sz="1200" b="1" i="0" u="none" strike="noStrike" dirty="0">
                          <a:solidFill>
                            <a:srgbClr val="000000"/>
                          </a:solidFill>
                          <a:latin typeface="Times New Roman"/>
                        </a:rPr>
                        <a:t>124</a:t>
                      </a:r>
                    </a:p>
                  </a:txBody>
                  <a:tcPr marL="9525" marR="9525" marT="9525" marB="0" anchor="b">
                    <a:lnL>
                      <a:noFill/>
                    </a:lnL>
                    <a:lnR>
                      <a:noFill/>
                    </a:lnR>
                    <a:lnT>
                      <a:noFill/>
                    </a:lnT>
                    <a:lnB>
                      <a:noFill/>
                    </a:lnB>
                  </a:tcPr>
                </a:tc>
                <a:tc>
                  <a:txBody>
                    <a:bodyPr/>
                    <a:lstStyle/>
                    <a:p>
                      <a:pPr algn="r" fontAlgn="b"/>
                      <a:r>
                        <a:rPr lang="en-US" sz="1200" b="1" i="0" u="none" strike="noStrike" dirty="0">
                          <a:solidFill>
                            <a:srgbClr val="000000"/>
                          </a:solidFill>
                          <a:latin typeface="Times New Roman"/>
                        </a:rPr>
                        <a:t>94</a:t>
                      </a:r>
                    </a:p>
                  </a:txBody>
                  <a:tcPr marL="9525" marR="9525" marT="9525" marB="0" anchor="b">
                    <a:lnL>
                      <a:noFill/>
                    </a:lnL>
                    <a:lnR>
                      <a:noFill/>
                    </a:lnR>
                    <a:lnT>
                      <a:noFill/>
                    </a:lnT>
                    <a:lnB>
                      <a:noFill/>
                    </a:lnB>
                  </a:tcPr>
                </a:tc>
              </a:tr>
            </a:tbl>
          </a:graphicData>
        </a:graphic>
      </p:graphicFrame>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Appendix(Code)</a:t>
            </a:r>
            <a:endParaRPr lang="en-US" b="1" dirty="0"/>
          </a:p>
        </p:txBody>
      </p:sp>
      <p:sp>
        <p:nvSpPr>
          <p:cNvPr id="3" name="Content Placeholder 2"/>
          <p:cNvSpPr>
            <a:spLocks noGrp="1"/>
          </p:cNvSpPr>
          <p:nvPr>
            <p:ph sz="quarter" idx="1"/>
          </p:nvPr>
        </p:nvSpPr>
        <p:spPr/>
        <p:txBody>
          <a:bodyPr>
            <a:normAutofit fontScale="47500" lnSpcReduction="20000"/>
          </a:bodyPr>
          <a:lstStyle/>
          <a:p>
            <a:r>
              <a:rPr lang="en-US" dirty="0" err="1" smtClean="0"/>
              <a:t>setwd</a:t>
            </a:r>
            <a:r>
              <a:rPr lang="en-US" dirty="0" smtClean="0"/>
              <a:t>( "E:\\</a:t>
            </a:r>
            <a:r>
              <a:rPr lang="en-US" dirty="0" err="1" smtClean="0"/>
              <a:t>Akxay</a:t>
            </a:r>
            <a:r>
              <a:rPr lang="en-US" dirty="0" smtClean="0"/>
              <a:t>\\GLIM\\Predictive Analytics")</a:t>
            </a:r>
          </a:p>
          <a:p>
            <a:r>
              <a:rPr lang="en-US" dirty="0" err="1" smtClean="0"/>
              <a:t>tele_data</a:t>
            </a:r>
            <a:r>
              <a:rPr lang="en-US" dirty="0" smtClean="0"/>
              <a:t>&lt;-read.csv(</a:t>
            </a:r>
            <a:r>
              <a:rPr lang="en-US" dirty="0" err="1" smtClean="0"/>
              <a:t>file.choose</a:t>
            </a:r>
            <a:r>
              <a:rPr lang="en-US" dirty="0" smtClean="0"/>
              <a:t>(), header=T)</a:t>
            </a:r>
          </a:p>
          <a:p>
            <a:r>
              <a:rPr lang="en-US" dirty="0" smtClean="0"/>
              <a:t>View(</a:t>
            </a:r>
            <a:r>
              <a:rPr lang="en-US" dirty="0" err="1" smtClean="0"/>
              <a:t>tele_data</a:t>
            </a:r>
            <a:r>
              <a:rPr lang="en-US" dirty="0" smtClean="0"/>
              <a:t>)</a:t>
            </a:r>
          </a:p>
          <a:p>
            <a:r>
              <a:rPr lang="en-US" dirty="0" err="1" smtClean="0"/>
              <a:t>str</a:t>
            </a:r>
            <a:r>
              <a:rPr lang="en-US" dirty="0" smtClean="0"/>
              <a:t>(</a:t>
            </a:r>
            <a:r>
              <a:rPr lang="en-US" dirty="0" err="1" smtClean="0"/>
              <a:t>tele_data</a:t>
            </a:r>
            <a:r>
              <a:rPr lang="en-US" dirty="0" smtClean="0"/>
              <a:t>)</a:t>
            </a:r>
          </a:p>
          <a:p>
            <a:endParaRPr lang="en-US" dirty="0" smtClean="0"/>
          </a:p>
          <a:p>
            <a:r>
              <a:rPr lang="en-US" dirty="0" smtClean="0"/>
              <a:t>library(caret)</a:t>
            </a:r>
          </a:p>
          <a:p>
            <a:r>
              <a:rPr lang="en-US" dirty="0" smtClean="0"/>
              <a:t>library(car)</a:t>
            </a:r>
          </a:p>
          <a:p>
            <a:r>
              <a:rPr lang="en-US" dirty="0" smtClean="0"/>
              <a:t>library(psych)</a:t>
            </a:r>
          </a:p>
          <a:p>
            <a:r>
              <a:rPr lang="en-US" dirty="0" smtClean="0"/>
              <a:t>library(e1071)</a:t>
            </a:r>
          </a:p>
          <a:p>
            <a:r>
              <a:rPr lang="en-US" dirty="0" smtClean="0"/>
              <a:t>library(</a:t>
            </a:r>
            <a:r>
              <a:rPr lang="en-US" dirty="0" err="1" smtClean="0"/>
              <a:t>plyr</a:t>
            </a:r>
            <a:r>
              <a:rPr lang="en-US" dirty="0" smtClean="0"/>
              <a:t>)</a:t>
            </a:r>
          </a:p>
          <a:p>
            <a:endParaRPr lang="en-US" dirty="0" smtClean="0"/>
          </a:p>
          <a:p>
            <a:r>
              <a:rPr lang="en-US" dirty="0" err="1" smtClean="0"/>
              <a:t>colnames</a:t>
            </a:r>
            <a:r>
              <a:rPr lang="en-US" dirty="0" smtClean="0"/>
              <a:t>(</a:t>
            </a:r>
            <a:r>
              <a:rPr lang="en-US" dirty="0" err="1" smtClean="0"/>
              <a:t>tele_data</a:t>
            </a:r>
            <a:r>
              <a:rPr lang="en-US" dirty="0" smtClean="0"/>
              <a:t>)</a:t>
            </a:r>
          </a:p>
          <a:p>
            <a:endParaRPr lang="en-US" dirty="0" smtClean="0"/>
          </a:p>
          <a:p>
            <a:r>
              <a:rPr lang="en-US" dirty="0" smtClean="0"/>
              <a:t>## Target Rate</a:t>
            </a:r>
          </a:p>
          <a:p>
            <a:r>
              <a:rPr lang="en-US" dirty="0" smtClean="0"/>
              <a:t>sum(</a:t>
            </a:r>
            <a:r>
              <a:rPr lang="en-US" dirty="0" err="1" smtClean="0"/>
              <a:t>tele_data$Churn</a:t>
            </a:r>
            <a:r>
              <a:rPr lang="en-US" dirty="0" smtClean="0"/>
              <a:t>)/</a:t>
            </a:r>
            <a:r>
              <a:rPr lang="en-US" dirty="0" err="1" smtClean="0"/>
              <a:t>nrow</a:t>
            </a:r>
            <a:r>
              <a:rPr lang="en-US" dirty="0" smtClean="0"/>
              <a:t>(</a:t>
            </a:r>
            <a:r>
              <a:rPr lang="en-US" dirty="0" err="1" smtClean="0"/>
              <a:t>tele_data</a:t>
            </a:r>
            <a:r>
              <a:rPr lang="en-US" dirty="0" smtClean="0"/>
              <a:t>) # 14% churn rate</a:t>
            </a:r>
          </a:p>
          <a:p>
            <a:endParaRPr lang="en-US" dirty="0" smtClean="0"/>
          </a:p>
          <a:p>
            <a:r>
              <a:rPr lang="en-US" dirty="0" err="1" smtClean="0"/>
              <a:t>tele_data$Churn</a:t>
            </a:r>
            <a:r>
              <a:rPr lang="en-US" dirty="0" smtClean="0"/>
              <a:t> = </a:t>
            </a:r>
            <a:r>
              <a:rPr lang="en-US" dirty="0" err="1" smtClean="0"/>
              <a:t>as.factor</a:t>
            </a:r>
            <a:r>
              <a:rPr lang="en-US" dirty="0" smtClean="0"/>
              <a:t>(</a:t>
            </a:r>
            <a:r>
              <a:rPr lang="en-US" dirty="0" err="1" smtClean="0"/>
              <a:t>tele_data$Churn</a:t>
            </a:r>
            <a:r>
              <a:rPr lang="en-US" dirty="0" smtClean="0"/>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40423" y="228600"/>
            <a:ext cx="7010400" cy="6894195"/>
          </a:xfrm>
          <a:prstGeom prst="rect">
            <a:avLst/>
          </a:prstGeom>
          <a:noFill/>
        </p:spPr>
        <p:txBody>
          <a:bodyPr wrap="square" rtlCol="0">
            <a:spAutoFit/>
          </a:bodyPr>
          <a:lstStyle/>
          <a:p>
            <a:pPr algn="ctr"/>
            <a:r>
              <a:rPr lang="en-IN" sz="2800" b="1" u="sng" dirty="0" smtClean="0"/>
              <a:t>Dataset – PM_GA_Dataset.xlsx</a:t>
            </a:r>
          </a:p>
          <a:p>
            <a:pPr algn="ctr"/>
            <a:endParaRPr lang="en-IN" b="1" dirty="0" smtClean="0"/>
          </a:p>
          <a:p>
            <a:r>
              <a:rPr lang="en-IN" dirty="0" smtClean="0"/>
              <a:t>We are given Customer churn dataset of a telecommunications company. </a:t>
            </a:r>
          </a:p>
          <a:p>
            <a:endParaRPr lang="en-IN" dirty="0" smtClean="0"/>
          </a:p>
          <a:p>
            <a:r>
              <a:rPr lang="en-IN" dirty="0" smtClean="0"/>
              <a:t>The dataset has the following variables:-</a:t>
            </a:r>
          </a:p>
          <a:p>
            <a:endParaRPr lang="en-IN" dirty="0"/>
          </a:p>
          <a:p>
            <a:pPr marL="342900" indent="-342900">
              <a:buAutoNum type="arabicPeriod"/>
            </a:pPr>
            <a:r>
              <a:rPr lang="en-IN" dirty="0" smtClean="0"/>
              <a:t>Churn </a:t>
            </a:r>
            <a:r>
              <a:rPr lang="en-IN" dirty="0"/>
              <a:t>- 1 if customer cancelled service, 0 if </a:t>
            </a:r>
            <a:r>
              <a:rPr lang="en-IN" dirty="0" smtClean="0"/>
              <a:t>not</a:t>
            </a:r>
          </a:p>
          <a:p>
            <a:pPr marL="342900" indent="-342900">
              <a:buAutoNum type="arabicPeriod"/>
            </a:pPr>
            <a:r>
              <a:rPr lang="en-IN" dirty="0" err="1"/>
              <a:t>AccountWeeks</a:t>
            </a:r>
            <a:r>
              <a:rPr lang="en-IN" dirty="0"/>
              <a:t> - number of weeks customer has had active </a:t>
            </a:r>
            <a:r>
              <a:rPr lang="en-IN" dirty="0" smtClean="0"/>
              <a:t>account</a:t>
            </a:r>
          </a:p>
          <a:p>
            <a:pPr marL="342900" indent="-342900">
              <a:buAutoNum type="arabicPeriod"/>
            </a:pPr>
            <a:r>
              <a:rPr lang="en-IN" dirty="0" err="1"/>
              <a:t>ContractRenewal</a:t>
            </a:r>
            <a:r>
              <a:rPr lang="en-IN" dirty="0"/>
              <a:t> - 1 if customer recently renewed contract, 0 if </a:t>
            </a:r>
            <a:r>
              <a:rPr lang="en-IN" dirty="0" smtClean="0"/>
              <a:t>not</a:t>
            </a:r>
          </a:p>
          <a:p>
            <a:pPr marL="342900" indent="-342900">
              <a:buAutoNum type="arabicPeriod"/>
            </a:pPr>
            <a:r>
              <a:rPr lang="en-IN" dirty="0" err="1"/>
              <a:t>DataPlan</a:t>
            </a:r>
            <a:r>
              <a:rPr lang="en-IN" dirty="0"/>
              <a:t> - 1 if customer has data plan, 0 if </a:t>
            </a:r>
            <a:r>
              <a:rPr lang="en-IN" dirty="0" smtClean="0"/>
              <a:t>not</a:t>
            </a:r>
          </a:p>
          <a:p>
            <a:pPr marL="342900" indent="-342900">
              <a:buAutoNum type="arabicPeriod"/>
            </a:pPr>
            <a:r>
              <a:rPr lang="en-IN" dirty="0" err="1"/>
              <a:t>DataUsage</a:t>
            </a:r>
            <a:r>
              <a:rPr lang="en-IN" dirty="0"/>
              <a:t> - gigabytes of monthly data </a:t>
            </a:r>
            <a:r>
              <a:rPr lang="en-IN" dirty="0" smtClean="0"/>
              <a:t>usage</a:t>
            </a:r>
          </a:p>
          <a:p>
            <a:pPr marL="342900" indent="-342900">
              <a:buAutoNum type="arabicPeriod"/>
            </a:pPr>
            <a:r>
              <a:rPr lang="en-IN" dirty="0" err="1"/>
              <a:t>CustServCalls</a:t>
            </a:r>
            <a:r>
              <a:rPr lang="en-IN" dirty="0"/>
              <a:t> - number of calls into customer </a:t>
            </a:r>
            <a:r>
              <a:rPr lang="en-IN" dirty="0" smtClean="0"/>
              <a:t>service</a:t>
            </a:r>
          </a:p>
          <a:p>
            <a:pPr marL="342900" indent="-342900">
              <a:buAutoNum type="arabicPeriod"/>
            </a:pPr>
            <a:r>
              <a:rPr lang="en-IN" dirty="0" err="1"/>
              <a:t>DayMins</a:t>
            </a:r>
            <a:r>
              <a:rPr lang="en-IN" dirty="0"/>
              <a:t> - average daytime minutes per </a:t>
            </a:r>
            <a:r>
              <a:rPr lang="en-IN" dirty="0" smtClean="0"/>
              <a:t>month</a:t>
            </a:r>
          </a:p>
          <a:p>
            <a:pPr marL="342900" indent="-342900">
              <a:buAutoNum type="arabicPeriod"/>
            </a:pPr>
            <a:r>
              <a:rPr lang="en-IN" dirty="0" err="1"/>
              <a:t>DayCalls</a:t>
            </a:r>
            <a:r>
              <a:rPr lang="en-IN" dirty="0"/>
              <a:t> - average number of daytime </a:t>
            </a:r>
            <a:r>
              <a:rPr lang="en-IN" dirty="0" smtClean="0"/>
              <a:t>calls</a:t>
            </a:r>
          </a:p>
          <a:p>
            <a:pPr marL="342900" indent="-342900">
              <a:buAutoNum type="arabicPeriod"/>
            </a:pPr>
            <a:r>
              <a:rPr lang="en-IN" dirty="0" err="1"/>
              <a:t>MonthlyCharge</a:t>
            </a:r>
            <a:r>
              <a:rPr lang="en-IN" dirty="0"/>
              <a:t> - average monthly </a:t>
            </a:r>
            <a:r>
              <a:rPr lang="en-IN" dirty="0" smtClean="0"/>
              <a:t>bill</a:t>
            </a:r>
          </a:p>
          <a:p>
            <a:pPr marL="342900" indent="-342900">
              <a:buAutoNum type="arabicPeriod"/>
            </a:pPr>
            <a:r>
              <a:rPr lang="en-IN" dirty="0" err="1"/>
              <a:t>OverageFee</a:t>
            </a:r>
            <a:r>
              <a:rPr lang="en-IN" dirty="0"/>
              <a:t> - largest overage fee in last 12 </a:t>
            </a:r>
            <a:r>
              <a:rPr lang="en-IN" dirty="0" smtClean="0"/>
              <a:t>months</a:t>
            </a:r>
          </a:p>
          <a:p>
            <a:pPr marL="342900" indent="-342900">
              <a:buAutoNum type="arabicPeriod"/>
            </a:pPr>
            <a:r>
              <a:rPr lang="en-IN" dirty="0" err="1"/>
              <a:t>RoamMins</a:t>
            </a:r>
            <a:r>
              <a:rPr lang="en-IN" dirty="0"/>
              <a:t> - average number of roaming </a:t>
            </a:r>
            <a:r>
              <a:rPr lang="en-IN" dirty="0" smtClean="0"/>
              <a:t>minutes</a:t>
            </a:r>
          </a:p>
          <a:p>
            <a:pPr marL="342900" indent="-342900">
              <a:buAutoNum type="arabicPeriod"/>
            </a:pPr>
            <a:endParaRPr lang="en-IN" dirty="0"/>
          </a:p>
          <a:p>
            <a:r>
              <a:rPr lang="en-IN" b="1" dirty="0" smtClean="0"/>
              <a:t>Target Variable </a:t>
            </a:r>
            <a:r>
              <a:rPr lang="en-IN" dirty="0" smtClean="0"/>
              <a:t>– Churn will be the categorical target/dependent variable with 2 levels : 0 or 1.</a:t>
            </a:r>
          </a:p>
          <a:p>
            <a:r>
              <a:rPr lang="en-IN" b="1" dirty="0" smtClean="0"/>
              <a:t>Independent Variables </a:t>
            </a:r>
            <a:r>
              <a:rPr lang="en-IN" dirty="0" smtClean="0"/>
              <a:t>– All other variables will be the independent variables.</a:t>
            </a:r>
            <a:endParaRPr lang="en-IN" dirty="0"/>
          </a:p>
          <a:p>
            <a:endParaRPr lang="en-IN" b="1" dirty="0" smtClean="0"/>
          </a:p>
          <a:p>
            <a:endParaRPr lang="en-IN" b="1" dirty="0"/>
          </a:p>
        </p:txBody>
      </p:sp>
    </p:spTree>
    <p:extLst>
      <p:ext uri="{BB962C8B-B14F-4D97-AF65-F5344CB8AC3E}">
        <p14:creationId xmlns:p14="http://schemas.microsoft.com/office/powerpoint/2010/main" xmlns="" val="1548325493"/>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EDA</a:t>
            </a:r>
            <a:endParaRPr lang="en-US" b="1" dirty="0"/>
          </a:p>
        </p:txBody>
      </p:sp>
      <p:sp>
        <p:nvSpPr>
          <p:cNvPr id="3" name="Content Placeholder 2"/>
          <p:cNvSpPr>
            <a:spLocks noGrp="1"/>
          </p:cNvSpPr>
          <p:nvPr>
            <p:ph sz="quarter" idx="1"/>
          </p:nvPr>
        </p:nvSpPr>
        <p:spPr/>
        <p:txBody>
          <a:bodyPr>
            <a:normAutofit fontScale="55000" lnSpcReduction="20000"/>
          </a:bodyPr>
          <a:lstStyle/>
          <a:p>
            <a:r>
              <a:rPr lang="en-US" dirty="0" err="1" smtClean="0"/>
              <a:t>tele_data$ContractRenewal</a:t>
            </a:r>
            <a:r>
              <a:rPr lang="en-US" dirty="0" smtClean="0"/>
              <a:t> = </a:t>
            </a:r>
            <a:r>
              <a:rPr lang="en-US" dirty="0" err="1" smtClean="0"/>
              <a:t>as.factor</a:t>
            </a:r>
            <a:r>
              <a:rPr lang="en-US" dirty="0" smtClean="0"/>
              <a:t>(</a:t>
            </a:r>
            <a:r>
              <a:rPr lang="en-US" dirty="0" err="1" smtClean="0"/>
              <a:t>tele_data$ContractRenewal</a:t>
            </a:r>
            <a:r>
              <a:rPr lang="en-US" dirty="0" smtClean="0"/>
              <a:t>)</a:t>
            </a:r>
          </a:p>
          <a:p>
            <a:r>
              <a:rPr lang="en-US" dirty="0" err="1" smtClean="0"/>
              <a:t>tele_data$DataPlan</a:t>
            </a:r>
            <a:r>
              <a:rPr lang="en-US" dirty="0" smtClean="0"/>
              <a:t> = </a:t>
            </a:r>
            <a:r>
              <a:rPr lang="en-US" dirty="0" err="1" smtClean="0"/>
              <a:t>as.factor</a:t>
            </a:r>
            <a:r>
              <a:rPr lang="en-US" dirty="0" smtClean="0"/>
              <a:t>(</a:t>
            </a:r>
            <a:r>
              <a:rPr lang="en-US" dirty="0" err="1" smtClean="0"/>
              <a:t>tele_data$DataPlan</a:t>
            </a:r>
            <a:r>
              <a:rPr lang="en-US" dirty="0" smtClean="0"/>
              <a:t>)</a:t>
            </a:r>
          </a:p>
          <a:p>
            <a:endParaRPr lang="en-US" dirty="0" smtClean="0"/>
          </a:p>
          <a:p>
            <a:r>
              <a:rPr lang="en-US" dirty="0" smtClean="0"/>
              <a:t>table(</a:t>
            </a:r>
            <a:r>
              <a:rPr lang="en-US" dirty="0" err="1" smtClean="0"/>
              <a:t>tele_data$Churn,tele_data$DataPlan</a:t>
            </a:r>
            <a:r>
              <a:rPr lang="en-US" dirty="0" smtClean="0"/>
              <a:t>)</a:t>
            </a:r>
          </a:p>
          <a:p>
            <a:r>
              <a:rPr lang="en-US" dirty="0" smtClean="0"/>
              <a:t># 403 out of 483 churn goes not have any data plan and 80 of them has</a:t>
            </a:r>
          </a:p>
          <a:p>
            <a:r>
              <a:rPr lang="en-US" dirty="0" smtClean="0"/>
              <a:t>table(</a:t>
            </a:r>
            <a:r>
              <a:rPr lang="en-US" dirty="0" err="1" smtClean="0"/>
              <a:t>tele_data$Churn,tele_data$ContractRenewal</a:t>
            </a:r>
            <a:r>
              <a:rPr lang="en-US" dirty="0" smtClean="0"/>
              <a:t>)</a:t>
            </a:r>
          </a:p>
          <a:p>
            <a:r>
              <a:rPr lang="en-US" dirty="0" smtClean="0"/>
              <a:t># 137 out of 323 who do not renew contract churns</a:t>
            </a:r>
          </a:p>
          <a:p>
            <a:endParaRPr lang="en-US" dirty="0" smtClean="0"/>
          </a:p>
          <a:p>
            <a:r>
              <a:rPr lang="en-US" dirty="0" smtClean="0"/>
              <a:t># impact of </a:t>
            </a:r>
            <a:r>
              <a:rPr lang="en-US" dirty="0" err="1" smtClean="0"/>
              <a:t>DataPlan</a:t>
            </a:r>
            <a:r>
              <a:rPr lang="en-US" dirty="0" smtClean="0"/>
              <a:t> and </a:t>
            </a:r>
            <a:r>
              <a:rPr lang="en-US" dirty="0" err="1" smtClean="0"/>
              <a:t>MonthlyCharge</a:t>
            </a:r>
            <a:r>
              <a:rPr lang="en-US" dirty="0" smtClean="0"/>
              <a:t> on customer churn</a:t>
            </a:r>
          </a:p>
          <a:p>
            <a:r>
              <a:rPr lang="en-US" dirty="0" err="1" smtClean="0"/>
              <a:t>boxplot</a:t>
            </a:r>
            <a:r>
              <a:rPr lang="en-US" dirty="0" smtClean="0"/>
              <a:t>(</a:t>
            </a:r>
            <a:r>
              <a:rPr lang="en-US" dirty="0" err="1" smtClean="0"/>
              <a:t>tele_data$MonthlyCharge</a:t>
            </a:r>
            <a:r>
              <a:rPr lang="en-US" dirty="0" smtClean="0"/>
              <a:t> ~ </a:t>
            </a:r>
            <a:r>
              <a:rPr lang="en-US" dirty="0" err="1" smtClean="0"/>
              <a:t>tele_data$Churn</a:t>
            </a:r>
            <a:r>
              <a:rPr lang="en-US" dirty="0" smtClean="0"/>
              <a:t>)</a:t>
            </a:r>
          </a:p>
          <a:p>
            <a:r>
              <a:rPr lang="en-US" dirty="0" smtClean="0"/>
              <a:t>title(</a:t>
            </a:r>
            <a:r>
              <a:rPr lang="en-US" dirty="0" err="1" smtClean="0"/>
              <a:t>xlab</a:t>
            </a:r>
            <a:r>
              <a:rPr lang="en-US" dirty="0" smtClean="0"/>
              <a:t>="Churn", </a:t>
            </a:r>
            <a:r>
              <a:rPr lang="en-US" dirty="0" err="1" smtClean="0"/>
              <a:t>ylab</a:t>
            </a:r>
            <a:r>
              <a:rPr lang="en-US" dirty="0" smtClean="0"/>
              <a:t>="</a:t>
            </a:r>
            <a:r>
              <a:rPr lang="en-US" dirty="0" err="1" smtClean="0"/>
              <a:t>MonthlyCharge",main</a:t>
            </a:r>
            <a:r>
              <a:rPr lang="en-US" dirty="0" smtClean="0"/>
              <a:t>="Distribution of </a:t>
            </a:r>
            <a:r>
              <a:rPr lang="en-US" dirty="0" err="1" smtClean="0"/>
              <a:t>Montly</a:t>
            </a:r>
            <a:r>
              <a:rPr lang="en-US" dirty="0" smtClean="0"/>
              <a:t> Charge", line=2,cex.lab=1)</a:t>
            </a:r>
          </a:p>
          <a:p>
            <a:endParaRPr lang="en-US" dirty="0" smtClean="0"/>
          </a:p>
          <a:p>
            <a:r>
              <a:rPr lang="en-US" dirty="0" err="1" smtClean="0"/>
              <a:t>boxplot</a:t>
            </a:r>
            <a:r>
              <a:rPr lang="en-US" dirty="0" smtClean="0"/>
              <a:t>(</a:t>
            </a:r>
            <a:r>
              <a:rPr lang="en-US" dirty="0" err="1" smtClean="0"/>
              <a:t>tele_data$DayMins</a:t>
            </a:r>
            <a:r>
              <a:rPr lang="en-US" dirty="0" smtClean="0"/>
              <a:t> ~ </a:t>
            </a:r>
            <a:r>
              <a:rPr lang="en-US" dirty="0" err="1" smtClean="0"/>
              <a:t>tele_data$Churn</a:t>
            </a:r>
            <a:r>
              <a:rPr lang="en-US" dirty="0" smtClean="0"/>
              <a:t>)</a:t>
            </a:r>
          </a:p>
          <a:p>
            <a:r>
              <a:rPr lang="en-US" dirty="0" smtClean="0"/>
              <a:t>title(</a:t>
            </a:r>
            <a:r>
              <a:rPr lang="en-US" dirty="0" err="1" smtClean="0"/>
              <a:t>xlab</a:t>
            </a:r>
            <a:r>
              <a:rPr lang="en-US" dirty="0" smtClean="0"/>
              <a:t>="Churn", </a:t>
            </a:r>
            <a:r>
              <a:rPr lang="en-US" dirty="0" err="1" smtClean="0"/>
              <a:t>ylab</a:t>
            </a:r>
            <a:r>
              <a:rPr lang="en-US" dirty="0" smtClean="0"/>
              <a:t>="</a:t>
            </a:r>
            <a:r>
              <a:rPr lang="en-US" dirty="0" err="1" smtClean="0"/>
              <a:t>DayMins",main</a:t>
            </a:r>
            <a:r>
              <a:rPr lang="en-US" dirty="0" smtClean="0"/>
              <a:t>="Distribution of Day </a:t>
            </a:r>
            <a:r>
              <a:rPr lang="en-US" dirty="0" err="1" smtClean="0"/>
              <a:t>Mins</a:t>
            </a:r>
            <a:r>
              <a:rPr lang="en-US" dirty="0" smtClean="0"/>
              <a:t>", line=2,cex.lab=1)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EDA Cont.</a:t>
            </a:r>
            <a:endParaRPr lang="en-US" b="1" dirty="0"/>
          </a:p>
        </p:txBody>
      </p:sp>
      <p:sp>
        <p:nvSpPr>
          <p:cNvPr id="3" name="Content Placeholder 2"/>
          <p:cNvSpPr>
            <a:spLocks noGrp="1"/>
          </p:cNvSpPr>
          <p:nvPr>
            <p:ph sz="quarter" idx="1"/>
          </p:nvPr>
        </p:nvSpPr>
        <p:spPr/>
        <p:txBody>
          <a:bodyPr>
            <a:normAutofit fontScale="40000" lnSpcReduction="20000"/>
          </a:bodyPr>
          <a:lstStyle/>
          <a:p>
            <a:endParaRPr lang="en-US" dirty="0" smtClean="0"/>
          </a:p>
          <a:p>
            <a:r>
              <a:rPr lang="en-US" dirty="0" err="1" smtClean="0"/>
              <a:t>boxplot</a:t>
            </a:r>
            <a:r>
              <a:rPr lang="en-US" dirty="0" smtClean="0"/>
              <a:t>(</a:t>
            </a:r>
            <a:r>
              <a:rPr lang="en-US" dirty="0" err="1" smtClean="0"/>
              <a:t>tele_data$CustServCalls</a:t>
            </a:r>
            <a:r>
              <a:rPr lang="en-US" dirty="0" smtClean="0"/>
              <a:t> ~ </a:t>
            </a:r>
            <a:r>
              <a:rPr lang="en-US" dirty="0" err="1" smtClean="0"/>
              <a:t>tele_data$Churn</a:t>
            </a:r>
            <a:r>
              <a:rPr lang="en-US" dirty="0" smtClean="0"/>
              <a:t>)</a:t>
            </a:r>
          </a:p>
          <a:p>
            <a:r>
              <a:rPr lang="en-US" dirty="0" smtClean="0"/>
              <a:t>title(</a:t>
            </a:r>
            <a:r>
              <a:rPr lang="en-US" dirty="0" err="1" smtClean="0"/>
              <a:t>xlab</a:t>
            </a:r>
            <a:r>
              <a:rPr lang="en-US" dirty="0" smtClean="0"/>
              <a:t>="Churn", </a:t>
            </a:r>
            <a:r>
              <a:rPr lang="en-US" dirty="0" err="1" smtClean="0"/>
              <a:t>ylab</a:t>
            </a:r>
            <a:r>
              <a:rPr lang="en-US" dirty="0" smtClean="0"/>
              <a:t>="</a:t>
            </a:r>
            <a:r>
              <a:rPr lang="en-US" dirty="0" err="1" smtClean="0"/>
              <a:t>CustServCalls",main</a:t>
            </a:r>
            <a:r>
              <a:rPr lang="en-US" dirty="0" smtClean="0"/>
              <a:t>="Distribution of Customer Service calls", line=2,cex.lab=1)</a:t>
            </a:r>
          </a:p>
          <a:p>
            <a:endParaRPr lang="en-US" dirty="0" smtClean="0"/>
          </a:p>
          <a:p>
            <a:r>
              <a:rPr lang="en-US" dirty="0" err="1" smtClean="0"/>
              <a:t>qplot</a:t>
            </a:r>
            <a:r>
              <a:rPr lang="en-US" dirty="0" smtClean="0"/>
              <a:t>(</a:t>
            </a:r>
            <a:r>
              <a:rPr lang="en-US" dirty="0" err="1" smtClean="0"/>
              <a:t>DayMins</a:t>
            </a:r>
            <a:r>
              <a:rPr lang="en-US" dirty="0" smtClean="0"/>
              <a:t>, </a:t>
            </a:r>
            <a:r>
              <a:rPr lang="en-US" dirty="0" err="1" smtClean="0"/>
              <a:t>MonthlyCharge</a:t>
            </a:r>
            <a:r>
              <a:rPr lang="en-US" dirty="0" smtClean="0"/>
              <a:t> , </a:t>
            </a:r>
            <a:r>
              <a:rPr lang="en-US" dirty="0" err="1" smtClean="0"/>
              <a:t>colour</a:t>
            </a:r>
            <a:r>
              <a:rPr lang="en-US" dirty="0" smtClean="0"/>
              <a:t> = </a:t>
            </a:r>
            <a:r>
              <a:rPr lang="en-US" dirty="0" err="1" smtClean="0"/>
              <a:t>DataPlan</a:t>
            </a:r>
            <a:r>
              <a:rPr lang="en-US" dirty="0" smtClean="0"/>
              <a:t>, data=</a:t>
            </a:r>
            <a:r>
              <a:rPr lang="en-US" dirty="0" err="1" smtClean="0"/>
              <a:t>tele_data</a:t>
            </a:r>
            <a:r>
              <a:rPr lang="en-US" dirty="0" smtClean="0"/>
              <a:t>)</a:t>
            </a:r>
          </a:p>
          <a:p>
            <a:endParaRPr lang="en-US" dirty="0" smtClean="0"/>
          </a:p>
          <a:p>
            <a:r>
              <a:rPr lang="en-US" dirty="0" err="1" smtClean="0"/>
              <a:t>qplot</a:t>
            </a:r>
            <a:r>
              <a:rPr lang="en-US" dirty="0" smtClean="0"/>
              <a:t>(</a:t>
            </a:r>
            <a:r>
              <a:rPr lang="en-US" dirty="0" err="1" smtClean="0"/>
              <a:t>DayMins</a:t>
            </a:r>
            <a:r>
              <a:rPr lang="en-US" dirty="0" smtClean="0"/>
              <a:t>,  </a:t>
            </a:r>
            <a:r>
              <a:rPr lang="en-US" dirty="0" err="1" smtClean="0"/>
              <a:t>DataPlan</a:t>
            </a:r>
            <a:r>
              <a:rPr lang="en-US" dirty="0" smtClean="0"/>
              <a:t>, </a:t>
            </a:r>
            <a:r>
              <a:rPr lang="en-US" dirty="0" err="1" smtClean="0"/>
              <a:t>colour</a:t>
            </a:r>
            <a:r>
              <a:rPr lang="en-US" dirty="0" smtClean="0"/>
              <a:t> = </a:t>
            </a:r>
            <a:r>
              <a:rPr lang="en-US" dirty="0" err="1" smtClean="0"/>
              <a:t>Churn,data</a:t>
            </a:r>
            <a:r>
              <a:rPr lang="en-US" dirty="0" smtClean="0"/>
              <a:t>=</a:t>
            </a:r>
            <a:r>
              <a:rPr lang="en-US" dirty="0" err="1" smtClean="0"/>
              <a:t>tele_data</a:t>
            </a:r>
            <a:r>
              <a:rPr lang="en-US" dirty="0" smtClean="0"/>
              <a:t>)</a:t>
            </a:r>
          </a:p>
          <a:p>
            <a:r>
              <a:rPr lang="en-US" dirty="0" err="1" smtClean="0"/>
              <a:t>qplot</a:t>
            </a:r>
            <a:r>
              <a:rPr lang="en-US" dirty="0" smtClean="0"/>
              <a:t>(</a:t>
            </a:r>
            <a:r>
              <a:rPr lang="en-US" dirty="0" err="1" smtClean="0"/>
              <a:t>DayMins</a:t>
            </a:r>
            <a:r>
              <a:rPr lang="en-US" dirty="0" smtClean="0"/>
              <a:t>,  </a:t>
            </a:r>
            <a:r>
              <a:rPr lang="en-US" dirty="0" err="1" smtClean="0"/>
              <a:t>DataUsage</a:t>
            </a:r>
            <a:r>
              <a:rPr lang="en-US" dirty="0" smtClean="0"/>
              <a:t>, </a:t>
            </a:r>
            <a:r>
              <a:rPr lang="en-US" dirty="0" err="1" smtClean="0"/>
              <a:t>colour</a:t>
            </a:r>
            <a:r>
              <a:rPr lang="en-US" dirty="0" smtClean="0"/>
              <a:t> = </a:t>
            </a:r>
            <a:r>
              <a:rPr lang="en-US" dirty="0" err="1" smtClean="0"/>
              <a:t>Churn,data</a:t>
            </a:r>
            <a:r>
              <a:rPr lang="en-US" dirty="0" smtClean="0"/>
              <a:t>=</a:t>
            </a:r>
            <a:r>
              <a:rPr lang="en-US" dirty="0" err="1" smtClean="0"/>
              <a:t>tele_data</a:t>
            </a:r>
            <a:r>
              <a:rPr lang="en-US" dirty="0" smtClean="0"/>
              <a:t>)</a:t>
            </a:r>
          </a:p>
          <a:p>
            <a:r>
              <a:rPr lang="en-US" dirty="0" smtClean="0"/>
              <a:t># but among those who </a:t>
            </a:r>
            <a:r>
              <a:rPr lang="en-US" dirty="0" err="1" smtClean="0"/>
              <a:t>dont</a:t>
            </a:r>
            <a:r>
              <a:rPr lang="en-US" dirty="0" smtClean="0"/>
              <a:t> use data plan but still charged high are  churning</a:t>
            </a:r>
          </a:p>
          <a:p>
            <a:endParaRPr lang="en-US" dirty="0" smtClean="0"/>
          </a:p>
          <a:p>
            <a:r>
              <a:rPr lang="en-US" dirty="0" smtClean="0"/>
              <a:t># create 3D point color</a:t>
            </a:r>
          </a:p>
          <a:p>
            <a:endParaRPr lang="en-US" dirty="0" smtClean="0"/>
          </a:p>
          <a:p>
            <a:r>
              <a:rPr lang="en-US" dirty="0" smtClean="0"/>
              <a:t>library(scatterplot3d)</a:t>
            </a:r>
          </a:p>
          <a:p>
            <a:endParaRPr lang="en-US" dirty="0" smtClean="0"/>
          </a:p>
          <a:p>
            <a:r>
              <a:rPr lang="en-US" dirty="0" smtClean="0"/>
              <a:t>#Binary Classification Plots: </a:t>
            </a:r>
            <a:r>
              <a:rPr lang="en-US" dirty="0" err="1" smtClean="0"/>
              <a:t>tele_data</a:t>
            </a:r>
            <a:r>
              <a:rPr lang="en-US" dirty="0" smtClean="0"/>
              <a:t> </a:t>
            </a:r>
            <a:r>
              <a:rPr lang="en-US" dirty="0" err="1" smtClean="0"/>
              <a:t>vs</a:t>
            </a:r>
            <a:r>
              <a:rPr lang="en-US" dirty="0" smtClean="0"/>
              <a:t> No </a:t>
            </a:r>
            <a:r>
              <a:rPr lang="en-US" dirty="0" err="1" smtClean="0"/>
              <a:t>tele_data</a:t>
            </a:r>
            <a:endParaRPr lang="en-US" dirty="0" smtClean="0"/>
          </a:p>
          <a:p>
            <a:endParaRPr lang="en-US" dirty="0" smtClean="0"/>
          </a:p>
          <a:p>
            <a:r>
              <a:rPr lang="en-US" dirty="0" err="1" smtClean="0"/>
              <a:t>tele_data$pcolor</a:t>
            </a:r>
            <a:r>
              <a:rPr lang="en-US" dirty="0" smtClean="0"/>
              <a:t>[</a:t>
            </a:r>
            <a:r>
              <a:rPr lang="en-US" dirty="0" err="1" smtClean="0"/>
              <a:t>tele_data$Churn</a:t>
            </a:r>
            <a:r>
              <a:rPr lang="en-US" dirty="0" smtClean="0"/>
              <a:t>==1] &lt;- "red"</a:t>
            </a:r>
          </a:p>
          <a:p>
            <a:r>
              <a:rPr lang="en-US" dirty="0" err="1" smtClean="0"/>
              <a:t>tele_data$pcolor</a:t>
            </a:r>
            <a:r>
              <a:rPr lang="en-US" dirty="0" smtClean="0"/>
              <a:t>[</a:t>
            </a:r>
            <a:r>
              <a:rPr lang="en-US" dirty="0" err="1" smtClean="0"/>
              <a:t>tele_data$Churn</a:t>
            </a:r>
            <a:r>
              <a:rPr lang="en-US" dirty="0" smtClean="0"/>
              <a:t>==0] &lt;- "blue"</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3d plots</a:t>
            </a:r>
            <a:endParaRPr lang="en-US" b="1" dirty="0"/>
          </a:p>
        </p:txBody>
      </p:sp>
      <p:sp>
        <p:nvSpPr>
          <p:cNvPr id="3" name="Content Placeholder 2"/>
          <p:cNvSpPr>
            <a:spLocks noGrp="1"/>
          </p:cNvSpPr>
          <p:nvPr>
            <p:ph sz="quarter" idx="1"/>
          </p:nvPr>
        </p:nvSpPr>
        <p:spPr/>
        <p:txBody>
          <a:bodyPr>
            <a:normAutofit fontScale="47500" lnSpcReduction="20000"/>
          </a:bodyPr>
          <a:lstStyle/>
          <a:p>
            <a:endParaRPr lang="en-US" dirty="0" smtClean="0"/>
          </a:p>
          <a:p>
            <a:r>
              <a:rPr lang="en-US" dirty="0" smtClean="0"/>
              <a:t>with(</a:t>
            </a:r>
            <a:r>
              <a:rPr lang="en-US" dirty="0" err="1" smtClean="0"/>
              <a:t>tele_data</a:t>
            </a:r>
            <a:r>
              <a:rPr lang="en-US" dirty="0" smtClean="0"/>
              <a:t>, {</a:t>
            </a:r>
          </a:p>
          <a:p>
            <a:r>
              <a:rPr lang="en-US" dirty="0" smtClean="0"/>
              <a:t>  </a:t>
            </a:r>
          </a:p>
          <a:p>
            <a:r>
              <a:rPr lang="en-US" dirty="0" smtClean="0"/>
              <a:t>  s3d &lt;- scatterplot3d(</a:t>
            </a:r>
            <a:r>
              <a:rPr lang="en-US" dirty="0" err="1" smtClean="0"/>
              <a:t>DayMins</a:t>
            </a:r>
            <a:r>
              <a:rPr lang="en-US" dirty="0" smtClean="0"/>
              <a:t>, </a:t>
            </a:r>
            <a:r>
              <a:rPr lang="en-US" dirty="0" err="1" smtClean="0"/>
              <a:t>CustServCalls</a:t>
            </a:r>
            <a:r>
              <a:rPr lang="en-US" dirty="0" smtClean="0"/>
              <a:t>, </a:t>
            </a:r>
            <a:r>
              <a:rPr lang="en-US" dirty="0" err="1" smtClean="0"/>
              <a:t>DataUsage</a:t>
            </a:r>
            <a:r>
              <a:rPr lang="en-US" dirty="0" smtClean="0"/>
              <a:t>,        # x y and z axis</a:t>
            </a:r>
          </a:p>
          <a:p>
            <a:r>
              <a:rPr lang="en-US" dirty="0" smtClean="0"/>
              <a:t>                       color=</a:t>
            </a:r>
            <a:r>
              <a:rPr lang="en-US" dirty="0" err="1" smtClean="0"/>
              <a:t>pcolor</a:t>
            </a:r>
            <a:r>
              <a:rPr lang="en-US" dirty="0" smtClean="0"/>
              <a:t>, </a:t>
            </a:r>
            <a:r>
              <a:rPr lang="en-US" dirty="0" err="1" smtClean="0"/>
              <a:t>pch</a:t>
            </a:r>
            <a:r>
              <a:rPr lang="en-US" dirty="0" smtClean="0"/>
              <a:t>=19,        # circle color indicates </a:t>
            </a:r>
            <a:r>
              <a:rPr lang="en-US" dirty="0" err="1" smtClean="0"/>
              <a:t>tele_data</a:t>
            </a:r>
            <a:r>
              <a:rPr lang="en-US" dirty="0" smtClean="0"/>
              <a:t> or not</a:t>
            </a:r>
          </a:p>
          <a:p>
            <a:r>
              <a:rPr lang="en-US" dirty="0" smtClean="0"/>
              <a:t>                       main="3-D </a:t>
            </a:r>
            <a:r>
              <a:rPr lang="en-US" dirty="0" err="1" smtClean="0"/>
              <a:t>Scatterplot</a:t>
            </a:r>
            <a:r>
              <a:rPr lang="en-US" dirty="0" smtClean="0"/>
              <a:t>: Using Churn Data ",</a:t>
            </a:r>
          </a:p>
          <a:p>
            <a:r>
              <a:rPr lang="en-US" dirty="0" smtClean="0"/>
              <a:t>                       </a:t>
            </a:r>
            <a:r>
              <a:rPr lang="en-US" dirty="0" err="1" smtClean="0"/>
              <a:t>xlab</a:t>
            </a:r>
            <a:r>
              <a:rPr lang="en-US" dirty="0" smtClean="0"/>
              <a:t>="</a:t>
            </a:r>
            <a:r>
              <a:rPr lang="en-US" dirty="0" err="1" smtClean="0"/>
              <a:t>DayMins</a:t>
            </a:r>
            <a:r>
              <a:rPr lang="en-US" dirty="0" smtClean="0"/>
              <a:t>",</a:t>
            </a:r>
          </a:p>
          <a:p>
            <a:r>
              <a:rPr lang="en-US" dirty="0" smtClean="0"/>
              <a:t>                       </a:t>
            </a:r>
            <a:r>
              <a:rPr lang="en-US" dirty="0" err="1" smtClean="0"/>
              <a:t>ylab</a:t>
            </a:r>
            <a:r>
              <a:rPr lang="en-US" dirty="0" smtClean="0"/>
              <a:t>="Customer Service Calls",</a:t>
            </a:r>
          </a:p>
          <a:p>
            <a:r>
              <a:rPr lang="en-US" dirty="0" smtClean="0"/>
              <a:t>                       </a:t>
            </a:r>
            <a:r>
              <a:rPr lang="en-US" dirty="0" err="1" smtClean="0"/>
              <a:t>zlab</a:t>
            </a:r>
            <a:r>
              <a:rPr lang="en-US" dirty="0" smtClean="0"/>
              <a:t>=" </a:t>
            </a:r>
            <a:r>
              <a:rPr lang="en-US" dirty="0" err="1" smtClean="0"/>
              <a:t>DataUsage</a:t>
            </a:r>
            <a:r>
              <a:rPr lang="en-US" dirty="0" smtClean="0"/>
              <a:t> in GB")</a:t>
            </a:r>
          </a:p>
          <a:p>
            <a:r>
              <a:rPr lang="en-US" dirty="0" smtClean="0"/>
              <a:t>  s3d.coords &lt;- s3d$xyz.convert(</a:t>
            </a:r>
            <a:r>
              <a:rPr lang="en-US" dirty="0" err="1" smtClean="0"/>
              <a:t>DayMins</a:t>
            </a:r>
            <a:r>
              <a:rPr lang="en-US" dirty="0" smtClean="0"/>
              <a:t>, </a:t>
            </a:r>
            <a:r>
              <a:rPr lang="en-US" dirty="0" err="1" smtClean="0"/>
              <a:t>CustServCalls</a:t>
            </a:r>
            <a:r>
              <a:rPr lang="en-US" dirty="0" smtClean="0"/>
              <a:t>, </a:t>
            </a:r>
            <a:r>
              <a:rPr lang="en-US" dirty="0" err="1" smtClean="0"/>
              <a:t>DataUsage</a:t>
            </a:r>
            <a:r>
              <a:rPr lang="en-US" dirty="0" smtClean="0"/>
              <a:t>)</a:t>
            </a:r>
          </a:p>
          <a:p>
            <a:r>
              <a:rPr lang="en-US" dirty="0" smtClean="0"/>
              <a:t>  # add the legend</a:t>
            </a:r>
          </a:p>
          <a:p>
            <a:r>
              <a:rPr lang="en-US" dirty="0" smtClean="0"/>
              <a:t>  legend("</a:t>
            </a:r>
            <a:r>
              <a:rPr lang="en-US" dirty="0" err="1" smtClean="0"/>
              <a:t>topleft</a:t>
            </a:r>
            <a:r>
              <a:rPr lang="en-US" dirty="0" smtClean="0"/>
              <a:t>", inset=.05,      # location and inset</a:t>
            </a:r>
          </a:p>
          <a:p>
            <a:r>
              <a:rPr lang="en-US" dirty="0" smtClean="0"/>
              <a:t>         </a:t>
            </a:r>
            <a:r>
              <a:rPr lang="en-US" dirty="0" err="1" smtClean="0"/>
              <a:t>bty</a:t>
            </a:r>
            <a:r>
              <a:rPr lang="en-US" dirty="0" smtClean="0"/>
              <a:t>="n", </a:t>
            </a:r>
            <a:r>
              <a:rPr lang="en-US" dirty="0" err="1" smtClean="0"/>
              <a:t>cex</a:t>
            </a:r>
            <a:r>
              <a:rPr lang="en-US" dirty="0" smtClean="0"/>
              <a:t>=.5,              # suppress legend box, shrink text 50%</a:t>
            </a:r>
          </a:p>
          <a:p>
            <a:r>
              <a:rPr lang="en-US" dirty="0" smtClean="0"/>
              <a:t>         title="Churn or Not",</a:t>
            </a:r>
          </a:p>
          <a:p>
            <a:r>
              <a:rPr lang="en-US" dirty="0" smtClean="0"/>
              <a:t>         c("1","0"), fill=c("red", "blue"))</a:t>
            </a:r>
          </a:p>
          <a:p>
            <a:r>
              <a:rPr lang="en-US" dirty="0" smtClean="0"/>
              <a:t>})</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Splitting and Model Building</a:t>
            </a:r>
            <a:endParaRPr lang="en-US" b="1" dirty="0"/>
          </a:p>
        </p:txBody>
      </p:sp>
      <p:sp>
        <p:nvSpPr>
          <p:cNvPr id="3" name="Content Placeholder 2"/>
          <p:cNvSpPr>
            <a:spLocks noGrp="1"/>
          </p:cNvSpPr>
          <p:nvPr>
            <p:ph sz="quarter" idx="1"/>
          </p:nvPr>
        </p:nvSpPr>
        <p:spPr/>
        <p:txBody>
          <a:bodyPr>
            <a:noAutofit/>
          </a:bodyPr>
          <a:lstStyle/>
          <a:p>
            <a:r>
              <a:rPr lang="en-US" sz="1200" dirty="0" err="1" smtClean="0"/>
              <a:t>set.seed</a:t>
            </a:r>
            <a:r>
              <a:rPr lang="en-US" sz="1200" dirty="0" smtClean="0"/>
              <a:t>(1111)</a:t>
            </a:r>
          </a:p>
          <a:p>
            <a:r>
              <a:rPr lang="en-US" sz="1200" dirty="0" smtClean="0"/>
              <a:t>pd&lt;-sample(2,nrow(</a:t>
            </a:r>
            <a:r>
              <a:rPr lang="en-US" sz="1200" dirty="0" err="1" smtClean="0"/>
              <a:t>tele_data</a:t>
            </a:r>
            <a:r>
              <a:rPr lang="en-US" sz="1200" dirty="0" smtClean="0"/>
              <a:t>),replace=TRUE, </a:t>
            </a:r>
            <a:r>
              <a:rPr lang="en-US" sz="1200" dirty="0" err="1" smtClean="0"/>
              <a:t>prob</a:t>
            </a:r>
            <a:r>
              <a:rPr lang="en-US" sz="1200" dirty="0" smtClean="0"/>
              <a:t>=c(0.7,0.3))</a:t>
            </a:r>
          </a:p>
          <a:p>
            <a:r>
              <a:rPr lang="en-US" sz="1200" dirty="0" smtClean="0"/>
              <a:t>train&lt;-</a:t>
            </a:r>
            <a:r>
              <a:rPr lang="en-US" sz="1200" dirty="0" err="1" smtClean="0"/>
              <a:t>tele_data</a:t>
            </a:r>
            <a:r>
              <a:rPr lang="en-US" sz="1200" dirty="0" smtClean="0"/>
              <a:t>[pd==1,]</a:t>
            </a:r>
          </a:p>
          <a:p>
            <a:r>
              <a:rPr lang="en-US" sz="1200" dirty="0" err="1" smtClean="0"/>
              <a:t>val</a:t>
            </a:r>
            <a:r>
              <a:rPr lang="en-US" sz="1200" dirty="0" smtClean="0"/>
              <a:t>&lt;-</a:t>
            </a:r>
            <a:r>
              <a:rPr lang="en-US" sz="1200" dirty="0" err="1" smtClean="0"/>
              <a:t>tele_data</a:t>
            </a:r>
            <a:r>
              <a:rPr lang="en-US" sz="1200" dirty="0" smtClean="0"/>
              <a:t>[pd==2,]</a:t>
            </a:r>
          </a:p>
          <a:p>
            <a:r>
              <a:rPr lang="en-US" sz="1200" dirty="0" smtClean="0"/>
              <a:t>summary(</a:t>
            </a:r>
            <a:r>
              <a:rPr lang="en-US" sz="1200" dirty="0" err="1" smtClean="0"/>
              <a:t>train$Churn</a:t>
            </a:r>
            <a:r>
              <a:rPr lang="en-US" sz="1200" dirty="0" smtClean="0"/>
              <a:t>)</a:t>
            </a:r>
          </a:p>
          <a:p>
            <a:r>
              <a:rPr lang="en-US" sz="1200" dirty="0" smtClean="0"/>
              <a:t>summary(</a:t>
            </a:r>
            <a:r>
              <a:rPr lang="en-US" sz="1200" dirty="0" err="1" smtClean="0"/>
              <a:t>val$Churn</a:t>
            </a:r>
            <a:r>
              <a:rPr lang="en-US" sz="1200" dirty="0" smtClean="0"/>
              <a:t>)</a:t>
            </a:r>
          </a:p>
          <a:p>
            <a:r>
              <a:rPr lang="en-US" sz="1200" dirty="0" smtClean="0"/>
              <a:t>library(</a:t>
            </a:r>
            <a:r>
              <a:rPr lang="en-US" sz="1200" dirty="0" err="1" smtClean="0"/>
              <a:t>SDMTools</a:t>
            </a:r>
            <a:r>
              <a:rPr lang="en-US" sz="1200" dirty="0" smtClean="0"/>
              <a:t>)</a:t>
            </a:r>
          </a:p>
          <a:p>
            <a:r>
              <a:rPr lang="en-US" sz="1200" dirty="0" smtClean="0"/>
              <a:t>library(</a:t>
            </a:r>
            <a:r>
              <a:rPr lang="en-US" sz="1200" dirty="0" err="1" smtClean="0"/>
              <a:t>pROC</a:t>
            </a:r>
            <a:r>
              <a:rPr lang="en-US" sz="1200" dirty="0" smtClean="0"/>
              <a:t>)</a:t>
            </a:r>
          </a:p>
          <a:p>
            <a:r>
              <a:rPr lang="en-US" sz="1200" dirty="0" smtClean="0"/>
              <a:t>library(</a:t>
            </a:r>
            <a:r>
              <a:rPr lang="en-US" sz="1200" dirty="0" err="1" smtClean="0"/>
              <a:t>Hmisc</a:t>
            </a:r>
            <a:r>
              <a:rPr lang="en-US" sz="1200" dirty="0" smtClean="0"/>
              <a:t>)</a:t>
            </a:r>
          </a:p>
          <a:p>
            <a:r>
              <a:rPr lang="en-US" sz="1200" dirty="0" err="1" smtClean="0"/>
              <a:t>Logit</a:t>
            </a:r>
            <a:r>
              <a:rPr lang="en-US" sz="1200" dirty="0" smtClean="0"/>
              <a:t>&lt;-Churn~AccountWeeks+ContractRenewal+DataPlan+DataUsage+CustServCalls+DayMins+DayCalls+MonthlyCharge+OverageFee+RoamMins</a:t>
            </a:r>
          </a:p>
          <a:p>
            <a:endParaRPr lang="en-US" sz="1200" dirty="0" smtClean="0"/>
          </a:p>
          <a:p>
            <a:r>
              <a:rPr lang="en-US" sz="1200" dirty="0" smtClean="0"/>
              <a:t>#All Variables</a:t>
            </a:r>
          </a:p>
          <a:p>
            <a:endParaRPr lang="en-US" sz="1200" dirty="0" smtClean="0"/>
          </a:p>
          <a:p>
            <a:r>
              <a:rPr lang="en-US" sz="1200" dirty="0" smtClean="0"/>
              <a:t>Logit.1 &lt;- </a:t>
            </a:r>
            <a:r>
              <a:rPr lang="en-US" sz="1200" dirty="0" err="1" smtClean="0"/>
              <a:t>glm</a:t>
            </a:r>
            <a:r>
              <a:rPr lang="en-US" sz="1200" dirty="0" smtClean="0"/>
              <a:t>(</a:t>
            </a:r>
            <a:r>
              <a:rPr lang="en-US" sz="1200" dirty="0" err="1" smtClean="0"/>
              <a:t>Logit</a:t>
            </a:r>
            <a:r>
              <a:rPr lang="en-US" sz="1200" dirty="0" smtClean="0"/>
              <a:t>   , train, family = binomial)</a:t>
            </a:r>
          </a:p>
          <a:p>
            <a:r>
              <a:rPr lang="en-US" sz="1200" dirty="0" smtClean="0"/>
              <a:t>summary(Logit.1)</a:t>
            </a:r>
          </a:p>
          <a:p>
            <a:r>
              <a:rPr lang="en-US" sz="1200" dirty="0" err="1" smtClean="0"/>
              <a:t>vif</a:t>
            </a:r>
            <a:r>
              <a:rPr lang="en-US" sz="1200" dirty="0" smtClean="0"/>
              <a:t>(Logit.1)</a:t>
            </a:r>
            <a:endParaRPr lang="en-US" sz="1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Final Model and Predictions</a:t>
            </a:r>
            <a:endParaRPr lang="en-US" b="1" dirty="0"/>
          </a:p>
        </p:txBody>
      </p:sp>
      <p:sp>
        <p:nvSpPr>
          <p:cNvPr id="3" name="Content Placeholder 2"/>
          <p:cNvSpPr>
            <a:spLocks noGrp="1"/>
          </p:cNvSpPr>
          <p:nvPr>
            <p:ph sz="quarter" idx="1"/>
          </p:nvPr>
        </p:nvSpPr>
        <p:spPr>
          <a:xfrm>
            <a:off x="612648" y="1600200"/>
            <a:ext cx="8153400" cy="4800600"/>
          </a:xfrm>
        </p:spPr>
        <p:txBody>
          <a:bodyPr>
            <a:normAutofit fontScale="47500" lnSpcReduction="20000"/>
          </a:bodyPr>
          <a:lstStyle/>
          <a:p>
            <a:r>
              <a:rPr lang="en-US" dirty="0" err="1" smtClean="0"/>
              <a:t>Logit.new</a:t>
            </a:r>
            <a:r>
              <a:rPr lang="en-US" dirty="0" smtClean="0"/>
              <a:t>&lt;-Churn~AccountWeeks+ContractRenewal+DataPlan+DataUsage+CustServCalls+DayMins+DayCalls+OverageFee+RoamMins</a:t>
            </a:r>
          </a:p>
          <a:p>
            <a:r>
              <a:rPr lang="en-US" dirty="0" smtClean="0"/>
              <a:t>Logit.2 &lt;- </a:t>
            </a:r>
            <a:r>
              <a:rPr lang="en-US" dirty="0" err="1" smtClean="0"/>
              <a:t>glm</a:t>
            </a:r>
            <a:r>
              <a:rPr lang="en-US" dirty="0" smtClean="0"/>
              <a:t>(</a:t>
            </a:r>
            <a:r>
              <a:rPr lang="en-US" dirty="0" err="1" smtClean="0"/>
              <a:t>Logit.new</a:t>
            </a:r>
            <a:r>
              <a:rPr lang="en-US" dirty="0" smtClean="0"/>
              <a:t>  , train, family = binomial)</a:t>
            </a:r>
          </a:p>
          <a:p>
            <a:r>
              <a:rPr lang="en-US" dirty="0" smtClean="0"/>
              <a:t>summary(Logit.2)</a:t>
            </a:r>
          </a:p>
          <a:p>
            <a:r>
              <a:rPr lang="en-US" dirty="0" err="1" smtClean="0"/>
              <a:t>vif</a:t>
            </a:r>
            <a:r>
              <a:rPr lang="en-US" dirty="0" smtClean="0"/>
              <a:t>(Logit.2)</a:t>
            </a:r>
          </a:p>
          <a:p>
            <a:endParaRPr lang="en-US" dirty="0" smtClean="0"/>
          </a:p>
          <a:p>
            <a:r>
              <a:rPr lang="en-US" dirty="0" smtClean="0"/>
              <a:t>Logit.3&lt;-Churn~AccountWeeks+ContractRenewal+DataUsage+CustServCalls+DayMins+DayCalls+OverageFee+RoamMins</a:t>
            </a:r>
          </a:p>
          <a:p>
            <a:r>
              <a:rPr lang="en-US" dirty="0" smtClean="0"/>
              <a:t>Logit.3 &lt;- </a:t>
            </a:r>
            <a:r>
              <a:rPr lang="en-US" dirty="0" err="1" smtClean="0"/>
              <a:t>glm</a:t>
            </a:r>
            <a:r>
              <a:rPr lang="en-US" dirty="0" smtClean="0"/>
              <a:t>(Logit.3  , train, family = binomial)</a:t>
            </a:r>
          </a:p>
          <a:p>
            <a:r>
              <a:rPr lang="en-US" dirty="0" smtClean="0"/>
              <a:t>summary(Logit.3)</a:t>
            </a:r>
          </a:p>
          <a:p>
            <a:r>
              <a:rPr lang="en-US" dirty="0" err="1" smtClean="0"/>
              <a:t>vif</a:t>
            </a:r>
            <a:r>
              <a:rPr lang="en-US" dirty="0" smtClean="0"/>
              <a:t>(Logit.3)</a:t>
            </a:r>
          </a:p>
          <a:p>
            <a:endParaRPr lang="en-US" dirty="0" smtClean="0"/>
          </a:p>
          <a:p>
            <a:r>
              <a:rPr lang="en-US" dirty="0" smtClean="0"/>
              <a:t>Logit.4&lt;-Churn ~ ContractRenewal+DataUsage+CustServCalls+DayMins+OverageFee+RoamMins</a:t>
            </a:r>
          </a:p>
          <a:p>
            <a:r>
              <a:rPr lang="en-US" dirty="0" smtClean="0"/>
              <a:t>Logit.4 &lt;- </a:t>
            </a:r>
            <a:r>
              <a:rPr lang="en-US" dirty="0" err="1" smtClean="0"/>
              <a:t>glm</a:t>
            </a:r>
            <a:r>
              <a:rPr lang="en-US" dirty="0" smtClean="0"/>
              <a:t>(Logit.4  , train, family = binomial)</a:t>
            </a:r>
          </a:p>
          <a:p>
            <a:r>
              <a:rPr lang="en-US" dirty="0" smtClean="0"/>
              <a:t>summary(Logit.4)</a:t>
            </a:r>
          </a:p>
          <a:p>
            <a:r>
              <a:rPr lang="en-US" dirty="0" err="1" smtClean="0"/>
              <a:t>vif</a:t>
            </a:r>
            <a:r>
              <a:rPr lang="en-US" dirty="0" smtClean="0"/>
              <a:t>(Logit.4)</a:t>
            </a:r>
          </a:p>
          <a:p>
            <a:r>
              <a:rPr lang="en-US" dirty="0" err="1" smtClean="0"/>
              <a:t>pred.logit</a:t>
            </a:r>
            <a:r>
              <a:rPr lang="en-US" dirty="0" smtClean="0"/>
              <a:t> &lt;- predict.glm(Logit.4, </a:t>
            </a:r>
            <a:r>
              <a:rPr lang="en-US" dirty="0" err="1" smtClean="0"/>
              <a:t>newdata</a:t>
            </a:r>
            <a:r>
              <a:rPr lang="en-US" dirty="0" smtClean="0"/>
              <a:t>=</a:t>
            </a:r>
            <a:r>
              <a:rPr lang="en-US" dirty="0" err="1" smtClean="0"/>
              <a:t>val</a:t>
            </a:r>
            <a:r>
              <a:rPr lang="en-US" dirty="0" smtClean="0"/>
              <a:t>, type="response")</a:t>
            </a:r>
          </a:p>
          <a:p>
            <a:endParaRPr lang="en-US" dirty="0" smtClean="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Rank Ordering</a:t>
            </a:r>
            <a:endParaRPr lang="en-US" b="1" dirty="0"/>
          </a:p>
        </p:txBody>
      </p:sp>
      <p:sp>
        <p:nvSpPr>
          <p:cNvPr id="3" name="Content Placeholder 2"/>
          <p:cNvSpPr>
            <a:spLocks noGrp="1"/>
          </p:cNvSpPr>
          <p:nvPr>
            <p:ph sz="quarter" idx="1"/>
          </p:nvPr>
        </p:nvSpPr>
        <p:spPr>
          <a:xfrm>
            <a:off x="612648" y="1600200"/>
            <a:ext cx="8153400" cy="4800600"/>
          </a:xfrm>
        </p:spPr>
        <p:txBody>
          <a:bodyPr>
            <a:noAutofit/>
          </a:bodyPr>
          <a:lstStyle/>
          <a:p>
            <a:r>
              <a:rPr lang="en-US" sz="1050" dirty="0" smtClean="0"/>
              <a:t>## </a:t>
            </a:r>
            <a:r>
              <a:rPr lang="en-US" sz="1050" dirty="0" err="1" smtClean="0"/>
              <a:t>deciling</a:t>
            </a:r>
            <a:r>
              <a:rPr lang="en-US" sz="1050" dirty="0" smtClean="0"/>
              <a:t> code</a:t>
            </a:r>
          </a:p>
          <a:p>
            <a:r>
              <a:rPr lang="en-US" sz="1050" dirty="0" err="1" smtClean="0"/>
              <a:t>decile</a:t>
            </a:r>
            <a:r>
              <a:rPr lang="en-US" sz="1050" dirty="0" smtClean="0"/>
              <a:t> &lt;- function(x){</a:t>
            </a:r>
          </a:p>
          <a:p>
            <a:r>
              <a:rPr lang="en-US" sz="1050" dirty="0" smtClean="0"/>
              <a:t>  deciles &lt;- vector(length=10)</a:t>
            </a:r>
          </a:p>
          <a:p>
            <a:r>
              <a:rPr lang="en-US" sz="1050" dirty="0" smtClean="0"/>
              <a:t>  for (</a:t>
            </a:r>
            <a:r>
              <a:rPr lang="en-US" sz="1050" dirty="0" err="1" smtClean="0"/>
              <a:t>i</a:t>
            </a:r>
            <a:r>
              <a:rPr lang="en-US" sz="1050" dirty="0" smtClean="0"/>
              <a:t> in </a:t>
            </a:r>
            <a:r>
              <a:rPr lang="en-US" sz="1050" dirty="0" err="1" smtClean="0"/>
              <a:t>seq</a:t>
            </a:r>
            <a:r>
              <a:rPr lang="en-US" sz="1050" dirty="0" smtClean="0"/>
              <a:t>(0.1,1,.1)){</a:t>
            </a:r>
          </a:p>
          <a:p>
            <a:r>
              <a:rPr lang="en-US" sz="1050" dirty="0" smtClean="0"/>
              <a:t>    deciles[</a:t>
            </a:r>
            <a:r>
              <a:rPr lang="en-US" sz="1050" dirty="0" err="1" smtClean="0"/>
              <a:t>i</a:t>
            </a:r>
            <a:r>
              <a:rPr lang="en-US" sz="1050" dirty="0" smtClean="0"/>
              <a:t>*10] &lt;- </a:t>
            </a:r>
            <a:r>
              <a:rPr lang="en-US" sz="1050" dirty="0" err="1" smtClean="0"/>
              <a:t>quantile</a:t>
            </a:r>
            <a:r>
              <a:rPr lang="en-US" sz="1050" dirty="0" smtClean="0"/>
              <a:t>(x, </a:t>
            </a:r>
            <a:r>
              <a:rPr lang="en-US" sz="1050" dirty="0" err="1" smtClean="0"/>
              <a:t>i</a:t>
            </a:r>
            <a:r>
              <a:rPr lang="en-US" sz="1050" dirty="0" smtClean="0"/>
              <a:t>, na.rm=T)</a:t>
            </a:r>
          </a:p>
          <a:p>
            <a:r>
              <a:rPr lang="en-US" sz="1050" dirty="0" smtClean="0"/>
              <a:t>  }</a:t>
            </a:r>
          </a:p>
          <a:p>
            <a:r>
              <a:rPr lang="en-US" sz="1050" dirty="0" smtClean="0"/>
              <a:t>  return (</a:t>
            </a:r>
          </a:p>
          <a:p>
            <a:r>
              <a:rPr lang="en-US" sz="1050" dirty="0" smtClean="0"/>
              <a:t>    </a:t>
            </a:r>
            <a:r>
              <a:rPr lang="en-US" sz="1050" dirty="0" err="1" smtClean="0"/>
              <a:t>ifelse</a:t>
            </a:r>
            <a:r>
              <a:rPr lang="en-US" sz="1050" dirty="0" smtClean="0"/>
              <a:t>(x&lt;deciles[1], 1,</a:t>
            </a:r>
          </a:p>
          <a:p>
            <a:r>
              <a:rPr lang="en-US" sz="1050" dirty="0" smtClean="0"/>
              <a:t>           </a:t>
            </a:r>
            <a:r>
              <a:rPr lang="en-US" sz="1050" dirty="0" err="1" smtClean="0"/>
              <a:t>ifelse</a:t>
            </a:r>
            <a:r>
              <a:rPr lang="en-US" sz="1050" dirty="0" smtClean="0"/>
              <a:t>(x&lt;deciles[2], 2,</a:t>
            </a:r>
          </a:p>
          <a:p>
            <a:r>
              <a:rPr lang="en-US" sz="1050" dirty="0" smtClean="0"/>
              <a:t>                  </a:t>
            </a:r>
            <a:r>
              <a:rPr lang="en-US" sz="1050" dirty="0" err="1" smtClean="0"/>
              <a:t>ifelse</a:t>
            </a:r>
            <a:r>
              <a:rPr lang="en-US" sz="1050" dirty="0" smtClean="0"/>
              <a:t>(x&lt;deciles[3], 3,</a:t>
            </a:r>
          </a:p>
          <a:p>
            <a:r>
              <a:rPr lang="en-US" sz="1050" dirty="0" smtClean="0"/>
              <a:t>                         </a:t>
            </a:r>
            <a:r>
              <a:rPr lang="en-US" sz="1050" dirty="0" err="1" smtClean="0"/>
              <a:t>ifelse</a:t>
            </a:r>
            <a:r>
              <a:rPr lang="en-US" sz="1050" dirty="0" smtClean="0"/>
              <a:t>(x&lt;deciles[4], 4,</a:t>
            </a:r>
          </a:p>
          <a:p>
            <a:r>
              <a:rPr lang="en-US" sz="1050" dirty="0" smtClean="0"/>
              <a:t>                                </a:t>
            </a:r>
            <a:r>
              <a:rPr lang="en-US" sz="1050" dirty="0" err="1" smtClean="0"/>
              <a:t>ifelse</a:t>
            </a:r>
            <a:r>
              <a:rPr lang="en-US" sz="1050" dirty="0" smtClean="0"/>
              <a:t>(x&lt;deciles[5], 5,</a:t>
            </a:r>
          </a:p>
          <a:p>
            <a:r>
              <a:rPr lang="en-US" sz="1050" dirty="0" smtClean="0"/>
              <a:t>                                       </a:t>
            </a:r>
            <a:r>
              <a:rPr lang="en-US" sz="1050" dirty="0" err="1" smtClean="0"/>
              <a:t>ifelse</a:t>
            </a:r>
            <a:r>
              <a:rPr lang="en-US" sz="1050" dirty="0" smtClean="0"/>
              <a:t>(x&lt;deciles[6], 6,</a:t>
            </a:r>
          </a:p>
          <a:p>
            <a:r>
              <a:rPr lang="en-US" sz="1050" dirty="0" smtClean="0"/>
              <a:t>                                              </a:t>
            </a:r>
            <a:r>
              <a:rPr lang="en-US" sz="1050" dirty="0" err="1" smtClean="0"/>
              <a:t>ifelse</a:t>
            </a:r>
            <a:r>
              <a:rPr lang="en-US" sz="1050" dirty="0" smtClean="0"/>
              <a:t>(x&lt;deciles[7], 7,</a:t>
            </a:r>
          </a:p>
          <a:p>
            <a:r>
              <a:rPr lang="en-US" sz="1050" dirty="0" smtClean="0"/>
              <a:t>                                                     </a:t>
            </a:r>
            <a:r>
              <a:rPr lang="en-US" sz="1050" dirty="0" err="1" smtClean="0"/>
              <a:t>ifelse</a:t>
            </a:r>
            <a:r>
              <a:rPr lang="en-US" sz="1050" dirty="0" smtClean="0"/>
              <a:t>(x&lt;deciles[8], 8,</a:t>
            </a:r>
          </a:p>
          <a:p>
            <a:r>
              <a:rPr lang="en-US" sz="1050" dirty="0" smtClean="0"/>
              <a:t>                                                            </a:t>
            </a:r>
            <a:r>
              <a:rPr lang="en-US" sz="1050" dirty="0" err="1" smtClean="0"/>
              <a:t>ifelse</a:t>
            </a:r>
            <a:r>
              <a:rPr lang="en-US" sz="1050" dirty="0" smtClean="0"/>
              <a:t>(x&lt;deciles[9], 9, 10</a:t>
            </a:r>
          </a:p>
          <a:p>
            <a:r>
              <a:rPr lang="en-US" sz="1050" dirty="0" smtClean="0"/>
              <a:t>                                                            ))))))))))</a:t>
            </a:r>
          </a:p>
          <a:p>
            <a:r>
              <a:rPr lang="en-US" sz="1050" dirty="0" smtClean="0"/>
              <a:t>}</a:t>
            </a:r>
          </a:p>
          <a:p>
            <a:endParaRPr lang="en-US" sz="1050" dirty="0" smtClean="0"/>
          </a:p>
          <a:p>
            <a:r>
              <a:rPr lang="en-US" sz="1050" dirty="0" smtClean="0"/>
              <a:t>## </a:t>
            </a:r>
            <a:r>
              <a:rPr lang="en-US" sz="1050" dirty="0" err="1" smtClean="0"/>
              <a:t>deciling</a:t>
            </a:r>
            <a:endParaRPr lang="en-US" sz="1050" dirty="0" smtClean="0"/>
          </a:p>
          <a:p>
            <a:r>
              <a:rPr lang="en-US" sz="1050" dirty="0" err="1" smtClean="0"/>
              <a:t>val$deciles</a:t>
            </a:r>
            <a:r>
              <a:rPr lang="en-US" sz="1050" dirty="0" smtClean="0"/>
              <a:t> &lt;- </a:t>
            </a:r>
            <a:r>
              <a:rPr lang="en-US" sz="1050" dirty="0" err="1" smtClean="0"/>
              <a:t>decile</a:t>
            </a:r>
            <a:r>
              <a:rPr lang="en-US" sz="1050" dirty="0" smtClean="0"/>
              <a:t>(</a:t>
            </a:r>
            <a:r>
              <a:rPr lang="en-US" sz="1050" dirty="0" err="1" smtClean="0"/>
              <a:t>pred.logit</a:t>
            </a:r>
            <a:r>
              <a:rPr lang="en-US" sz="1050" dirty="0" smtClean="0"/>
              <a:t>)</a:t>
            </a:r>
            <a:endParaRPr lang="en-US" sz="105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Rank Ordering Cont.</a:t>
            </a:r>
            <a:endParaRPr lang="en-US" b="1" dirty="0"/>
          </a:p>
        </p:txBody>
      </p:sp>
      <p:sp>
        <p:nvSpPr>
          <p:cNvPr id="3" name="Content Placeholder 2"/>
          <p:cNvSpPr>
            <a:spLocks noGrp="1"/>
          </p:cNvSpPr>
          <p:nvPr>
            <p:ph sz="quarter" idx="1"/>
          </p:nvPr>
        </p:nvSpPr>
        <p:spPr/>
        <p:txBody>
          <a:bodyPr>
            <a:normAutofit fontScale="47500" lnSpcReduction="20000"/>
          </a:bodyPr>
          <a:lstStyle/>
          <a:p>
            <a:r>
              <a:rPr lang="en-US" dirty="0" smtClean="0"/>
              <a:t>library(</a:t>
            </a:r>
            <a:r>
              <a:rPr lang="en-US" dirty="0" err="1" smtClean="0"/>
              <a:t>data.table</a:t>
            </a:r>
            <a:r>
              <a:rPr lang="en-US" dirty="0" smtClean="0"/>
              <a:t>)</a:t>
            </a:r>
          </a:p>
          <a:p>
            <a:r>
              <a:rPr lang="en-US" dirty="0" err="1" smtClean="0"/>
              <a:t>val$Churn</a:t>
            </a:r>
            <a:r>
              <a:rPr lang="en-US" dirty="0" smtClean="0"/>
              <a:t> = </a:t>
            </a:r>
            <a:r>
              <a:rPr lang="en-US" dirty="0" err="1" smtClean="0"/>
              <a:t>as.numeric</a:t>
            </a:r>
            <a:r>
              <a:rPr lang="en-US" dirty="0" smtClean="0"/>
              <a:t>(</a:t>
            </a:r>
            <a:r>
              <a:rPr lang="en-US" dirty="0" err="1" smtClean="0"/>
              <a:t>as.character</a:t>
            </a:r>
            <a:r>
              <a:rPr lang="en-US" dirty="0" smtClean="0"/>
              <a:t>(</a:t>
            </a:r>
            <a:r>
              <a:rPr lang="en-US" dirty="0" err="1" smtClean="0"/>
              <a:t>val$Churn</a:t>
            </a:r>
            <a:r>
              <a:rPr lang="en-US" dirty="0" smtClean="0"/>
              <a:t>))</a:t>
            </a:r>
          </a:p>
          <a:p>
            <a:r>
              <a:rPr lang="en-US" dirty="0" err="1" smtClean="0"/>
              <a:t>tmp_DT</a:t>
            </a:r>
            <a:r>
              <a:rPr lang="en-US" dirty="0" smtClean="0"/>
              <a:t> = </a:t>
            </a:r>
            <a:r>
              <a:rPr lang="en-US" dirty="0" err="1" smtClean="0"/>
              <a:t>data.table</a:t>
            </a:r>
            <a:r>
              <a:rPr lang="en-US" dirty="0" smtClean="0"/>
              <a:t>(</a:t>
            </a:r>
            <a:r>
              <a:rPr lang="en-US" dirty="0" err="1" smtClean="0"/>
              <a:t>val</a:t>
            </a:r>
            <a:r>
              <a:rPr lang="en-US" dirty="0" smtClean="0"/>
              <a:t>)</a:t>
            </a:r>
          </a:p>
          <a:p>
            <a:r>
              <a:rPr lang="en-US" dirty="0" smtClean="0"/>
              <a:t>rank &lt;- </a:t>
            </a:r>
            <a:r>
              <a:rPr lang="en-US" dirty="0" err="1" smtClean="0"/>
              <a:t>tmp_DT</a:t>
            </a:r>
            <a:r>
              <a:rPr lang="en-US" dirty="0" smtClean="0"/>
              <a:t>[, list(</a:t>
            </a:r>
          </a:p>
          <a:p>
            <a:r>
              <a:rPr lang="en-US" dirty="0" smtClean="0"/>
              <a:t>  </a:t>
            </a:r>
            <a:r>
              <a:rPr lang="en-US" dirty="0" err="1" smtClean="0"/>
              <a:t>cnt</a:t>
            </a:r>
            <a:r>
              <a:rPr lang="en-US" dirty="0" smtClean="0"/>
              <a:t> = length(Churn), </a:t>
            </a:r>
          </a:p>
          <a:p>
            <a:r>
              <a:rPr lang="en-US" dirty="0" smtClean="0"/>
              <a:t>  </a:t>
            </a:r>
            <a:r>
              <a:rPr lang="en-US" dirty="0" err="1" smtClean="0"/>
              <a:t>cnt_resp</a:t>
            </a:r>
            <a:r>
              <a:rPr lang="en-US" dirty="0" smtClean="0"/>
              <a:t> = sum(Churn), </a:t>
            </a:r>
          </a:p>
          <a:p>
            <a:r>
              <a:rPr lang="en-US" dirty="0" smtClean="0"/>
              <a:t>  </a:t>
            </a:r>
            <a:r>
              <a:rPr lang="en-US" dirty="0" err="1" smtClean="0"/>
              <a:t>cnt_non_resp</a:t>
            </a:r>
            <a:r>
              <a:rPr lang="en-US" dirty="0" smtClean="0"/>
              <a:t> = sum(Churn == 0)) , </a:t>
            </a:r>
          </a:p>
          <a:p>
            <a:r>
              <a:rPr lang="en-US" dirty="0" smtClean="0"/>
              <a:t>  by=deciles][order(-deciles)]</a:t>
            </a:r>
          </a:p>
          <a:p>
            <a:r>
              <a:rPr lang="en-US" dirty="0" err="1" smtClean="0"/>
              <a:t>rank$rrate</a:t>
            </a:r>
            <a:r>
              <a:rPr lang="en-US" dirty="0" smtClean="0"/>
              <a:t> &lt;- round(</a:t>
            </a:r>
            <a:r>
              <a:rPr lang="en-US" dirty="0" err="1" smtClean="0"/>
              <a:t>rank$cnt_resp</a:t>
            </a:r>
            <a:r>
              <a:rPr lang="en-US" dirty="0" smtClean="0"/>
              <a:t> * 100 / rank$cnt,2);</a:t>
            </a:r>
          </a:p>
          <a:p>
            <a:r>
              <a:rPr lang="en-US" dirty="0" err="1" smtClean="0"/>
              <a:t>rank$cum_resp</a:t>
            </a:r>
            <a:r>
              <a:rPr lang="en-US" dirty="0" smtClean="0"/>
              <a:t> &lt;- </a:t>
            </a:r>
            <a:r>
              <a:rPr lang="en-US" dirty="0" err="1" smtClean="0"/>
              <a:t>cumsum</a:t>
            </a:r>
            <a:r>
              <a:rPr lang="en-US" dirty="0" smtClean="0"/>
              <a:t>(</a:t>
            </a:r>
            <a:r>
              <a:rPr lang="en-US" dirty="0" err="1" smtClean="0"/>
              <a:t>rank$cnt_resp</a:t>
            </a:r>
            <a:r>
              <a:rPr lang="en-US" dirty="0" smtClean="0"/>
              <a:t>)</a:t>
            </a:r>
          </a:p>
          <a:p>
            <a:r>
              <a:rPr lang="en-US" dirty="0" err="1" smtClean="0"/>
              <a:t>rank$cum_non_resp</a:t>
            </a:r>
            <a:r>
              <a:rPr lang="en-US" dirty="0" smtClean="0"/>
              <a:t> &lt;- </a:t>
            </a:r>
            <a:r>
              <a:rPr lang="en-US" dirty="0" err="1" smtClean="0"/>
              <a:t>cumsum</a:t>
            </a:r>
            <a:r>
              <a:rPr lang="en-US" dirty="0" smtClean="0"/>
              <a:t>(</a:t>
            </a:r>
            <a:r>
              <a:rPr lang="en-US" dirty="0" err="1" smtClean="0"/>
              <a:t>rank$cnt_non_resp</a:t>
            </a:r>
            <a:r>
              <a:rPr lang="en-US" dirty="0" smtClean="0"/>
              <a:t>)</a:t>
            </a:r>
          </a:p>
          <a:p>
            <a:r>
              <a:rPr lang="en-US" dirty="0" err="1" smtClean="0"/>
              <a:t>rank$cum_perct_resp</a:t>
            </a:r>
            <a:r>
              <a:rPr lang="en-US" dirty="0" smtClean="0"/>
              <a:t> &lt;- round(</a:t>
            </a:r>
            <a:r>
              <a:rPr lang="en-US" dirty="0" err="1" smtClean="0"/>
              <a:t>rank$cum_resp</a:t>
            </a:r>
            <a:r>
              <a:rPr lang="en-US" dirty="0" smtClean="0"/>
              <a:t> * 100 / sum(</a:t>
            </a:r>
            <a:r>
              <a:rPr lang="en-US" dirty="0" err="1" smtClean="0"/>
              <a:t>rank$cnt_resp</a:t>
            </a:r>
            <a:r>
              <a:rPr lang="en-US" dirty="0" smtClean="0"/>
              <a:t>),2);</a:t>
            </a:r>
          </a:p>
          <a:p>
            <a:r>
              <a:rPr lang="en-US" dirty="0" err="1" smtClean="0"/>
              <a:t>rank$cum_perct_non_resp</a:t>
            </a:r>
            <a:r>
              <a:rPr lang="en-US" dirty="0" smtClean="0"/>
              <a:t> &lt;- round(</a:t>
            </a:r>
            <a:r>
              <a:rPr lang="en-US" dirty="0" err="1" smtClean="0"/>
              <a:t>rank$cum_non_resp</a:t>
            </a:r>
            <a:r>
              <a:rPr lang="en-US" dirty="0" smtClean="0"/>
              <a:t> * 100 / sum(</a:t>
            </a:r>
            <a:r>
              <a:rPr lang="en-US" dirty="0" err="1" smtClean="0"/>
              <a:t>rank$cnt_non_resp</a:t>
            </a:r>
            <a:r>
              <a:rPr lang="en-US" dirty="0" smtClean="0"/>
              <a:t>),2);</a:t>
            </a:r>
          </a:p>
          <a:p>
            <a:r>
              <a:rPr lang="en-US" dirty="0" err="1" smtClean="0"/>
              <a:t>rank$ks</a:t>
            </a:r>
            <a:r>
              <a:rPr lang="en-US" dirty="0" smtClean="0"/>
              <a:t> &lt;- abs(</a:t>
            </a:r>
            <a:r>
              <a:rPr lang="en-US" dirty="0" err="1" smtClean="0"/>
              <a:t>rank$cum_perct_resp</a:t>
            </a:r>
            <a:r>
              <a:rPr lang="en-US" dirty="0" smtClean="0"/>
              <a:t> - </a:t>
            </a:r>
            <a:r>
              <a:rPr lang="en-US" dirty="0" err="1" smtClean="0"/>
              <a:t>rank$cum_perct_non_resp</a:t>
            </a:r>
            <a:r>
              <a:rPr lang="en-US" dirty="0" smtClean="0"/>
              <a:t>);</a:t>
            </a:r>
          </a:p>
          <a:p>
            <a:endParaRPr lang="en-US" dirty="0" smtClean="0"/>
          </a:p>
          <a:p>
            <a:r>
              <a:rPr lang="en-US" dirty="0" smtClean="0"/>
              <a:t>View(rank)</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Predicted Probabilities Distribution</a:t>
            </a:r>
            <a:endParaRPr lang="en-US" b="1" dirty="0"/>
          </a:p>
        </p:txBody>
      </p:sp>
      <p:sp>
        <p:nvSpPr>
          <p:cNvPr id="3" name="Content Placeholder 2"/>
          <p:cNvSpPr>
            <a:spLocks noGrp="1"/>
          </p:cNvSpPr>
          <p:nvPr>
            <p:ph sz="quarter" idx="1"/>
          </p:nvPr>
        </p:nvSpPr>
        <p:spPr/>
        <p:txBody>
          <a:bodyPr>
            <a:normAutofit fontScale="77500" lnSpcReduction="20000"/>
          </a:bodyPr>
          <a:lstStyle/>
          <a:p>
            <a:r>
              <a:rPr lang="en-US" dirty="0" smtClean="0"/>
              <a:t>x = </a:t>
            </a:r>
            <a:r>
              <a:rPr lang="en-US" dirty="0" err="1" smtClean="0"/>
              <a:t>cbind</a:t>
            </a:r>
            <a:r>
              <a:rPr lang="en-US" dirty="0" smtClean="0"/>
              <a:t>(</a:t>
            </a:r>
            <a:r>
              <a:rPr lang="en-US" dirty="0" err="1" smtClean="0"/>
              <a:t>val,pred.logit</a:t>
            </a:r>
            <a:r>
              <a:rPr lang="en-US" dirty="0" smtClean="0"/>
              <a:t>)</a:t>
            </a:r>
          </a:p>
          <a:p>
            <a:r>
              <a:rPr lang="en-US" dirty="0" smtClean="0"/>
              <a:t>churn = (subset(x, </a:t>
            </a:r>
            <a:r>
              <a:rPr lang="en-US" dirty="0" err="1" smtClean="0"/>
              <a:t>x$Churn</a:t>
            </a:r>
            <a:r>
              <a:rPr lang="en-US" dirty="0" smtClean="0"/>
              <a:t>==1))</a:t>
            </a:r>
          </a:p>
          <a:p>
            <a:r>
              <a:rPr lang="en-US" dirty="0" smtClean="0"/>
              <a:t>summary(</a:t>
            </a:r>
            <a:r>
              <a:rPr lang="en-US" dirty="0" err="1" smtClean="0"/>
              <a:t>churn$pred.logit</a:t>
            </a:r>
            <a:r>
              <a:rPr lang="en-US" dirty="0" smtClean="0"/>
              <a:t>)</a:t>
            </a:r>
          </a:p>
          <a:p>
            <a:r>
              <a:rPr lang="en-US" dirty="0" err="1" smtClean="0"/>
              <a:t>not_churn</a:t>
            </a:r>
            <a:r>
              <a:rPr lang="en-US" dirty="0" smtClean="0"/>
              <a:t> = (subset(x, </a:t>
            </a:r>
            <a:r>
              <a:rPr lang="en-US" dirty="0" err="1" smtClean="0"/>
              <a:t>x$Churn</a:t>
            </a:r>
            <a:r>
              <a:rPr lang="en-US" dirty="0" smtClean="0"/>
              <a:t>==0))</a:t>
            </a:r>
          </a:p>
          <a:p>
            <a:r>
              <a:rPr lang="en-US" dirty="0" smtClean="0"/>
              <a:t>summary(</a:t>
            </a:r>
            <a:r>
              <a:rPr lang="en-US" dirty="0" err="1" smtClean="0"/>
              <a:t>not_churn$pred.logit</a:t>
            </a:r>
            <a:r>
              <a:rPr lang="en-US" dirty="0" smtClean="0"/>
              <a:t>)</a:t>
            </a:r>
          </a:p>
          <a:p>
            <a:endParaRPr lang="en-US" dirty="0" smtClean="0"/>
          </a:p>
          <a:p>
            <a:r>
              <a:rPr lang="en-US" dirty="0" err="1" smtClean="0"/>
              <a:t>df</a:t>
            </a:r>
            <a:r>
              <a:rPr lang="en-US" dirty="0" smtClean="0"/>
              <a:t>=x[,c(14,1)]</a:t>
            </a:r>
          </a:p>
          <a:p>
            <a:r>
              <a:rPr lang="en-US" dirty="0" smtClean="0"/>
              <a:t># Churn </a:t>
            </a:r>
            <a:r>
              <a:rPr lang="en-US" dirty="0" err="1" smtClean="0"/>
              <a:t>vs</a:t>
            </a:r>
            <a:r>
              <a:rPr lang="en-US" dirty="0" smtClean="0"/>
              <a:t> not churn predicted </a:t>
            </a:r>
            <a:r>
              <a:rPr lang="en-US" dirty="0" err="1" smtClean="0"/>
              <a:t>probablities</a:t>
            </a:r>
            <a:endParaRPr lang="en-US" dirty="0" smtClean="0"/>
          </a:p>
          <a:p>
            <a:r>
              <a:rPr lang="en-US" dirty="0" err="1" smtClean="0"/>
              <a:t>ggplot</a:t>
            </a:r>
            <a:r>
              <a:rPr lang="en-US" dirty="0" smtClean="0"/>
              <a:t>(</a:t>
            </a:r>
            <a:r>
              <a:rPr lang="en-US" dirty="0" err="1" smtClean="0"/>
              <a:t>df</a:t>
            </a:r>
            <a:r>
              <a:rPr lang="en-US" dirty="0" smtClean="0"/>
              <a:t>, </a:t>
            </a:r>
            <a:r>
              <a:rPr lang="en-US" dirty="0" err="1" smtClean="0"/>
              <a:t>aes</a:t>
            </a:r>
            <a:r>
              <a:rPr lang="en-US" dirty="0" smtClean="0"/>
              <a:t>(</a:t>
            </a:r>
            <a:r>
              <a:rPr lang="en-US" dirty="0" err="1" smtClean="0"/>
              <a:t>pred.logit</a:t>
            </a:r>
            <a:r>
              <a:rPr lang="en-US" dirty="0" smtClean="0"/>
              <a:t>, fill = </a:t>
            </a:r>
            <a:r>
              <a:rPr lang="en-US" dirty="0" err="1" smtClean="0"/>
              <a:t>as.factor</a:t>
            </a:r>
            <a:r>
              <a:rPr lang="en-US" dirty="0" smtClean="0"/>
              <a:t>(Churn))) + </a:t>
            </a:r>
            <a:r>
              <a:rPr lang="en-US" dirty="0" err="1" smtClean="0"/>
              <a:t>geom_histogram</a:t>
            </a:r>
            <a:r>
              <a:rPr lang="en-US" dirty="0" smtClean="0"/>
              <a:t>(alpha = 0.5, </a:t>
            </a:r>
            <a:r>
              <a:rPr lang="en-US" dirty="0" err="1" smtClean="0"/>
              <a:t>aes</a:t>
            </a:r>
            <a:r>
              <a:rPr lang="en-US" dirty="0" smtClean="0"/>
              <a:t>(y = ..density..), position = 'identity')</a:t>
            </a:r>
          </a:p>
          <a:p>
            <a:r>
              <a:rPr lang="en-US" dirty="0" err="1" smtClean="0"/>
              <a:t>ggplot</a:t>
            </a:r>
            <a:r>
              <a:rPr lang="en-US" dirty="0" smtClean="0"/>
              <a:t>(</a:t>
            </a:r>
            <a:r>
              <a:rPr lang="en-US" dirty="0" err="1" smtClean="0"/>
              <a:t>df</a:t>
            </a:r>
            <a:r>
              <a:rPr lang="en-US" dirty="0" smtClean="0"/>
              <a:t>, </a:t>
            </a:r>
            <a:r>
              <a:rPr lang="en-US" dirty="0" err="1" smtClean="0"/>
              <a:t>aes</a:t>
            </a:r>
            <a:r>
              <a:rPr lang="en-US" dirty="0" smtClean="0"/>
              <a:t>(</a:t>
            </a:r>
            <a:r>
              <a:rPr lang="en-US" dirty="0" err="1" smtClean="0"/>
              <a:t>pred.logit</a:t>
            </a:r>
            <a:r>
              <a:rPr lang="en-US" dirty="0" smtClean="0"/>
              <a:t>, fill = </a:t>
            </a:r>
            <a:r>
              <a:rPr lang="en-US" dirty="0" err="1" smtClean="0"/>
              <a:t>as.factor</a:t>
            </a:r>
            <a:r>
              <a:rPr lang="en-US" dirty="0" smtClean="0"/>
              <a:t>(Churn))) + </a:t>
            </a:r>
            <a:r>
              <a:rPr lang="en-US" dirty="0" err="1" smtClean="0"/>
              <a:t>geom_density</a:t>
            </a:r>
            <a:r>
              <a:rPr lang="en-US" dirty="0" smtClean="0"/>
              <a:t>(alpha = 0.1)</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ROC and Confusion Matrix</a:t>
            </a:r>
            <a:endParaRPr lang="en-US" b="1" dirty="0"/>
          </a:p>
        </p:txBody>
      </p:sp>
      <p:sp>
        <p:nvSpPr>
          <p:cNvPr id="3" name="Content Placeholder 2"/>
          <p:cNvSpPr>
            <a:spLocks noGrp="1"/>
          </p:cNvSpPr>
          <p:nvPr>
            <p:ph sz="quarter" idx="1"/>
          </p:nvPr>
        </p:nvSpPr>
        <p:spPr/>
        <p:txBody>
          <a:bodyPr>
            <a:normAutofit fontScale="70000" lnSpcReduction="20000"/>
          </a:bodyPr>
          <a:lstStyle/>
          <a:p>
            <a:r>
              <a:rPr lang="en-US" dirty="0" smtClean="0"/>
              <a:t>## The distribution of the estimated probabilities</a:t>
            </a:r>
          </a:p>
          <a:p>
            <a:r>
              <a:rPr lang="en-US" dirty="0" err="1" smtClean="0"/>
              <a:t>quantile</a:t>
            </a:r>
            <a:r>
              <a:rPr lang="en-US" dirty="0" smtClean="0"/>
              <a:t>(</a:t>
            </a:r>
            <a:r>
              <a:rPr lang="en-US" dirty="0" err="1" smtClean="0"/>
              <a:t>churn$pred.logit</a:t>
            </a:r>
            <a:r>
              <a:rPr lang="en-US" dirty="0" smtClean="0"/>
              <a:t>, c(0,1,5,10,25,30,35,50,80,86,90,95,100)/100)</a:t>
            </a:r>
          </a:p>
          <a:p>
            <a:endParaRPr lang="en-US" dirty="0" smtClean="0"/>
          </a:p>
          <a:p>
            <a:r>
              <a:rPr lang="en-US" dirty="0" err="1" smtClean="0"/>
              <a:t>tab.logit</a:t>
            </a:r>
            <a:r>
              <a:rPr lang="en-US" dirty="0" smtClean="0"/>
              <a:t>&lt;-</a:t>
            </a:r>
            <a:r>
              <a:rPr lang="en-US" dirty="0" err="1" smtClean="0"/>
              <a:t>confusion.matrix</a:t>
            </a:r>
            <a:r>
              <a:rPr lang="en-US" dirty="0" smtClean="0"/>
              <a:t>(</a:t>
            </a:r>
            <a:r>
              <a:rPr lang="en-US" dirty="0" err="1" smtClean="0"/>
              <a:t>val$Churn,pred.logit,threshold</a:t>
            </a:r>
            <a:r>
              <a:rPr lang="en-US" dirty="0" smtClean="0"/>
              <a:t> = 0.22)</a:t>
            </a:r>
          </a:p>
          <a:p>
            <a:r>
              <a:rPr lang="en-US" dirty="0" err="1" smtClean="0"/>
              <a:t>tab.logit</a:t>
            </a:r>
            <a:endParaRPr lang="en-US" dirty="0" smtClean="0"/>
          </a:p>
          <a:p>
            <a:r>
              <a:rPr lang="en-US" dirty="0" err="1" smtClean="0"/>
              <a:t>roc.logit</a:t>
            </a:r>
            <a:r>
              <a:rPr lang="en-US" dirty="0" smtClean="0"/>
              <a:t>&lt;-roc(</a:t>
            </a:r>
            <a:r>
              <a:rPr lang="en-US" dirty="0" err="1" smtClean="0"/>
              <a:t>val$Churn,pred.logit</a:t>
            </a:r>
            <a:r>
              <a:rPr lang="en-US" dirty="0" smtClean="0"/>
              <a:t> )</a:t>
            </a:r>
          </a:p>
          <a:p>
            <a:r>
              <a:rPr lang="en-US" dirty="0" err="1" smtClean="0"/>
              <a:t>roc.logit</a:t>
            </a:r>
            <a:endParaRPr lang="en-US" dirty="0" smtClean="0"/>
          </a:p>
          <a:p>
            <a:r>
              <a:rPr lang="en-US" dirty="0" smtClean="0"/>
              <a:t>plot(</a:t>
            </a:r>
            <a:r>
              <a:rPr lang="en-US" dirty="0" err="1" smtClean="0"/>
              <a:t>roc.logit</a:t>
            </a:r>
            <a:r>
              <a:rPr lang="en-US" dirty="0" smtClean="0"/>
              <a:t>)</a:t>
            </a:r>
          </a:p>
          <a:p>
            <a:endParaRPr lang="en-US" dirty="0" smtClean="0"/>
          </a:p>
          <a:p>
            <a:r>
              <a:rPr lang="en-US" dirty="0" smtClean="0"/>
              <a:t>#Recall- percent of the Churn cases did we catch? </a:t>
            </a:r>
          </a:p>
          <a:p>
            <a:r>
              <a:rPr lang="en-US" dirty="0" smtClean="0"/>
              <a:t># 94/151 = 63%</a:t>
            </a:r>
          </a:p>
          <a:p>
            <a:r>
              <a:rPr lang="en-US" dirty="0" smtClean="0"/>
              <a:t>#Precision = percent of Churn predictions were correct?</a:t>
            </a:r>
          </a:p>
          <a:p>
            <a:r>
              <a:rPr lang="en-US" dirty="0" smtClean="0"/>
              <a:t># 94/218 = 44%</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None/>
            </a:pPr>
            <a:r>
              <a:rPr lang="en-US" dirty="0" smtClean="0"/>
              <a:t>				</a:t>
            </a:r>
          </a:p>
          <a:p>
            <a:pPr>
              <a:buNone/>
            </a:pPr>
            <a:r>
              <a:rPr lang="en-US" dirty="0" smtClean="0"/>
              <a:t>				    </a:t>
            </a:r>
          </a:p>
          <a:p>
            <a:pPr>
              <a:buNone/>
            </a:pPr>
            <a:r>
              <a:rPr lang="en-US" dirty="0" smtClean="0"/>
              <a:t>	                  </a:t>
            </a:r>
            <a:r>
              <a:rPr lang="en-US" sz="5400" b="1" dirty="0" smtClean="0"/>
              <a:t>THANK YOU</a:t>
            </a:r>
            <a:endParaRPr lang="en-US" sz="5400" b="1"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09600"/>
          </a:xfrm>
        </p:spPr>
        <p:txBody>
          <a:bodyPr>
            <a:noAutofit/>
          </a:bodyPr>
          <a:lstStyle/>
          <a:p>
            <a:r>
              <a:rPr lang="en-IN" b="1" u="sng" dirty="0" smtClean="0"/>
              <a:t>OBJECTIVE</a:t>
            </a:r>
            <a:endParaRPr lang="en-IN" b="1" u="sng" dirty="0"/>
          </a:p>
        </p:txBody>
      </p:sp>
      <p:sp>
        <p:nvSpPr>
          <p:cNvPr id="5" name="TextBox 4"/>
          <p:cNvSpPr txBox="1"/>
          <p:nvPr/>
        </p:nvSpPr>
        <p:spPr>
          <a:xfrm>
            <a:off x="914400" y="1676401"/>
            <a:ext cx="7010400" cy="2585323"/>
          </a:xfrm>
          <a:prstGeom prst="rect">
            <a:avLst/>
          </a:prstGeom>
          <a:noFill/>
        </p:spPr>
        <p:txBody>
          <a:bodyPr wrap="square" rtlCol="0">
            <a:spAutoFit/>
          </a:bodyPr>
          <a:lstStyle/>
          <a:p>
            <a:r>
              <a:rPr lang="en-IN" dirty="0" smtClean="0"/>
              <a:t>We are required to build a logistic regression model on the data set and interpret the results.</a:t>
            </a:r>
          </a:p>
          <a:p>
            <a:endParaRPr lang="en-IN" dirty="0"/>
          </a:p>
          <a:p>
            <a:r>
              <a:rPr lang="en-IN" dirty="0" smtClean="0"/>
              <a:t>Logistic Regression model will be able to regress the dependent variables with the independent variables, thereby predicting whether the customer will churn or not, basis the set of independent variables chosen to arrive at the model.</a:t>
            </a:r>
          </a:p>
          <a:p>
            <a:endParaRPr lang="en-IN" dirty="0"/>
          </a:p>
          <a:p>
            <a:endParaRPr lang="en-IN" dirty="0"/>
          </a:p>
        </p:txBody>
      </p:sp>
      <p:sp>
        <p:nvSpPr>
          <p:cNvPr id="6" name="Title 1"/>
          <p:cNvSpPr txBox="1">
            <a:spLocks/>
          </p:cNvSpPr>
          <p:nvPr/>
        </p:nvSpPr>
        <p:spPr>
          <a:xfrm>
            <a:off x="-2667000" y="3657600"/>
            <a:ext cx="8229600" cy="6096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800" b="1" u="sng" dirty="0" smtClean="0"/>
              <a:t>PROCEDURE</a:t>
            </a:r>
            <a:endParaRPr lang="en-IN" sz="2800" b="1" u="sng" dirty="0"/>
          </a:p>
        </p:txBody>
      </p:sp>
      <p:sp>
        <p:nvSpPr>
          <p:cNvPr id="8" name="TextBox 7"/>
          <p:cNvSpPr txBox="1"/>
          <p:nvPr/>
        </p:nvSpPr>
        <p:spPr>
          <a:xfrm>
            <a:off x="1066800" y="4191000"/>
            <a:ext cx="7010400" cy="2585323"/>
          </a:xfrm>
          <a:prstGeom prst="rect">
            <a:avLst/>
          </a:prstGeom>
          <a:noFill/>
        </p:spPr>
        <p:txBody>
          <a:bodyPr wrap="square" rtlCol="0">
            <a:spAutoFit/>
          </a:bodyPr>
          <a:lstStyle/>
          <a:p>
            <a:pPr marL="342900" indent="-342900">
              <a:buAutoNum type="arabicPeriod"/>
            </a:pPr>
            <a:r>
              <a:rPr lang="en-IN" dirty="0" smtClean="0"/>
              <a:t>Exploratory Data Analysis:- Structure and data summary</a:t>
            </a:r>
          </a:p>
          <a:p>
            <a:pPr marL="342900" indent="-342900">
              <a:buAutoNum type="arabicPeriod"/>
            </a:pPr>
            <a:r>
              <a:rPr lang="en-IN" dirty="0" smtClean="0"/>
              <a:t>Partition </a:t>
            </a:r>
            <a:r>
              <a:rPr lang="en-IN" dirty="0"/>
              <a:t>the data set by allocating 70% -for training data and 30% -for validating the results</a:t>
            </a:r>
            <a:r>
              <a:rPr lang="en-IN" dirty="0" smtClean="0"/>
              <a:t>.</a:t>
            </a:r>
          </a:p>
          <a:p>
            <a:pPr marL="342900" indent="-342900">
              <a:buAutoNum type="arabicPeriod"/>
            </a:pPr>
            <a:r>
              <a:rPr lang="en-IN" dirty="0" smtClean="0"/>
              <a:t>Logistic Regression Model:- Arriving at best predictors on basis of Variable inflation factor(VIF) and p values of independent variables.</a:t>
            </a:r>
          </a:p>
          <a:p>
            <a:pPr marL="342900" indent="-342900">
              <a:buAutoNum type="arabicPeriod"/>
            </a:pPr>
            <a:r>
              <a:rPr lang="en-IN" dirty="0" smtClean="0"/>
              <a:t>Using Rank Ordering to capture Maximum Customer Churn Rate.</a:t>
            </a:r>
          </a:p>
          <a:p>
            <a:pPr marL="342900" indent="-342900">
              <a:buAutoNum type="arabicPeriod"/>
            </a:pPr>
            <a:r>
              <a:rPr lang="en-IN" dirty="0" smtClean="0"/>
              <a:t>Optimising the efficiency of model using ROC curve.</a:t>
            </a:r>
          </a:p>
          <a:p>
            <a:pPr marL="342900" indent="-342900">
              <a:buAutoNum type="arabicPeriod"/>
            </a:pPr>
            <a:r>
              <a:rPr lang="en-IN" dirty="0" smtClean="0"/>
              <a:t>Interpreting the results.</a:t>
            </a:r>
          </a:p>
          <a:p>
            <a:endParaRPr lang="en-IN" dirty="0"/>
          </a:p>
        </p:txBody>
      </p:sp>
    </p:spTree>
    <p:extLst>
      <p:ext uri="{BB962C8B-B14F-4D97-AF65-F5344CB8AC3E}">
        <p14:creationId xmlns:p14="http://schemas.microsoft.com/office/powerpoint/2010/main" xmlns="" val="399316725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b="1" u="sng" dirty="0" smtClean="0"/>
              <a:t>IMPORTING DATASET</a:t>
            </a:r>
            <a:endParaRPr lang="en-US" b="1" u="sng" dirty="0"/>
          </a:p>
        </p:txBody>
      </p:sp>
      <p:pic>
        <p:nvPicPr>
          <p:cNvPr id="6" name="Picture 2"/>
          <p:cNvPicPr>
            <a:picLocks noGrp="1" noChangeAspect="1" noChangeArrowheads="1"/>
          </p:cNvPicPr>
          <p:nvPr>
            <p:ph sz="quarter" idx="1"/>
          </p:nvPr>
        </p:nvPicPr>
        <p:blipFill>
          <a:blip r:embed="rId2" cstate="print"/>
          <a:stretch>
            <a:fillRect/>
          </a:stretch>
        </p:blipFill>
        <p:spPr bwMode="auto">
          <a:xfrm>
            <a:off x="1219200" y="2142888"/>
            <a:ext cx="7086600" cy="4286487"/>
          </a:xfrm>
          <a:prstGeom prst="rect">
            <a:avLst/>
          </a:prstGeom>
          <a:noFill/>
          <a:ln w="9525">
            <a:noFill/>
            <a:miter lim="800000"/>
            <a:headEnd/>
            <a:tailEnd/>
          </a:ln>
          <a:effectLst/>
        </p:spPr>
      </p:pic>
      <p:sp>
        <p:nvSpPr>
          <p:cNvPr id="5" name="TextBox 4"/>
          <p:cNvSpPr txBox="1"/>
          <p:nvPr/>
        </p:nvSpPr>
        <p:spPr>
          <a:xfrm>
            <a:off x="990600" y="1447800"/>
            <a:ext cx="7573108" cy="646331"/>
          </a:xfrm>
          <a:prstGeom prst="rect">
            <a:avLst/>
          </a:prstGeom>
          <a:noFill/>
        </p:spPr>
        <p:txBody>
          <a:bodyPr wrap="square" rtlCol="0">
            <a:spAutoFit/>
          </a:bodyPr>
          <a:lstStyle/>
          <a:p>
            <a:endParaRPr lang="en-IN" i="1" dirty="0"/>
          </a:p>
          <a:p>
            <a:r>
              <a:rPr lang="en-IN" i="1" dirty="0" smtClean="0"/>
              <a:t>The output of which will be like the table below.</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33400"/>
          </a:xfrm>
        </p:spPr>
        <p:txBody>
          <a:bodyPr>
            <a:noAutofit/>
          </a:bodyPr>
          <a:lstStyle/>
          <a:p>
            <a:r>
              <a:rPr lang="en-US" b="1" u="sng" dirty="0" smtClean="0"/>
              <a:t>Data Summary</a:t>
            </a:r>
            <a:endParaRPr lang="en-US" b="1" u="sng" dirty="0"/>
          </a:p>
        </p:txBody>
      </p:sp>
      <p:sp>
        <p:nvSpPr>
          <p:cNvPr id="3" name="TextBox 2"/>
          <p:cNvSpPr txBox="1"/>
          <p:nvPr/>
        </p:nvSpPr>
        <p:spPr>
          <a:xfrm>
            <a:off x="685800" y="1600200"/>
            <a:ext cx="7391400" cy="646331"/>
          </a:xfrm>
          <a:prstGeom prst="rect">
            <a:avLst/>
          </a:prstGeom>
          <a:noFill/>
        </p:spPr>
        <p:txBody>
          <a:bodyPr wrap="square" rtlCol="0">
            <a:spAutoFit/>
          </a:bodyPr>
          <a:lstStyle/>
          <a:p>
            <a:r>
              <a:rPr lang="en-IN" i="1" dirty="0" smtClean="0"/>
              <a:t>Structure of the data can be viewed using the below command:-</a:t>
            </a:r>
          </a:p>
          <a:p>
            <a:endParaRPr lang="en-IN" i="1" dirty="0"/>
          </a:p>
        </p:txBody>
      </p:sp>
      <p:pic>
        <p:nvPicPr>
          <p:cNvPr id="9" name="Picture 8" descr="Screen Clippi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62000" y="1981200"/>
            <a:ext cx="7508631" cy="2044308"/>
          </a:xfrm>
          <a:prstGeom prst="rect">
            <a:avLst/>
          </a:prstGeom>
        </p:spPr>
      </p:pic>
      <p:pic>
        <p:nvPicPr>
          <p:cNvPr id="10" name="Picture 9" descr="Screen Clippi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62000" y="4114800"/>
            <a:ext cx="7508631" cy="2447192"/>
          </a:xfrm>
          <a:prstGeom prst="rect">
            <a:avLst/>
          </a:prstGeom>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Data Summary</a:t>
            </a:r>
            <a:endParaRPr lang="en-US" b="1" u="sng" dirty="0"/>
          </a:p>
        </p:txBody>
      </p:sp>
      <p:sp>
        <p:nvSpPr>
          <p:cNvPr id="3" name="Content Placeholder 2"/>
          <p:cNvSpPr>
            <a:spLocks noGrp="1"/>
          </p:cNvSpPr>
          <p:nvPr>
            <p:ph sz="quarter" idx="1"/>
          </p:nvPr>
        </p:nvSpPr>
        <p:spPr/>
        <p:txBody>
          <a:bodyPr>
            <a:normAutofit/>
          </a:bodyPr>
          <a:lstStyle/>
          <a:p>
            <a:r>
              <a:rPr lang="en-US" sz="2800" dirty="0" smtClean="0"/>
              <a:t>Total Churn rate = 14.49%</a:t>
            </a:r>
          </a:p>
          <a:p>
            <a:r>
              <a:rPr lang="en-US" sz="2800" dirty="0" smtClean="0"/>
              <a:t>403 out of 483 customers who churn does not have any data plan while 80 of them has it.</a:t>
            </a:r>
          </a:p>
          <a:p>
            <a:r>
              <a:rPr lang="en-US" sz="2800" dirty="0" smtClean="0"/>
              <a:t>137 out of 323 customers who do not recently renewed contract churns.</a:t>
            </a:r>
            <a:endParaRPr lang="en-US" sz="2800"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96112"/>
          </a:xfrm>
        </p:spPr>
        <p:txBody>
          <a:bodyPr/>
          <a:lstStyle/>
          <a:p>
            <a:r>
              <a:rPr lang="en-US" b="1" u="sng" dirty="0" smtClean="0"/>
              <a:t>Bi-</a:t>
            </a:r>
            <a:r>
              <a:rPr lang="en-US" b="1" u="sng" dirty="0" err="1" smtClean="0"/>
              <a:t>variate</a:t>
            </a:r>
            <a:r>
              <a:rPr lang="en-US" b="1" u="sng" dirty="0" smtClean="0"/>
              <a:t> Analysis</a:t>
            </a:r>
            <a:endParaRPr lang="en-US" b="1" u="sng" dirty="0"/>
          </a:p>
        </p:txBody>
      </p:sp>
      <p:pic>
        <p:nvPicPr>
          <p:cNvPr id="1026" name="Picture 2" descr="E:\Akxay\GLIM\Predictive Analytics\Assignment\Monthly Charge box.png"/>
          <p:cNvPicPr>
            <a:picLocks noGrp="1" noChangeAspect="1" noChangeArrowheads="1"/>
          </p:cNvPicPr>
          <p:nvPr>
            <p:ph sz="quarter" idx="1"/>
          </p:nvPr>
        </p:nvPicPr>
        <p:blipFill>
          <a:blip r:embed="rId2" cstate="print"/>
          <a:srcRect/>
          <a:stretch>
            <a:fillRect/>
          </a:stretch>
        </p:blipFill>
        <p:spPr bwMode="auto">
          <a:xfrm>
            <a:off x="0" y="1524000"/>
            <a:ext cx="3343742" cy="4495800"/>
          </a:xfrm>
          <a:prstGeom prst="rect">
            <a:avLst/>
          </a:prstGeom>
          <a:noFill/>
        </p:spPr>
      </p:pic>
      <p:pic>
        <p:nvPicPr>
          <p:cNvPr id="1027" name="Picture 3" descr="E:\Akxay\GLIM\Predictive Analytics\Assignment\Day Mins box.png"/>
          <p:cNvPicPr>
            <a:picLocks noChangeAspect="1" noChangeArrowheads="1"/>
          </p:cNvPicPr>
          <p:nvPr/>
        </p:nvPicPr>
        <p:blipFill>
          <a:blip r:embed="rId3" cstate="print"/>
          <a:srcRect/>
          <a:stretch>
            <a:fillRect/>
          </a:stretch>
        </p:blipFill>
        <p:spPr bwMode="auto">
          <a:xfrm>
            <a:off x="3124200" y="1524000"/>
            <a:ext cx="2718318" cy="4495800"/>
          </a:xfrm>
          <a:prstGeom prst="rect">
            <a:avLst/>
          </a:prstGeom>
          <a:noFill/>
        </p:spPr>
      </p:pic>
      <p:pic>
        <p:nvPicPr>
          <p:cNvPr id="1028" name="Picture 4" descr="E:\Akxay\GLIM\Predictive Analytics\Assignment\Customer Serv box.png"/>
          <p:cNvPicPr>
            <a:picLocks noChangeAspect="1" noChangeArrowheads="1"/>
          </p:cNvPicPr>
          <p:nvPr/>
        </p:nvPicPr>
        <p:blipFill>
          <a:blip r:embed="rId4" cstate="print"/>
          <a:srcRect/>
          <a:stretch>
            <a:fillRect/>
          </a:stretch>
        </p:blipFill>
        <p:spPr bwMode="auto">
          <a:xfrm>
            <a:off x="5638800" y="1524000"/>
            <a:ext cx="3276600" cy="4419600"/>
          </a:xfrm>
          <a:prstGeom prst="rect">
            <a:avLst/>
          </a:prstGeom>
          <a:noFill/>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Multi-</a:t>
            </a:r>
            <a:r>
              <a:rPr lang="en-US" b="1" u="sng" dirty="0" err="1" smtClean="0"/>
              <a:t>Variate</a:t>
            </a:r>
            <a:r>
              <a:rPr lang="en-US" b="1" u="sng" dirty="0" smtClean="0"/>
              <a:t> Analysis</a:t>
            </a:r>
            <a:endParaRPr lang="en-US" b="1" u="sng" dirty="0"/>
          </a:p>
        </p:txBody>
      </p:sp>
      <p:pic>
        <p:nvPicPr>
          <p:cNvPr id="2050" name="Picture 2" descr="E:\Akxay\GLIM\Predictive Analytics\Assignment\Churn Data Usage.png"/>
          <p:cNvPicPr>
            <a:picLocks noGrp="1" noChangeAspect="1" noChangeArrowheads="1"/>
          </p:cNvPicPr>
          <p:nvPr>
            <p:ph sz="quarter" idx="1"/>
          </p:nvPr>
        </p:nvPicPr>
        <p:blipFill>
          <a:blip r:embed="rId2" cstate="print"/>
          <a:srcRect/>
          <a:stretch>
            <a:fillRect/>
          </a:stretch>
        </p:blipFill>
        <p:spPr bwMode="auto">
          <a:xfrm>
            <a:off x="0" y="1981200"/>
            <a:ext cx="3343742" cy="4077269"/>
          </a:xfrm>
          <a:prstGeom prst="rect">
            <a:avLst/>
          </a:prstGeom>
          <a:noFill/>
        </p:spPr>
      </p:pic>
      <p:pic>
        <p:nvPicPr>
          <p:cNvPr id="2051" name="Picture 3" descr="E:\Akxay\GLIM\Predictive Analytics\Assignment\Dataplan on MC and Daymins.png"/>
          <p:cNvPicPr>
            <a:picLocks noChangeAspect="1" noChangeArrowheads="1"/>
          </p:cNvPicPr>
          <p:nvPr/>
        </p:nvPicPr>
        <p:blipFill>
          <a:blip r:embed="rId3" cstate="print"/>
          <a:srcRect/>
          <a:stretch>
            <a:fillRect/>
          </a:stretch>
        </p:blipFill>
        <p:spPr bwMode="auto">
          <a:xfrm>
            <a:off x="3200400" y="2057400"/>
            <a:ext cx="3124556" cy="3962400"/>
          </a:xfrm>
          <a:prstGeom prst="rect">
            <a:avLst/>
          </a:prstGeom>
          <a:noFill/>
        </p:spPr>
      </p:pic>
      <p:pic>
        <p:nvPicPr>
          <p:cNvPr id="2052" name="Picture 4" descr="E:\Akxay\GLIM\Predictive Analytics\Assignment\Churn Data Plan.png"/>
          <p:cNvPicPr>
            <a:picLocks noChangeAspect="1" noChangeArrowheads="1"/>
          </p:cNvPicPr>
          <p:nvPr/>
        </p:nvPicPr>
        <p:blipFill>
          <a:blip r:embed="rId4" cstate="print"/>
          <a:srcRect/>
          <a:stretch>
            <a:fillRect/>
          </a:stretch>
        </p:blipFill>
        <p:spPr bwMode="auto">
          <a:xfrm>
            <a:off x="6324600" y="1828800"/>
            <a:ext cx="2819400" cy="4191000"/>
          </a:xfrm>
          <a:prstGeom prst="rect">
            <a:avLst/>
          </a:prstGeom>
          <a:noFill/>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3d Plots</a:t>
            </a:r>
            <a:endParaRPr lang="en-US" b="1" u="sng" dirty="0"/>
          </a:p>
        </p:txBody>
      </p:sp>
      <p:pic>
        <p:nvPicPr>
          <p:cNvPr id="3075" name="Picture 3" descr="E:\Akxay\GLIM\Predictive Analytics\Assignment\3d plot.png"/>
          <p:cNvPicPr>
            <a:picLocks noGrp="1" noChangeAspect="1" noChangeArrowheads="1"/>
          </p:cNvPicPr>
          <p:nvPr>
            <p:ph sz="quarter" idx="1"/>
          </p:nvPr>
        </p:nvPicPr>
        <p:blipFill>
          <a:blip r:embed="rId2" cstate="print"/>
          <a:stretch>
            <a:fillRect/>
          </a:stretch>
        </p:blipFill>
        <p:spPr bwMode="auto">
          <a:xfrm>
            <a:off x="1676400" y="2057400"/>
            <a:ext cx="5481871" cy="4077269"/>
          </a:xfrm>
          <a:prstGeom prst="rect">
            <a:avLst/>
          </a:prstGeom>
          <a:noFill/>
        </p:spPr>
      </p:pic>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158</TotalTime>
  <Words>1574</Words>
  <Application>Microsoft Office PowerPoint</Application>
  <PresentationFormat>On-screen Show (4:3)</PresentationFormat>
  <Paragraphs>397</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Median</vt:lpstr>
      <vt:lpstr>   PREDICTIVE MODELING: Group-3</vt:lpstr>
      <vt:lpstr>Slide 2</vt:lpstr>
      <vt:lpstr>OBJECTIVE</vt:lpstr>
      <vt:lpstr>IMPORTING DATASET</vt:lpstr>
      <vt:lpstr>Data Summary</vt:lpstr>
      <vt:lpstr>Data Summary</vt:lpstr>
      <vt:lpstr>Bi-variate Analysis</vt:lpstr>
      <vt:lpstr>Multi-Variate Analysis</vt:lpstr>
      <vt:lpstr>3d Plots</vt:lpstr>
      <vt:lpstr>Data Split- Stratified Sampling</vt:lpstr>
      <vt:lpstr>Model Building- Logit</vt:lpstr>
      <vt:lpstr>Fine Tuning the Model</vt:lpstr>
      <vt:lpstr>Final Model</vt:lpstr>
      <vt:lpstr>Interpreting the Output</vt:lpstr>
      <vt:lpstr>Model Evaluation</vt:lpstr>
      <vt:lpstr>ROC Curve</vt:lpstr>
      <vt:lpstr>Distribution of Predicted Probabilities</vt:lpstr>
      <vt:lpstr>Confusion Matrix</vt:lpstr>
      <vt:lpstr>Appendix(Code)</vt:lpstr>
      <vt:lpstr>EDA</vt:lpstr>
      <vt:lpstr>EDA Cont.</vt:lpstr>
      <vt:lpstr>3d plots</vt:lpstr>
      <vt:lpstr>Data Splitting and Model Building</vt:lpstr>
      <vt:lpstr>Final Model and Predictions</vt:lpstr>
      <vt:lpstr>Rank Ordering</vt:lpstr>
      <vt:lpstr>Rank Ordering Cont.</vt:lpstr>
      <vt:lpstr>Predicted Probabilities Distribution</vt:lpstr>
      <vt:lpstr>ROC and Confusion Matrix</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dc:title>
  <dc:creator>user</dc:creator>
  <cp:lastModifiedBy>akxay</cp:lastModifiedBy>
  <cp:revision>93</cp:revision>
  <dcterms:created xsi:type="dcterms:W3CDTF">2017-08-13T10:20:04Z</dcterms:created>
  <dcterms:modified xsi:type="dcterms:W3CDTF">2017-08-13T17:12:02Z</dcterms:modified>
</cp:coreProperties>
</file>