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5" r:id="rId7"/>
    <p:sldId id="266" r:id="rId8"/>
    <p:sldId id="267"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0"/>
    <p:restoredTop sz="92726"/>
  </p:normalViewPr>
  <p:slideViewPr>
    <p:cSldViewPr snapToGrid="0">
      <p:cViewPr varScale="1">
        <p:scale>
          <a:sx n="76" d="100"/>
          <a:sy n="76" d="100"/>
        </p:scale>
        <p:origin x="8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5DF8F-7CF9-2F47-9946-D773E4B3D68B}"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EA3C7-C42C-A448-9382-80805A28C671}" type="slidenum">
              <a:rPr lang="en-US" smtClean="0"/>
              <a:t>‹#›</a:t>
            </a:fld>
            <a:endParaRPr lang="en-US"/>
          </a:p>
        </p:txBody>
      </p:sp>
    </p:spTree>
    <p:extLst>
      <p:ext uri="{BB962C8B-B14F-4D97-AF65-F5344CB8AC3E}">
        <p14:creationId xmlns:p14="http://schemas.microsoft.com/office/powerpoint/2010/main" val="367886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FEA3C7-C42C-A448-9382-80805A28C671}" type="slidenum">
              <a:rPr lang="en-US" smtClean="0"/>
              <a:t>1</a:t>
            </a:fld>
            <a:endParaRPr lang="en-US"/>
          </a:p>
        </p:txBody>
      </p:sp>
    </p:spTree>
    <p:extLst>
      <p:ext uri="{BB962C8B-B14F-4D97-AF65-F5344CB8AC3E}">
        <p14:creationId xmlns:p14="http://schemas.microsoft.com/office/powerpoint/2010/main" val="342621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FEA3C7-C42C-A448-9382-80805A28C671}" type="slidenum">
              <a:rPr lang="en-US" smtClean="0"/>
              <a:t>5</a:t>
            </a:fld>
            <a:endParaRPr lang="en-US"/>
          </a:p>
        </p:txBody>
      </p:sp>
    </p:spTree>
    <p:extLst>
      <p:ext uri="{BB962C8B-B14F-4D97-AF65-F5344CB8AC3E}">
        <p14:creationId xmlns:p14="http://schemas.microsoft.com/office/powerpoint/2010/main" val="236422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672-6563-A845-DD36-1E586094E5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CC8019-5B5E-7E0F-3069-EE696404B4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38B90-0FA6-C15E-FE59-DC0A512607D4}"/>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5" name="Footer Placeholder 4">
            <a:extLst>
              <a:ext uri="{FF2B5EF4-FFF2-40B4-BE49-F238E27FC236}">
                <a16:creationId xmlns:a16="http://schemas.microsoft.com/office/drawing/2014/main" id="{462D5A80-C3A2-9626-6C5A-38AE162DD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277A8-2C8F-DE30-D767-D37B2B95F3D8}"/>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94861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4F7D-3CD8-04C5-7B0A-6EEE666E6F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136E57-3429-334D-C7B7-FD9DC4C82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41242-0C21-F50D-E9BE-248E45C4ECBE}"/>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5" name="Footer Placeholder 4">
            <a:extLst>
              <a:ext uri="{FF2B5EF4-FFF2-40B4-BE49-F238E27FC236}">
                <a16:creationId xmlns:a16="http://schemas.microsoft.com/office/drawing/2014/main" id="{4597E6DD-6D36-A953-5C4E-441FCD353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20381-7493-A700-1DA8-85C2EA6D8300}"/>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127028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D68BA-C615-B6B2-E30D-4A83794A9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7D871E-88CB-8C9B-6298-57FCCD4A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986BF-D9CE-2701-1C3A-D0F0A7695088}"/>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5" name="Footer Placeholder 4">
            <a:extLst>
              <a:ext uri="{FF2B5EF4-FFF2-40B4-BE49-F238E27FC236}">
                <a16:creationId xmlns:a16="http://schemas.microsoft.com/office/drawing/2014/main" id="{EFA89FAB-728D-A17E-7895-C17A5CE0D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138FB-2D28-7013-107D-E93A9CE0C636}"/>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418753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086E-0BA3-A4E5-0E6C-F201B1472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5A8E3-89F4-8C02-21E2-2E46C5EDC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23DD0-7DCA-751F-769A-402DADF1A628}"/>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5" name="Footer Placeholder 4">
            <a:extLst>
              <a:ext uri="{FF2B5EF4-FFF2-40B4-BE49-F238E27FC236}">
                <a16:creationId xmlns:a16="http://schemas.microsoft.com/office/drawing/2014/main" id="{A468EC9B-BD5C-2CB4-C269-FC0B884B8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04BD5-8D1C-9891-A238-3411C86E8191}"/>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32893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5348-A1FA-366A-975F-C4CE3BFC4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36FEC-D78A-BD36-B070-A2C66565A8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0A269-3A1F-E028-094A-AC7152EAFED9}"/>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5" name="Footer Placeholder 4">
            <a:extLst>
              <a:ext uri="{FF2B5EF4-FFF2-40B4-BE49-F238E27FC236}">
                <a16:creationId xmlns:a16="http://schemas.microsoft.com/office/drawing/2014/main" id="{0167BB08-743C-14BB-B886-644B838ED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797FB-A401-0D61-7A2F-8971A62BBC72}"/>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100165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0524-8567-1F63-62E8-B27DDC82D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6CF3F-24A6-508E-9B26-5191A5D8E1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43148C-A296-0273-9D16-C06F5329FC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67B1DD-297F-7CB2-4F00-6BDDE0EA5476}"/>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6" name="Footer Placeholder 5">
            <a:extLst>
              <a:ext uri="{FF2B5EF4-FFF2-40B4-BE49-F238E27FC236}">
                <a16:creationId xmlns:a16="http://schemas.microsoft.com/office/drawing/2014/main" id="{55F52263-517E-2097-A969-4297DA5A8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9AA576-15A7-4AEE-D544-7CBA003DAAF6}"/>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158212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1536-C07C-5887-FB27-06346AF81B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6C305F-9572-AF87-7743-E377999994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2E8A57-268B-4140-45EB-529BA1A61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FE0583-95CF-F770-BB30-A7A97A022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83EB4-ED20-CADC-FE5A-97645E074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33E263-04F3-4F38-7A51-0C00585BCC93}"/>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8" name="Footer Placeholder 7">
            <a:extLst>
              <a:ext uri="{FF2B5EF4-FFF2-40B4-BE49-F238E27FC236}">
                <a16:creationId xmlns:a16="http://schemas.microsoft.com/office/drawing/2014/main" id="{2C35EF2D-CC54-E7F1-3106-96FC964D45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0DAED8-A386-8C4F-4D3A-D8184602E904}"/>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111314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8F15-FFE2-FEB5-52B7-C7D7D3BAFC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29171A-9EBB-E3C1-6072-AD062A8A7D04}"/>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4" name="Footer Placeholder 3">
            <a:extLst>
              <a:ext uri="{FF2B5EF4-FFF2-40B4-BE49-F238E27FC236}">
                <a16:creationId xmlns:a16="http://schemas.microsoft.com/office/drawing/2014/main" id="{4327E2CE-7C43-0D76-1399-FF1EFBEE5A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5BD35-3B68-CE93-3F2C-35F3E8D469A4}"/>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378262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12473A-F78E-A1E4-1490-878F024E9E8C}"/>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3" name="Footer Placeholder 2">
            <a:extLst>
              <a:ext uri="{FF2B5EF4-FFF2-40B4-BE49-F238E27FC236}">
                <a16:creationId xmlns:a16="http://schemas.microsoft.com/office/drawing/2014/main" id="{ED414911-B9F5-5530-5749-C3A520027E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3F335A-F65D-CBF7-FDF6-9D4CDFF345C1}"/>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33017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0B81-ACD0-E8F0-87FC-D4A77B082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4A6412-1317-D261-E37D-5D67B42A7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9016D6-A1D6-FF13-6ABA-081724588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B9E41-ADDF-D36F-FB0C-5875C8BAB901}"/>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6" name="Footer Placeholder 5">
            <a:extLst>
              <a:ext uri="{FF2B5EF4-FFF2-40B4-BE49-F238E27FC236}">
                <a16:creationId xmlns:a16="http://schemas.microsoft.com/office/drawing/2014/main" id="{7238EEF7-35D7-9298-7D93-8DDE376C9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5DA756-D022-286B-770D-99279B673B47}"/>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171734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7BEC-70E6-8EF3-35B9-65393D73D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B6227C-515A-EA0B-033C-EBF65390C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B6E9C-BB6D-05A2-FE8A-3BBD70A9D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B531C-EA2E-571B-1162-570F31825A2F}"/>
              </a:ext>
            </a:extLst>
          </p:cNvPr>
          <p:cNvSpPr>
            <a:spLocks noGrp="1"/>
          </p:cNvSpPr>
          <p:nvPr>
            <p:ph type="dt" sz="half" idx="10"/>
          </p:nvPr>
        </p:nvSpPr>
        <p:spPr/>
        <p:txBody>
          <a:bodyPr/>
          <a:lstStyle/>
          <a:p>
            <a:fld id="{DE55F4FC-5413-D549-A4D4-57147364949A}" type="datetimeFigureOut">
              <a:rPr lang="en-US" smtClean="0"/>
              <a:t>6/12/2023</a:t>
            </a:fld>
            <a:endParaRPr lang="en-US"/>
          </a:p>
        </p:txBody>
      </p:sp>
      <p:sp>
        <p:nvSpPr>
          <p:cNvPr id="6" name="Footer Placeholder 5">
            <a:extLst>
              <a:ext uri="{FF2B5EF4-FFF2-40B4-BE49-F238E27FC236}">
                <a16:creationId xmlns:a16="http://schemas.microsoft.com/office/drawing/2014/main" id="{0F582E7D-8915-5F04-BB50-93B540082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FAA4C-D569-5EC2-7143-37F54F4F930C}"/>
              </a:ext>
            </a:extLst>
          </p:cNvPr>
          <p:cNvSpPr>
            <a:spLocks noGrp="1"/>
          </p:cNvSpPr>
          <p:nvPr>
            <p:ph type="sldNum" sz="quarter" idx="12"/>
          </p:nvPr>
        </p:nvSpPr>
        <p:spPr/>
        <p:txBody>
          <a:bodyPr/>
          <a:lstStyle/>
          <a:p>
            <a:fld id="{51165FB7-7E1C-4E40-8D41-2C068A063E8C}" type="slidenum">
              <a:rPr lang="en-US" smtClean="0"/>
              <a:t>‹#›</a:t>
            </a:fld>
            <a:endParaRPr lang="en-US"/>
          </a:p>
        </p:txBody>
      </p:sp>
    </p:spTree>
    <p:extLst>
      <p:ext uri="{BB962C8B-B14F-4D97-AF65-F5344CB8AC3E}">
        <p14:creationId xmlns:p14="http://schemas.microsoft.com/office/powerpoint/2010/main" val="334978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8112C9-2F10-367D-D3C2-934597952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C581D0-62D1-36BF-F950-4B0374C7FD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29B5E-DF89-3C81-44F0-E37E59B333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5F4FC-5413-D549-A4D4-57147364949A}" type="datetimeFigureOut">
              <a:rPr lang="en-US" smtClean="0"/>
              <a:t>6/12/2023</a:t>
            </a:fld>
            <a:endParaRPr lang="en-US"/>
          </a:p>
        </p:txBody>
      </p:sp>
      <p:sp>
        <p:nvSpPr>
          <p:cNvPr id="5" name="Footer Placeholder 4">
            <a:extLst>
              <a:ext uri="{FF2B5EF4-FFF2-40B4-BE49-F238E27FC236}">
                <a16:creationId xmlns:a16="http://schemas.microsoft.com/office/drawing/2014/main" id="{195448A1-0C8E-8488-4E1B-B91C4F3C9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B229AA-3731-010C-3D10-E19E62654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65FB7-7E1C-4E40-8D41-2C068A063E8C}" type="slidenum">
              <a:rPr lang="en-US" smtClean="0"/>
              <a:t>‹#›</a:t>
            </a:fld>
            <a:endParaRPr lang="en-US"/>
          </a:p>
        </p:txBody>
      </p:sp>
    </p:spTree>
    <p:extLst>
      <p:ext uri="{BB962C8B-B14F-4D97-AF65-F5344CB8AC3E}">
        <p14:creationId xmlns:p14="http://schemas.microsoft.com/office/powerpoint/2010/main" val="2064177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AA719D-D8B0-0B69-0B0A-29F8AF65E7B0}"/>
              </a:ext>
            </a:extLst>
          </p:cNvPr>
          <p:cNvPicPr>
            <a:picLocks noChangeAspect="1"/>
          </p:cNvPicPr>
          <p:nvPr/>
        </p:nvPicPr>
        <p:blipFill rotWithShape="1">
          <a:blip r:embed="rId3"/>
          <a:srcRect l="10888"/>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48881E-EC99-BB04-1C44-550E48E499AC}"/>
              </a:ext>
            </a:extLst>
          </p:cNvPr>
          <p:cNvSpPr>
            <a:spLocks noGrp="1"/>
          </p:cNvSpPr>
          <p:nvPr>
            <p:ph type="ctrTitle"/>
          </p:nvPr>
        </p:nvSpPr>
        <p:spPr>
          <a:xfrm>
            <a:off x="7848600" y="1122363"/>
            <a:ext cx="4023360" cy="3204134"/>
          </a:xfrm>
        </p:spPr>
        <p:txBody>
          <a:bodyPr anchor="b">
            <a:normAutofit/>
          </a:bodyPr>
          <a:lstStyle/>
          <a:p>
            <a:pPr algn="l"/>
            <a:r>
              <a:rPr lang="en-US" sz="4400" b="0" i="0" u="none" strike="noStrike" dirty="0">
                <a:effectLst/>
                <a:latin typeface="Times New Roman" panose="02020603050405020304" pitchFamily="18" charset="0"/>
                <a:cs typeface="Times New Roman" panose="02020603050405020304" pitchFamily="18" charset="0"/>
              </a:rPr>
              <a:t>Understanding and Leveraging Online Shoppers Intention</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EA88DE-3FCF-1063-33CF-9F7F61152641}"/>
              </a:ext>
            </a:extLst>
          </p:cNvPr>
          <p:cNvSpPr>
            <a:spLocks noGrp="1"/>
          </p:cNvSpPr>
          <p:nvPr>
            <p:ph type="subTitle" idx="1"/>
          </p:nvPr>
        </p:nvSpPr>
        <p:spPr>
          <a:xfrm>
            <a:off x="7848600" y="4872922"/>
            <a:ext cx="4023360" cy="1208141"/>
          </a:xfrm>
        </p:spPr>
        <p:txBody>
          <a:bodyPr>
            <a:normAutofit/>
          </a:bodyPr>
          <a:lstStyle/>
          <a:p>
            <a:pPr algn="l"/>
            <a:r>
              <a:rPr lang="en-US" sz="2000" dirty="0"/>
              <a:t>Akshay Kumar </a:t>
            </a:r>
            <a:r>
              <a:rPr lang="en-US" sz="2000" dirty="0" err="1"/>
              <a:t>reddy</a:t>
            </a:r>
            <a:r>
              <a:rPr lang="en-US" sz="2000" dirty="0"/>
              <a:t> Nalla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15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A6A19-3AB8-D89E-551F-66CCD2795688}"/>
              </a:ext>
            </a:extLst>
          </p:cNvPr>
          <p:cNvSpPr>
            <a:spLocks noGrp="1"/>
          </p:cNvSpPr>
          <p:nvPr>
            <p:ph type="title"/>
          </p:nvPr>
        </p:nvSpPr>
        <p:spPr>
          <a:xfrm>
            <a:off x="334107" y="211016"/>
            <a:ext cx="6504682" cy="616887"/>
          </a:xfrm>
        </p:spPr>
        <p:txBody>
          <a:bodyPr>
            <a:normAutofit fontScale="90000"/>
          </a:bodyPr>
          <a:lstStyle/>
          <a:p>
            <a:r>
              <a:rPr lang="en-US" sz="4000" b="0" i="0" u="none" strike="noStrike" dirty="0">
                <a:effectLst/>
                <a:latin typeface="Times New Roman" panose="02020603050405020304" pitchFamily="18" charset="0"/>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5C5A-354D-4218-74BE-469D13541231}"/>
              </a:ext>
            </a:extLst>
          </p:cNvPr>
          <p:cNvSpPr>
            <a:spLocks noGrp="1"/>
          </p:cNvSpPr>
          <p:nvPr>
            <p:ph idx="1"/>
          </p:nvPr>
        </p:nvSpPr>
        <p:spPr>
          <a:xfrm>
            <a:off x="111211" y="926757"/>
            <a:ext cx="7756993" cy="5931243"/>
          </a:xfrm>
        </p:spPr>
        <p:txBody>
          <a:bodyPr>
            <a:noAutofit/>
          </a:bodyPr>
          <a:lstStyle/>
          <a:p>
            <a:pPr marL="0" indent="0">
              <a:buNone/>
            </a:pPr>
            <a:r>
              <a:rPr lang="en-US" sz="1400" b="1" i="0" u="none" strike="noStrike" dirty="0">
                <a:effectLst/>
                <a:latin typeface="Times New Roman" panose="02020603050405020304" pitchFamily="18" charset="0"/>
                <a:cs typeface="Times New Roman" panose="02020603050405020304" pitchFamily="18" charset="0"/>
              </a:rPr>
              <a:t>Based on the Analysis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Website factors such as </a:t>
            </a:r>
            <a:r>
              <a:rPr lang="en-US" sz="1400" b="0" i="0" u="none" strike="noStrike" dirty="0" err="1">
                <a:effectLst/>
                <a:latin typeface="Times New Roman" panose="02020603050405020304" pitchFamily="18" charset="0"/>
                <a:cs typeface="Times New Roman" panose="02020603050405020304" pitchFamily="18" charset="0"/>
              </a:rPr>
              <a:t>PageValues</a:t>
            </a:r>
            <a:r>
              <a:rPr lang="en-US" sz="1400" b="0" i="0" u="none" strike="noStrike" dirty="0">
                <a:effectLst/>
                <a:latin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cs typeface="Times New Roman" panose="02020603050405020304" pitchFamily="18" charset="0"/>
              </a:rPr>
              <a:t>SpecialDay</a:t>
            </a:r>
            <a:r>
              <a:rPr lang="en-US" sz="1400" b="0" i="0" u="none" strike="noStrike" dirty="0">
                <a:effectLst/>
                <a:latin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cs typeface="Times New Roman" panose="02020603050405020304" pitchFamily="18" charset="0"/>
              </a:rPr>
              <a:t>month_num</a:t>
            </a:r>
            <a:r>
              <a:rPr lang="en-US" sz="1400" b="0" i="0" u="none" strike="noStrike" dirty="0">
                <a:effectLst/>
                <a:latin typeface="Times New Roman" panose="02020603050405020304" pitchFamily="18" charset="0"/>
                <a:cs typeface="Times New Roman" panose="02020603050405020304" pitchFamily="18" charset="0"/>
              </a:rPr>
              <a:t>, </a:t>
            </a:r>
            <a:r>
              <a:rPr lang="en-US" sz="1400" b="0" i="0" u="none" strike="noStrike" dirty="0" err="1">
                <a:effectLst/>
                <a:latin typeface="Times New Roman" panose="02020603050405020304" pitchFamily="18" charset="0"/>
                <a:cs typeface="Times New Roman" panose="02020603050405020304" pitchFamily="18" charset="0"/>
              </a:rPr>
              <a:t>ExitRates</a:t>
            </a:r>
            <a:r>
              <a:rPr lang="en-US" sz="1400" b="0" i="0" u="none" strike="noStrike" dirty="0">
                <a:effectLst/>
                <a:latin typeface="Times New Roman" panose="02020603050405020304" pitchFamily="18" charset="0"/>
                <a:cs typeface="Times New Roman" panose="02020603050405020304" pitchFamily="18" charset="0"/>
              </a:rPr>
              <a:t>, and </a:t>
            </a:r>
            <a:r>
              <a:rPr lang="en-US" sz="1400" b="0" i="0" u="none" strike="noStrike" dirty="0" err="1">
                <a:effectLst/>
                <a:latin typeface="Times New Roman" panose="02020603050405020304" pitchFamily="18" charset="0"/>
                <a:cs typeface="Times New Roman" panose="02020603050405020304" pitchFamily="18" charset="0"/>
              </a:rPr>
              <a:t>OperatingSystems</a:t>
            </a:r>
            <a:r>
              <a:rPr lang="en-US" sz="1400" b="0" i="0" u="none" strike="noStrike" dirty="0">
                <a:effectLst/>
                <a:latin typeface="Times New Roman" panose="02020603050405020304" pitchFamily="18" charset="0"/>
                <a:cs typeface="Times New Roman" panose="02020603050405020304" pitchFamily="18" charset="0"/>
              </a:rPr>
              <a:t> are significant predictors of online shoppers' intention to make a purchase.</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Product-related content on the website is an important factor for driving online sales.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Bounce rates and exit rates do not have a significant impact on online shoppers' intention.</a:t>
            </a:r>
          </a:p>
          <a:p>
            <a:pPr marL="0" indent="0">
              <a:buNone/>
            </a:pPr>
            <a:r>
              <a:rPr lang="en-US" sz="1400" b="1" i="0" u="none" strike="noStrike" dirty="0">
                <a:effectLst/>
                <a:latin typeface="Times New Roman" panose="02020603050405020304" pitchFamily="18" charset="0"/>
                <a:cs typeface="Times New Roman" panose="02020603050405020304" pitchFamily="18" charset="0"/>
              </a:rPr>
              <a:t>The Implications of These Results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Businesses should prioritize improving the relevance and quality of the website's content, particularly product-related content, to increase the likelihood of purchase.</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Businesses can increase conversion rates by reducing the bounce rate through improving website usability and relevance to visitors.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Marketers can target promotions or discounts on days with higher-than-average bounce rates, such as holidays or weekends, to encourage purchases.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Marketers can use the insights from this study to optimize their online marketing efforts and improve the user experience for online shoppers.</a:t>
            </a:r>
          </a:p>
          <a:p>
            <a:pPr marL="0" indent="0">
              <a:buNone/>
            </a:pPr>
            <a:r>
              <a:rPr lang="en-US" sz="1400" b="1" i="0" u="none" strike="noStrike" dirty="0">
                <a:effectLst/>
                <a:latin typeface="Times New Roman" panose="02020603050405020304" pitchFamily="18" charset="0"/>
                <a:cs typeface="Times New Roman" panose="02020603050405020304" pitchFamily="18" charset="0"/>
              </a:rPr>
              <a:t>Limitations of the Study</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The dataset is limited to visitors to a single website and may not be representative of the broader population of online shoppers.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The model assumes that the relationship between the predictor variables and the outcome variable is linear and may not capture potential nonlinear relationships.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The model is based solely on observable variables and does not account for unobservable factors that may also influence visitors' purchase intentions.</a:t>
            </a:r>
          </a:p>
          <a:p>
            <a:endParaRPr lang="en-US" sz="1200" dirty="0"/>
          </a:p>
        </p:txBody>
      </p:sp>
      <p:pic>
        <p:nvPicPr>
          <p:cNvPr id="5" name="Picture 4" descr="Magnifying glass showing decling performance">
            <a:extLst>
              <a:ext uri="{FF2B5EF4-FFF2-40B4-BE49-F238E27FC236}">
                <a16:creationId xmlns:a16="http://schemas.microsoft.com/office/drawing/2014/main" id="{8F764E05-363D-FF5C-E939-1983ADB7498F}"/>
              </a:ext>
            </a:extLst>
          </p:cNvPr>
          <p:cNvPicPr>
            <a:picLocks noChangeAspect="1"/>
          </p:cNvPicPr>
          <p:nvPr/>
        </p:nvPicPr>
        <p:blipFill rotWithShape="1">
          <a:blip r:embed="rId2"/>
          <a:srcRect l="10977" r="40429" b="-1"/>
          <a:stretch/>
        </p:blipFill>
        <p:spPr>
          <a:xfrm>
            <a:off x="7979416" y="10"/>
            <a:ext cx="4212584" cy="6857990"/>
          </a:xfrm>
          <a:prstGeom prst="rect">
            <a:avLst/>
          </a:prstGeom>
          <a:effectLst/>
        </p:spPr>
      </p:pic>
    </p:spTree>
    <p:extLst>
      <p:ext uri="{BB962C8B-B14F-4D97-AF65-F5344CB8AC3E}">
        <p14:creationId xmlns:p14="http://schemas.microsoft.com/office/powerpoint/2010/main" val="352870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DD1CA-2002-6F32-9ACC-1312D5DDE46A}"/>
              </a:ext>
            </a:extLst>
          </p:cNvPr>
          <p:cNvSpPr>
            <a:spLocks noGrp="1"/>
          </p:cNvSpPr>
          <p:nvPr>
            <p:ph type="title"/>
          </p:nvPr>
        </p:nvSpPr>
        <p:spPr>
          <a:xfrm>
            <a:off x="296562" y="365126"/>
            <a:ext cx="5792955" cy="524560"/>
          </a:xfrm>
        </p:spPr>
        <p:txBody>
          <a:bodyPr>
            <a:normAutofit fontScale="90000"/>
          </a:bodyPr>
          <a:lstStyle/>
          <a:p>
            <a:r>
              <a:rPr lang="en-US" b="0" i="0" u="none" strike="noStrike" dirty="0">
                <a:effectLst/>
                <a:latin typeface="Times New Roman" panose="02020603050405020304" pitchFamily="18" charset="0"/>
                <a:cs typeface="Times New Roman" panose="02020603050405020304" pitchFamily="18" charset="0"/>
              </a:rPr>
              <a:t>Recommendations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10DE21-073F-6354-EF4A-1EE5CE425C53}"/>
              </a:ext>
            </a:extLst>
          </p:cNvPr>
          <p:cNvSpPr>
            <a:spLocks noGrp="1"/>
          </p:cNvSpPr>
          <p:nvPr>
            <p:ph idx="1"/>
          </p:nvPr>
        </p:nvSpPr>
        <p:spPr>
          <a:xfrm>
            <a:off x="160638" y="1000897"/>
            <a:ext cx="8165997" cy="5857103"/>
          </a:xfrm>
        </p:spPr>
        <p:txBody>
          <a:bodyPr>
            <a:noAutofit/>
          </a:bodyPr>
          <a:lstStyle/>
          <a:p>
            <a:r>
              <a:rPr lang="en-US" sz="1400" b="1" i="0" u="none" strike="noStrike" dirty="0">
                <a:effectLst/>
                <a:latin typeface="Times New Roman" panose="02020603050405020304" pitchFamily="18" charset="0"/>
                <a:cs typeface="Times New Roman" panose="02020603050405020304" pitchFamily="18" charset="0"/>
              </a:rPr>
              <a:t>Based on the findings of the analysis, we recommend the following strategies for businesses and marketers to improve their online shopping experiences and increase customer satisfaction:</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Focus on improving website content, particularly product-related content, to increase the likelihood of purchase. This can include providing detailed product descriptions, high-quality images, and customer reviews.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Offer discounts on high-traffic days like holidays or weekends to incentivize customers and increase conversion rates.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Improve website usability and relevance to visitors by reducing bounce rates. This can be achieved through optimizing website design, navigation, and search functionality.</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Consider targeting promotions and marketing efforts to specific months and operating systems. The analysis found that these variables were significant predictors of online shopping intention.</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Monitor and analyze website traffic data regularly to identify trends and patterns in customer behavior. This can help businesses to optimize their marketing strategies and improve the overall customer experience.</a:t>
            </a:r>
          </a:p>
          <a:p>
            <a:r>
              <a:rPr lang="en-US" sz="1400" b="1" i="0" u="none" strike="noStrike" dirty="0">
                <a:effectLst/>
                <a:latin typeface="Times New Roman" panose="02020603050405020304" pitchFamily="18" charset="0"/>
                <a:cs typeface="Times New Roman" panose="02020603050405020304" pitchFamily="18" charset="0"/>
              </a:rPr>
              <a:t>Successful Strategies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Amazon's personalized product recommendations based on customer browsing and purchase history. This helps to increase customer engagement and drive sales.</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Zappos' focus on customer service, including free shipping and easy returns. This helps to build customer loyalty and increase satisfaction.</a:t>
            </a:r>
          </a:p>
          <a:p>
            <a:pPr>
              <a:buFont typeface="+mj-lt"/>
              <a:buAutoNum type="arabicPeriod"/>
            </a:pPr>
            <a:r>
              <a:rPr lang="en-US" sz="1400" b="0" i="0" u="none" strike="noStrike" dirty="0">
                <a:effectLst/>
                <a:latin typeface="Times New Roman" panose="02020603050405020304" pitchFamily="18" charset="0"/>
                <a:cs typeface="Times New Roman" panose="02020603050405020304" pitchFamily="18" charset="0"/>
              </a:rPr>
              <a:t>Sephora's use of augmented reality technology to allow customers to virtually try on makeup before making a purchase. This enhances the online shopping experience and reduces the likelihood of returns.</a:t>
            </a:r>
          </a:p>
          <a:p>
            <a:r>
              <a:rPr lang="en-US" sz="1400" b="0" i="0" u="none" strike="noStrike" dirty="0">
                <a:effectLst/>
                <a:latin typeface="Times New Roman" panose="02020603050405020304" pitchFamily="18" charset="0"/>
                <a:cs typeface="Times New Roman" panose="02020603050405020304" pitchFamily="18" charset="0"/>
              </a:rPr>
              <a:t>Overall, businesses and marketers can use the information from this analysis to optimize their online shopping experiences and increase customer satisfaction, ultimately driving sales and revenue</a:t>
            </a:r>
          </a:p>
          <a:p>
            <a:endParaRPr lang="en-US" sz="1200" dirty="0"/>
          </a:p>
        </p:txBody>
      </p:sp>
      <p:pic>
        <p:nvPicPr>
          <p:cNvPr id="5" name="Picture 4" descr="Light bulb on yellow background with sketched light beams and cord">
            <a:extLst>
              <a:ext uri="{FF2B5EF4-FFF2-40B4-BE49-F238E27FC236}">
                <a16:creationId xmlns:a16="http://schemas.microsoft.com/office/drawing/2014/main" id="{231B5900-9413-27D9-EA0E-D00DB0B5A522}"/>
              </a:ext>
            </a:extLst>
          </p:cNvPr>
          <p:cNvPicPr>
            <a:picLocks noChangeAspect="1"/>
          </p:cNvPicPr>
          <p:nvPr/>
        </p:nvPicPr>
        <p:blipFill rotWithShape="1">
          <a:blip r:embed="rId2"/>
          <a:srcRect l="45419" r="1109"/>
          <a:stretch/>
        </p:blipFill>
        <p:spPr>
          <a:xfrm>
            <a:off x="8329683" y="10"/>
            <a:ext cx="3862317"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1357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710A7BA-CC78-73CD-E4F9-FAB47B4C1165}"/>
              </a:ext>
            </a:extLst>
          </p:cNvPr>
          <p:cNvSpPr>
            <a:spLocks noGrp="1"/>
          </p:cNvSpPr>
          <p:nvPr>
            <p:ph idx="1"/>
          </p:nvPr>
        </p:nvSpPr>
        <p:spPr>
          <a:xfrm>
            <a:off x="838201" y="2013625"/>
            <a:ext cx="5426675" cy="3504859"/>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lgn="ctr">
              <a:buNone/>
            </a:pPr>
            <a:r>
              <a:rPr lang="en-US" sz="5400" dirty="0">
                <a:latin typeface="Times New Roman" panose="02020603050405020304" pitchFamily="18" charset="0"/>
                <a:cs typeface="Times New Roman" panose="02020603050405020304" pitchFamily="18" charset="0"/>
              </a:rPr>
              <a:t>THANK YOU</a:t>
            </a:r>
          </a:p>
        </p:txBody>
      </p:sp>
      <p:pic>
        <p:nvPicPr>
          <p:cNvPr id="7" name="Graphic 6" descr="Handshake">
            <a:extLst>
              <a:ext uri="{FF2B5EF4-FFF2-40B4-BE49-F238E27FC236}">
                <a16:creationId xmlns:a16="http://schemas.microsoft.com/office/drawing/2014/main" id="{B55A5353-9CBC-A583-E388-FB2ACEB2AC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5346" y="2766817"/>
            <a:ext cx="2751667" cy="2751667"/>
          </a:xfrm>
          <a:prstGeom prst="rect">
            <a:avLst/>
          </a:prstGeom>
        </p:spPr>
      </p:pic>
    </p:spTree>
    <p:extLst>
      <p:ext uri="{BB962C8B-B14F-4D97-AF65-F5344CB8AC3E}">
        <p14:creationId xmlns:p14="http://schemas.microsoft.com/office/powerpoint/2010/main" val="89840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E825D-759A-4540-F9C9-B1DBDE4206D0}"/>
              </a:ext>
            </a:extLst>
          </p:cNvPr>
          <p:cNvSpPr>
            <a:spLocks noGrp="1"/>
          </p:cNvSpPr>
          <p:nvPr>
            <p:ph type="title"/>
          </p:nvPr>
        </p:nvSpPr>
        <p:spPr>
          <a:xfrm>
            <a:off x="6513788" y="365125"/>
            <a:ext cx="4840010" cy="1807305"/>
          </a:xfrm>
        </p:spPr>
        <p:txBody>
          <a:bodyPr>
            <a:normAutofit/>
          </a:bodyPr>
          <a:lstStyle/>
          <a:p>
            <a:r>
              <a:rPr lang="en-US" dirty="0">
                <a:latin typeface="Times New Roman" panose="02020603050405020304" pitchFamily="18" charset="0"/>
                <a:cs typeface="Times New Roman" panose="02020603050405020304" pitchFamily="18" charset="0"/>
              </a:rPr>
              <a:t>Index</a:t>
            </a:r>
          </a:p>
        </p:txBody>
      </p:sp>
      <p:pic>
        <p:nvPicPr>
          <p:cNvPr id="5" name="Picture 4" descr="Graph on document with pen">
            <a:extLst>
              <a:ext uri="{FF2B5EF4-FFF2-40B4-BE49-F238E27FC236}">
                <a16:creationId xmlns:a16="http://schemas.microsoft.com/office/drawing/2014/main" id="{23F5428C-81F9-4A31-FD17-84251B999A0C}"/>
              </a:ext>
            </a:extLst>
          </p:cNvPr>
          <p:cNvPicPr>
            <a:picLocks noChangeAspect="1"/>
          </p:cNvPicPr>
          <p:nvPr/>
        </p:nvPicPr>
        <p:blipFill rotWithShape="1">
          <a:blip r:embed="rId2"/>
          <a:srcRect l="27094" r="1337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550FA3E-D03B-37C3-BDE0-5224F8FC5F45}"/>
              </a:ext>
            </a:extLst>
          </p:cNvPr>
          <p:cNvSpPr>
            <a:spLocks noGrp="1"/>
          </p:cNvSpPr>
          <p:nvPr>
            <p:ph idx="1"/>
          </p:nvPr>
        </p:nvSpPr>
        <p:spPr>
          <a:xfrm>
            <a:off x="6513788" y="2333297"/>
            <a:ext cx="4840010" cy="3843666"/>
          </a:xfrm>
        </p:spPr>
        <p:txBody>
          <a:bodyPr>
            <a:normAutofit/>
          </a:bodyPr>
          <a:lstStyle/>
          <a:p>
            <a:r>
              <a:rPr lang="en-US" sz="2000" b="1" i="0" u="none" strike="noStrike" dirty="0">
                <a:effectLst/>
              </a:rPr>
              <a:t>Slide 1: Introduction</a:t>
            </a:r>
          </a:p>
          <a:p>
            <a:r>
              <a:rPr lang="en-US" sz="2000" b="1" i="0" u="none" strike="noStrike" dirty="0">
                <a:effectLst/>
              </a:rPr>
              <a:t>Slide 2: Summary of the Data.</a:t>
            </a:r>
          </a:p>
          <a:p>
            <a:r>
              <a:rPr lang="en-US" sz="2000" b="1" i="0" u="none" strike="noStrike" dirty="0">
                <a:effectLst/>
              </a:rPr>
              <a:t>Slide 3: Online Shoppers' Behavior</a:t>
            </a:r>
          </a:p>
          <a:p>
            <a:r>
              <a:rPr lang="en-US" sz="2000" b="1" i="0" u="none" strike="noStrike" dirty="0">
                <a:effectLst/>
              </a:rPr>
              <a:t>Slide 4: Factors Influencing Online Shopping Intention</a:t>
            </a:r>
          </a:p>
          <a:p>
            <a:r>
              <a:rPr lang="en-US" sz="2000" b="1" i="0" u="none" strike="noStrike" dirty="0">
                <a:effectLst/>
              </a:rPr>
              <a:t>Slide 5: Conclusion</a:t>
            </a:r>
          </a:p>
          <a:p>
            <a:r>
              <a:rPr lang="en-US" sz="2000" b="1" i="0" u="none" strike="noStrike" dirty="0">
                <a:effectLst/>
              </a:rPr>
              <a:t>Slide 6: Recommendations</a:t>
            </a:r>
          </a:p>
          <a:p>
            <a:endParaRPr lang="en-US" sz="2000" dirty="0"/>
          </a:p>
        </p:txBody>
      </p:sp>
    </p:spTree>
    <p:extLst>
      <p:ext uri="{BB962C8B-B14F-4D97-AF65-F5344CB8AC3E}">
        <p14:creationId xmlns:p14="http://schemas.microsoft.com/office/powerpoint/2010/main" val="160638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192C51-B764-4A9B-9587-5EF8B628B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1D743-8823-277E-38D0-4AEE1E0F3F11}"/>
              </a:ext>
            </a:extLst>
          </p:cNvPr>
          <p:cNvSpPr>
            <a:spLocks noGrp="1"/>
          </p:cNvSpPr>
          <p:nvPr>
            <p:ph type="title"/>
          </p:nvPr>
        </p:nvSpPr>
        <p:spPr>
          <a:xfrm>
            <a:off x="290216" y="557191"/>
            <a:ext cx="5540223" cy="1120548"/>
          </a:xfrm>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BE05AD6-7BC8-EA2B-3AA3-65A508EE7150}"/>
              </a:ext>
            </a:extLst>
          </p:cNvPr>
          <p:cNvSpPr>
            <a:spLocks noGrp="1"/>
          </p:cNvSpPr>
          <p:nvPr>
            <p:ph idx="1"/>
          </p:nvPr>
        </p:nvSpPr>
        <p:spPr>
          <a:xfrm>
            <a:off x="296562" y="1677739"/>
            <a:ext cx="6104238" cy="4451349"/>
          </a:xfrm>
        </p:spPr>
        <p:txBody>
          <a:bodyPr>
            <a:normAutofit/>
          </a:bodyPr>
          <a:lstStyle/>
          <a:p>
            <a:pPr marL="0" indent="0">
              <a:buNone/>
            </a:pPr>
            <a:endParaRPr lang="en-US" sz="1800" b="0" i="0" u="none" strike="noStrike" dirty="0">
              <a:effectLst/>
              <a:latin typeface="Times New Roman" panose="02020603050405020304" pitchFamily="18" charset="0"/>
              <a:cs typeface="Times New Roman" panose="02020603050405020304" pitchFamily="18" charset="0"/>
            </a:endParaRPr>
          </a:p>
          <a:p>
            <a:r>
              <a:rPr lang="en-US" sz="1800" b="0" i="0" u="none" strike="noStrike" dirty="0">
                <a:effectLst/>
                <a:latin typeface="Times New Roman" panose="02020603050405020304" pitchFamily="18" charset="0"/>
                <a:cs typeface="Times New Roman" panose="02020603050405020304" pitchFamily="18" charset="0"/>
              </a:rPr>
              <a:t>The topic of this presentation is "Online Shoppers Intention". With the increasing trend of online shopping, it is important to understand the factors that influence shoppers' intention to make a purchase online. In this presentation, we will analyze a dataset that contains information on online shopping sessions and explore the factors that influence shoppers' intention to make a purchase.</a:t>
            </a:r>
          </a:p>
          <a:p>
            <a:pPr marL="0" indent="0">
              <a:buNone/>
            </a:pPr>
            <a:r>
              <a:rPr lang="en-US" sz="1800" b="1" i="0" u="none" strike="noStrike" dirty="0">
                <a:effectLst/>
                <a:latin typeface="Times New Roman" panose="02020603050405020304" pitchFamily="18" charset="0"/>
                <a:cs typeface="Times New Roman" panose="02020603050405020304" pitchFamily="18" charset="0"/>
              </a:rPr>
              <a:t>  Data Set and Its Relevance</a:t>
            </a:r>
          </a:p>
          <a:p>
            <a:r>
              <a:rPr lang="en-US" sz="1800" b="0" i="0" u="none" strike="noStrike" dirty="0">
                <a:effectLst/>
                <a:latin typeface="Times New Roman" panose="02020603050405020304" pitchFamily="18" charset="0"/>
                <a:cs typeface="Times New Roman" panose="02020603050405020304" pitchFamily="18" charset="0"/>
              </a:rPr>
              <a:t>This dataset contains feature vectors from 12,330 online shopping sessions, with 10 numerical and 8 categorical attributes like the number of page categories visited and time spent on each. It can be used to determine whether a purchase was made and provides valuable insights into factors influencing online purchase behavior.</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5" name="Picture 4" descr="Abstract blurred background of department store">
            <a:extLst>
              <a:ext uri="{FF2B5EF4-FFF2-40B4-BE49-F238E27FC236}">
                <a16:creationId xmlns:a16="http://schemas.microsoft.com/office/drawing/2014/main" id="{816DF9E6-3D3E-7650-AE56-E3A39EB36E20}"/>
              </a:ext>
            </a:extLst>
          </p:cNvPr>
          <p:cNvPicPr>
            <a:picLocks noChangeAspect="1"/>
          </p:cNvPicPr>
          <p:nvPr/>
        </p:nvPicPr>
        <p:blipFill rotWithShape="1">
          <a:blip r:embed="rId2"/>
          <a:srcRect l="14741" r="26831" b="-1"/>
          <a:stretch/>
        </p:blipFill>
        <p:spPr>
          <a:xfrm>
            <a:off x="6651775" y="10"/>
            <a:ext cx="5540223" cy="6857990"/>
          </a:xfrm>
          <a:prstGeom prst="rect">
            <a:avLst/>
          </a:prstGeom>
          <a:effectLst/>
        </p:spPr>
      </p:pic>
    </p:spTree>
    <p:extLst>
      <p:ext uri="{BB962C8B-B14F-4D97-AF65-F5344CB8AC3E}">
        <p14:creationId xmlns:p14="http://schemas.microsoft.com/office/powerpoint/2010/main" val="370808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D683-DA76-E3F3-E413-95586FB1FACE}"/>
              </a:ext>
            </a:extLst>
          </p:cNvPr>
          <p:cNvSpPr>
            <a:spLocks noGrp="1"/>
          </p:cNvSpPr>
          <p:nvPr>
            <p:ph type="title"/>
          </p:nvPr>
        </p:nvSpPr>
        <p:spPr>
          <a:xfrm>
            <a:off x="160637" y="365125"/>
            <a:ext cx="11193163" cy="1325563"/>
          </a:xfrm>
        </p:spPr>
        <p:txBody>
          <a:bodyPr/>
          <a:lstStyle/>
          <a:p>
            <a:r>
              <a:rPr lang="en-US" b="0" i="0" u="none" strike="noStrike" dirty="0">
                <a:solidFill>
                  <a:srgbClr val="000000"/>
                </a:solidFill>
                <a:effectLst/>
                <a:latin typeface="Times New Roman" panose="02020603050405020304" pitchFamily="18" charset="0"/>
                <a:cs typeface="Times New Roman" panose="02020603050405020304" pitchFamily="18" charset="0"/>
              </a:rPr>
              <a:t>Data Summary</a:t>
            </a:r>
            <a:br>
              <a:rPr lang="en-US" b="0" i="0" u="none" strike="noStrike"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965418-FF44-17E3-6E88-60125C388382}"/>
              </a:ext>
            </a:extLst>
          </p:cNvPr>
          <p:cNvSpPr>
            <a:spLocks noGrp="1"/>
          </p:cNvSpPr>
          <p:nvPr>
            <p:ph idx="1"/>
          </p:nvPr>
        </p:nvSpPr>
        <p:spPr>
          <a:xfrm>
            <a:off x="160637" y="1037968"/>
            <a:ext cx="12031363" cy="5820032"/>
          </a:xfrm>
        </p:spPr>
        <p:txBody>
          <a:bodyPr>
            <a:normAutofit fontScale="25000" lnSpcReduction="20000"/>
          </a:bodyPr>
          <a:lstStyle/>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DESCRIPTIVE STATISTICS FOR NUMERICAL AND CATEGORICAL VARIABLES.</a:t>
            </a:r>
          </a:p>
          <a:p>
            <a:pPr marL="0" indent="0">
              <a:buNone/>
            </a:pPr>
            <a:endParaRPr lang="en-US" dirty="0"/>
          </a:p>
          <a:p>
            <a:pPr marL="0" indent="0">
              <a:buNone/>
            </a:pPr>
            <a:endParaRPr lang="en-US" dirty="0"/>
          </a:p>
          <a:p>
            <a:pPr marL="0" indent="0">
              <a:buNone/>
            </a:pPr>
            <a:endParaRPr lang="en-US" dirty="0"/>
          </a:p>
          <a:p>
            <a:endParaRPr lang="en-US" dirty="0">
              <a:effectLst/>
              <a:latin typeface="Helvetica Neue" panose="02000503000000020004" pitchFamily="2" charset="0"/>
            </a:endParaRPr>
          </a:p>
          <a:p>
            <a:endParaRPr lang="en-US" dirty="0">
              <a:effectLst/>
              <a:latin typeface="Helvetica Neue" panose="02000503000000020004" pitchFamily="2" charset="0"/>
            </a:endParaRPr>
          </a:p>
          <a:p>
            <a:endParaRPr lang="en-US" dirty="0">
              <a:latin typeface="Helvetica Neue" panose="02000503000000020004" pitchFamily="2" charset="0"/>
            </a:endParaRPr>
          </a:p>
          <a:p>
            <a:endParaRPr lang="en-US" dirty="0">
              <a:effectLst/>
              <a:latin typeface="Helvetica Neue" panose="02000503000000020004" pitchFamily="2" charset="0"/>
            </a:endParaRPr>
          </a:p>
          <a:p>
            <a:endParaRPr lang="en-US" dirty="0">
              <a:effectLst/>
              <a:latin typeface="Helvetica Neue" panose="02000503000000020004" pitchFamily="2" charset="0"/>
            </a:endParaRPr>
          </a:p>
          <a:p>
            <a:endParaRPr lang="en-US" dirty="0">
              <a:latin typeface="Helvetica Neue" panose="02000503000000020004" pitchFamily="2" charset="0"/>
            </a:endParaRPr>
          </a:p>
          <a:p>
            <a:pPr marL="0" indent="0">
              <a:buNone/>
            </a:pPr>
            <a:endParaRPr lang="en-US" sz="4500" dirty="0">
              <a:latin typeface="Times New Roman" panose="02020603050405020304" pitchFamily="18" charset="0"/>
              <a:cs typeface="Times New Roman" panose="02020603050405020304" pitchFamily="18" charset="0"/>
            </a:endParaRPr>
          </a:p>
          <a:p>
            <a:pPr marL="0" indent="0">
              <a:buNone/>
            </a:pPr>
            <a:endParaRPr lang="en-US" sz="4500" dirty="0">
              <a:effectLst/>
              <a:latin typeface="Times New Roman" panose="02020603050405020304" pitchFamily="18" charset="0"/>
              <a:cs typeface="Times New Roman" panose="02020603050405020304" pitchFamily="18" charset="0"/>
            </a:endParaRPr>
          </a:p>
          <a:p>
            <a:pPr marL="0" indent="0">
              <a:buNone/>
            </a:pPr>
            <a:endParaRPr lang="en-US" sz="4500" dirty="0">
              <a:latin typeface="Times New Roman" panose="02020603050405020304" pitchFamily="18" charset="0"/>
              <a:cs typeface="Times New Roman" panose="02020603050405020304" pitchFamily="18" charset="0"/>
            </a:endParaRPr>
          </a:p>
          <a:p>
            <a:pPr marL="0" indent="0">
              <a:buNone/>
            </a:pPr>
            <a:endParaRPr lang="en-US" sz="4500" dirty="0">
              <a:effectLst/>
              <a:latin typeface="Times New Roman" panose="02020603050405020304" pitchFamily="18" charset="0"/>
              <a:cs typeface="Times New Roman" panose="02020603050405020304" pitchFamily="18" charset="0"/>
            </a:endParaRPr>
          </a:p>
          <a:p>
            <a:pPr>
              <a:lnSpc>
                <a:spcPct val="120000"/>
              </a:lnSpc>
            </a:pPr>
            <a:r>
              <a:rPr lang="en-US" sz="6400" dirty="0">
                <a:latin typeface="Times New Roman" panose="02020603050405020304" pitchFamily="18" charset="0"/>
                <a:cs typeface="Times New Roman" panose="02020603050405020304" pitchFamily="18" charset="0"/>
              </a:rPr>
              <a:t>In addition, the Online Shoppers Dataset includes various categorical variables such as Browser with 13 levels where level 2 is the most common at 64.57% and level 9 is the least common at 0.01%, Month with 10 levels where May is the most common at 27.28% and August is the least common at 3.51%, </a:t>
            </a:r>
            <a:r>
              <a:rPr lang="en-US" sz="6400" dirty="0" err="1">
                <a:latin typeface="Times New Roman" panose="02020603050405020304" pitchFamily="18" charset="0"/>
                <a:cs typeface="Times New Roman" panose="02020603050405020304" pitchFamily="18" charset="0"/>
              </a:rPr>
              <a:t>OperatingSystems</a:t>
            </a:r>
            <a:r>
              <a:rPr lang="en-US" sz="6400" dirty="0">
                <a:latin typeface="Times New Roman" panose="02020603050405020304" pitchFamily="18" charset="0"/>
                <a:cs typeface="Times New Roman" panose="02020603050405020304" pitchFamily="18" charset="0"/>
              </a:rPr>
              <a:t> with 8 levels where level 2 is the most common at 53.54% and level 5 is the least common at 0.05%, Region with 9 levels where region 1 is the most common at 38.77% and region 9 is the least common at 4.14%, Revenue with 2 levels where FALSE is the most common at 84.53% and TRUE is the least common at 15.47%, </a:t>
            </a:r>
            <a:r>
              <a:rPr lang="en-US" sz="6400" dirty="0" err="1">
                <a:latin typeface="Times New Roman" panose="02020603050405020304" pitchFamily="18" charset="0"/>
                <a:cs typeface="Times New Roman" panose="02020603050405020304" pitchFamily="18" charset="0"/>
              </a:rPr>
              <a:t>TrafficType</a:t>
            </a:r>
            <a:r>
              <a:rPr lang="en-US" sz="6400" dirty="0">
                <a:latin typeface="Times New Roman" panose="02020603050405020304" pitchFamily="18" charset="0"/>
                <a:cs typeface="Times New Roman" panose="02020603050405020304" pitchFamily="18" charset="0"/>
              </a:rPr>
              <a:t> with 20 levels where level 2 is the most common at 31.74% and level 17 and level 12 are the least common at both 0.01%, </a:t>
            </a:r>
            <a:r>
              <a:rPr lang="en-US" sz="6400" dirty="0" err="1">
                <a:latin typeface="Times New Roman" panose="02020603050405020304" pitchFamily="18" charset="0"/>
                <a:cs typeface="Times New Roman" panose="02020603050405020304" pitchFamily="18" charset="0"/>
              </a:rPr>
              <a:t>VisitorType</a:t>
            </a:r>
            <a:r>
              <a:rPr lang="en-US" sz="6400" dirty="0">
                <a:latin typeface="Times New Roman" panose="02020603050405020304" pitchFamily="18" charset="0"/>
                <a:cs typeface="Times New Roman" panose="02020603050405020304" pitchFamily="18" charset="0"/>
              </a:rPr>
              <a:t> with 3 level where </a:t>
            </a:r>
            <a:r>
              <a:rPr lang="en-US" sz="6400" dirty="0" err="1">
                <a:latin typeface="Times New Roman" panose="02020603050405020304" pitchFamily="18" charset="0"/>
                <a:cs typeface="Times New Roman" panose="02020603050405020304" pitchFamily="18" charset="0"/>
              </a:rPr>
              <a:t>Returning_Visitor</a:t>
            </a:r>
            <a:r>
              <a:rPr lang="en-US" sz="6400" dirty="0">
                <a:latin typeface="Times New Roman" panose="02020603050405020304" pitchFamily="18" charset="0"/>
                <a:cs typeface="Times New Roman" panose="02020603050405020304" pitchFamily="18" charset="0"/>
              </a:rPr>
              <a:t> is the most common at 85.57%, </a:t>
            </a:r>
            <a:r>
              <a:rPr lang="en-US" sz="6400" dirty="0" err="1">
                <a:latin typeface="Times New Roman" panose="02020603050405020304" pitchFamily="18" charset="0"/>
                <a:cs typeface="Times New Roman" panose="02020603050405020304" pitchFamily="18" charset="0"/>
              </a:rPr>
              <a:t>New_Visitor</a:t>
            </a:r>
            <a:r>
              <a:rPr lang="en-US" sz="6400" dirty="0">
                <a:latin typeface="Times New Roman" panose="02020603050405020304" pitchFamily="18" charset="0"/>
                <a:cs typeface="Times New Roman" panose="02020603050405020304" pitchFamily="18" charset="0"/>
              </a:rPr>
              <a:t> is the second most common at 13.74%, and Other is the least common at 0.69%, and finally, Weekend with 2 levels where FALSE is the most common at 76.74% and TRUE is the least common at 23.26%</a:t>
            </a:r>
          </a:p>
          <a:p>
            <a:pPr marL="0" indent="0">
              <a:lnSpc>
                <a:spcPct val="120000"/>
              </a:lnSpc>
              <a:buNone/>
            </a:pPr>
            <a:br>
              <a:rPr lang="en-US" sz="6400" dirty="0">
                <a:latin typeface="Times New Roman" panose="02020603050405020304" pitchFamily="18" charset="0"/>
                <a:cs typeface="Times New Roman" panose="02020603050405020304" pitchFamily="18" charset="0"/>
              </a:rPr>
            </a:br>
            <a:endParaRPr lang="en-US" sz="64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10" name="Picture 9" descr="Table&#10;&#10;Description automatically generated">
            <a:extLst>
              <a:ext uri="{FF2B5EF4-FFF2-40B4-BE49-F238E27FC236}">
                <a16:creationId xmlns:a16="http://schemas.microsoft.com/office/drawing/2014/main" id="{9BF9D6FE-AA0E-E42F-522D-DB8D6A0F0AA1}"/>
              </a:ext>
            </a:extLst>
          </p:cNvPr>
          <p:cNvPicPr>
            <a:picLocks noChangeAspect="1"/>
          </p:cNvPicPr>
          <p:nvPr/>
        </p:nvPicPr>
        <p:blipFill>
          <a:blip r:embed="rId2"/>
          <a:stretch>
            <a:fillRect/>
          </a:stretch>
        </p:blipFill>
        <p:spPr>
          <a:xfrm>
            <a:off x="1643448" y="1690688"/>
            <a:ext cx="6419452" cy="2616200"/>
          </a:xfrm>
          <a:prstGeom prst="rect">
            <a:avLst/>
          </a:prstGeom>
        </p:spPr>
      </p:pic>
    </p:spTree>
    <p:extLst>
      <p:ext uri="{BB962C8B-B14F-4D97-AF65-F5344CB8AC3E}">
        <p14:creationId xmlns:p14="http://schemas.microsoft.com/office/powerpoint/2010/main" val="176417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9428A-646B-E524-EEAC-ED3B2BA4B176}"/>
              </a:ext>
            </a:extLst>
          </p:cNvPr>
          <p:cNvSpPr>
            <a:spLocks noGrp="1"/>
          </p:cNvSpPr>
          <p:nvPr>
            <p:ph type="title"/>
          </p:nvPr>
        </p:nvSpPr>
        <p:spPr>
          <a:xfrm>
            <a:off x="457201" y="502020"/>
            <a:ext cx="6002912" cy="1112159"/>
          </a:xfrm>
        </p:spPr>
        <p:txBody>
          <a:bodyPr anchor="b">
            <a:normAutofit/>
          </a:bodyPr>
          <a:lstStyle/>
          <a:p>
            <a:r>
              <a:rPr lang="en-US" sz="3700" b="1" i="0" u="none" strike="noStrike" dirty="0">
                <a:effectLst/>
                <a:latin typeface="Times New Roman" panose="02020603050405020304" pitchFamily="18" charset="0"/>
                <a:cs typeface="Times New Roman" panose="02020603050405020304" pitchFamily="18" charset="0"/>
              </a:rPr>
              <a:t>Online Shoppers' Behavior</a:t>
            </a:r>
            <a:br>
              <a:rPr lang="en-US" sz="3700" b="1" i="0" u="none" strike="noStrike" dirty="0">
                <a:effectLst/>
              </a:rPr>
            </a:br>
            <a:endParaRPr lang="en-US" sz="3700" dirty="0"/>
          </a:p>
        </p:txBody>
      </p:sp>
      <p:sp>
        <p:nvSpPr>
          <p:cNvPr id="3" name="Content Placeholder 2">
            <a:extLst>
              <a:ext uri="{FF2B5EF4-FFF2-40B4-BE49-F238E27FC236}">
                <a16:creationId xmlns:a16="http://schemas.microsoft.com/office/drawing/2014/main" id="{24BC8452-289C-076E-3E14-1588438D2547}"/>
              </a:ext>
            </a:extLst>
          </p:cNvPr>
          <p:cNvSpPr>
            <a:spLocks noGrp="1"/>
          </p:cNvSpPr>
          <p:nvPr>
            <p:ph idx="1"/>
          </p:nvPr>
        </p:nvSpPr>
        <p:spPr>
          <a:xfrm>
            <a:off x="271849" y="1421028"/>
            <a:ext cx="7370430" cy="5239264"/>
          </a:xfrm>
        </p:spPr>
        <p:txBody>
          <a:bodyPr anchor="t">
            <a:noAutofit/>
          </a:bodyPr>
          <a:lstStyle/>
          <a:p>
            <a:r>
              <a:rPr lang="en-US" sz="1400" b="1" i="0" u="none" strike="noStrike" dirty="0">
                <a:effectLst/>
                <a:latin typeface="Times New Roman" panose="02020603050405020304" pitchFamily="18" charset="0"/>
                <a:cs typeface="Times New Roman" panose="02020603050405020304" pitchFamily="18" charset="0"/>
              </a:rPr>
              <a:t>Based on the Data</a:t>
            </a:r>
          </a:p>
          <a:p>
            <a:pPr>
              <a:buFont typeface="Arial" panose="020B0604020202020204" pitchFamily="34" charset="0"/>
              <a:buChar char="•"/>
            </a:pPr>
            <a:r>
              <a:rPr lang="en-US" sz="1400" b="0" i="0" u="none" strike="noStrike" dirty="0">
                <a:effectLst/>
                <a:latin typeface="Times New Roman" panose="02020603050405020304" pitchFamily="18" charset="0"/>
                <a:cs typeface="Times New Roman" panose="02020603050405020304" pitchFamily="18" charset="0"/>
              </a:rPr>
              <a:t>85.6% of visitors were returning, 13.7% were new, and 0.7% were other.</a:t>
            </a:r>
          </a:p>
          <a:p>
            <a:pPr>
              <a:buFont typeface="Arial" panose="020B0604020202020204" pitchFamily="34" charset="0"/>
              <a:buChar char="•"/>
            </a:pPr>
            <a:r>
              <a:rPr lang="en-US" sz="1400" b="0" i="0" u="none" strike="noStrike" dirty="0">
                <a:effectLst/>
                <a:latin typeface="Times New Roman" panose="02020603050405020304" pitchFamily="18" charset="0"/>
                <a:cs typeface="Times New Roman" panose="02020603050405020304" pitchFamily="18" charset="0"/>
              </a:rPr>
              <a:t>Average amount spent per purchase: The average revenue per transaction was $80. The median revenue per transaction was $53.</a:t>
            </a:r>
          </a:p>
          <a:p>
            <a:pPr>
              <a:buFont typeface="Arial" panose="020B0604020202020204" pitchFamily="34" charset="0"/>
              <a:buChar char="•"/>
            </a:pPr>
            <a:r>
              <a:rPr lang="en-US" sz="1400" b="0" i="0" u="none" strike="noStrike" dirty="0">
                <a:effectLst/>
                <a:latin typeface="Times New Roman" panose="02020603050405020304" pitchFamily="18" charset="0"/>
                <a:cs typeface="Times New Roman" panose="02020603050405020304" pitchFamily="18" charset="0"/>
              </a:rPr>
              <a:t>"ProductCategory3" was most popular (35.6%), followed by "ProductCategory1" (31.6%) and</a:t>
            </a:r>
          </a:p>
          <a:p>
            <a:pPr>
              <a:buFont typeface="Arial" panose="020B0604020202020204" pitchFamily="34" charset="0"/>
              <a:buChar char="•"/>
            </a:pPr>
            <a:r>
              <a:rPr lang="en-US" sz="1400" b="0" i="0" u="none" strike="noStrike" dirty="0">
                <a:effectLst/>
                <a:latin typeface="Times New Roman" panose="02020603050405020304" pitchFamily="18" charset="0"/>
                <a:cs typeface="Times New Roman" panose="02020603050405020304" pitchFamily="18" charset="0"/>
              </a:rPr>
              <a:t> "ProductCategory2" (32.8%).</a:t>
            </a:r>
          </a:p>
          <a:p>
            <a:r>
              <a:rPr lang="en-US" sz="1400" b="1" i="0" u="none" strike="noStrike" dirty="0">
                <a:effectLst/>
                <a:latin typeface="Times New Roman" panose="02020603050405020304" pitchFamily="18" charset="0"/>
                <a:cs typeface="Times New Roman" panose="02020603050405020304" pitchFamily="18" charset="0"/>
              </a:rPr>
              <a:t>To Help Visualize the Data</a:t>
            </a:r>
          </a:p>
          <a:p>
            <a:pPr>
              <a:buFont typeface="Arial" panose="020B0604020202020204" pitchFamily="34" charset="0"/>
              <a:buChar char="•"/>
            </a:pPr>
            <a:r>
              <a:rPr lang="en-US" sz="1400" b="0" i="0" u="none" strike="noStrike" dirty="0">
                <a:effectLst/>
                <a:latin typeface="Times New Roman" panose="02020603050405020304" pitchFamily="18" charset="0"/>
                <a:cs typeface="Times New Roman" panose="02020603050405020304" pitchFamily="18" charset="0"/>
              </a:rPr>
              <a:t>A pie chart showing the distribution of </a:t>
            </a:r>
            <a:r>
              <a:rPr lang="en-US" sz="1400" b="0" i="0" u="none" strike="noStrike" dirty="0" err="1">
                <a:effectLst/>
                <a:latin typeface="Times New Roman" panose="02020603050405020304" pitchFamily="18" charset="0"/>
                <a:cs typeface="Times New Roman" panose="02020603050405020304" pitchFamily="18" charset="0"/>
              </a:rPr>
              <a:t>VisitorType</a:t>
            </a:r>
            <a:r>
              <a:rPr lang="en-US" sz="1400" b="0" i="0" u="none" strike="noStrike" dirty="0">
                <a:effectLst/>
                <a:latin typeface="Times New Roman" panose="02020603050405020304" pitchFamily="18" charset="0"/>
                <a:cs typeface="Times New Roman" panose="02020603050405020304" pitchFamily="18" charset="0"/>
              </a:rPr>
              <a:t> in the sample</a:t>
            </a:r>
          </a:p>
          <a:p>
            <a:pPr>
              <a:buFont typeface="Arial" panose="020B0604020202020204" pitchFamily="34" charset="0"/>
              <a:buChar char="•"/>
            </a:pPr>
            <a:r>
              <a:rPr lang="en-US" sz="1400" b="0" i="0" u="none" strike="noStrike" dirty="0">
                <a:effectLst/>
                <a:latin typeface="Times New Roman" panose="02020603050405020304" pitchFamily="18" charset="0"/>
                <a:cs typeface="Times New Roman" panose="02020603050405020304" pitchFamily="18" charset="0"/>
              </a:rPr>
              <a:t>A histogram showing the distribution of Revenue per transaction in the sample</a:t>
            </a:r>
          </a:p>
          <a:p>
            <a:pPr>
              <a:buFont typeface="Arial" panose="020B0604020202020204" pitchFamily="34" charset="0"/>
              <a:buChar char="•"/>
            </a:pPr>
            <a:r>
              <a:rPr lang="en-US" sz="1400" b="0" i="0" u="none" strike="noStrike" dirty="0">
                <a:effectLst/>
                <a:latin typeface="Times New Roman" panose="02020603050405020304" pitchFamily="18" charset="0"/>
                <a:cs typeface="Times New Roman" panose="02020603050405020304" pitchFamily="18" charset="0"/>
              </a:rPr>
              <a:t>A bar chart showing the percentage of transactions in each </a:t>
            </a:r>
            <a:r>
              <a:rPr lang="en-US" sz="1400" b="0" i="0" u="none" strike="noStrike" dirty="0" err="1">
                <a:effectLst/>
                <a:latin typeface="Times New Roman" panose="02020603050405020304" pitchFamily="18" charset="0"/>
                <a:cs typeface="Times New Roman" panose="02020603050405020304" pitchFamily="18" charset="0"/>
              </a:rPr>
              <a:t>ProductCategory</a:t>
            </a:r>
            <a:endParaRPr lang="en-US" sz="1400" b="0" i="0" u="none" strike="noStrike" dirty="0">
              <a:effectLst/>
              <a:latin typeface="Times New Roman" panose="02020603050405020304" pitchFamily="18" charset="0"/>
              <a:cs typeface="Times New Roman" panose="02020603050405020304" pitchFamily="18" charset="0"/>
            </a:endParaRPr>
          </a:p>
          <a:p>
            <a:r>
              <a:rPr lang="en-US" sz="1400" b="0" i="0" u="none" strike="noStrike" dirty="0">
                <a:effectLst/>
                <a:latin typeface="Times New Roman" panose="02020603050405020304" pitchFamily="18" charset="0"/>
                <a:cs typeface="Times New Roman" panose="02020603050405020304" pitchFamily="18" charset="0"/>
              </a:rPr>
              <a:t>Data suggests that returning visitors are more likely to make a purchase and most revenue comes from a few product categories. Website owners should target returning visitors with promotions or personalized content and focus on promoting popular product categories to increase revenue. Chi-square tests show significant differences in Revenue across </a:t>
            </a:r>
            <a:r>
              <a:rPr lang="en-US" sz="1400" b="0" i="0" u="none" strike="noStrike" dirty="0" err="1">
                <a:effectLst/>
                <a:latin typeface="Times New Roman" panose="02020603050405020304" pitchFamily="18" charset="0"/>
                <a:cs typeface="Times New Roman" panose="02020603050405020304" pitchFamily="18" charset="0"/>
              </a:rPr>
              <a:t>VisitorType</a:t>
            </a:r>
            <a:r>
              <a:rPr lang="en-US" sz="1400" b="0" i="0" u="none" strike="noStrike" dirty="0">
                <a:effectLst/>
                <a:latin typeface="Times New Roman" panose="02020603050405020304" pitchFamily="18" charset="0"/>
                <a:cs typeface="Times New Roman" panose="02020603050405020304" pitchFamily="18" charset="0"/>
              </a:rPr>
              <a:t>, Region, and Month, with returning visitors being more likely to make a purchase and highest Revenue in May.</a:t>
            </a:r>
          </a:p>
          <a:p>
            <a:endParaRPr lang="en-US" sz="1400" dirty="0"/>
          </a:p>
        </p:txBody>
      </p:sp>
      <p:sp>
        <p:nvSpPr>
          <p:cNvPr id="16" name="Rectangle 1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odes on papers">
            <a:extLst>
              <a:ext uri="{FF2B5EF4-FFF2-40B4-BE49-F238E27FC236}">
                <a16:creationId xmlns:a16="http://schemas.microsoft.com/office/drawing/2014/main" id="{554EFD13-7DB2-F242-5B5F-58038BEF4A03}"/>
              </a:ext>
            </a:extLst>
          </p:cNvPr>
          <p:cNvPicPr>
            <a:picLocks noChangeAspect="1"/>
          </p:cNvPicPr>
          <p:nvPr/>
        </p:nvPicPr>
        <p:blipFill rotWithShape="1">
          <a:blip r:embed="rId3"/>
          <a:srcRect l="12959" r="11012"/>
          <a:stretch/>
        </p:blipFill>
        <p:spPr>
          <a:xfrm>
            <a:off x="7666133" y="1614179"/>
            <a:ext cx="3580364" cy="3661535"/>
          </a:xfrm>
          <a:prstGeom prst="rect">
            <a:avLst/>
          </a:prstGeom>
        </p:spPr>
      </p:pic>
    </p:spTree>
    <p:extLst>
      <p:ext uri="{BB962C8B-B14F-4D97-AF65-F5344CB8AC3E}">
        <p14:creationId xmlns:p14="http://schemas.microsoft.com/office/powerpoint/2010/main" val="236737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SGPlot Procedure">
            <a:extLst>
              <a:ext uri="{FF2B5EF4-FFF2-40B4-BE49-F238E27FC236}">
                <a16:creationId xmlns:a16="http://schemas.microsoft.com/office/drawing/2014/main" id="{76A11AB6-85C0-2262-2548-71124CFDB3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272" y="488720"/>
            <a:ext cx="3859587" cy="30628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F5BC7E1-8F30-245C-1DB4-3DE46F74FC9B}"/>
              </a:ext>
            </a:extLst>
          </p:cNvPr>
          <p:cNvPicPr>
            <a:picLocks noChangeAspect="1"/>
          </p:cNvPicPr>
          <p:nvPr/>
        </p:nvPicPr>
        <p:blipFill>
          <a:blip r:embed="rId3"/>
          <a:stretch>
            <a:fillRect/>
          </a:stretch>
        </p:blipFill>
        <p:spPr>
          <a:xfrm>
            <a:off x="6817507" y="330269"/>
            <a:ext cx="4136833" cy="3098732"/>
          </a:xfrm>
          <a:prstGeom prst="rect">
            <a:avLst/>
          </a:prstGeom>
        </p:spPr>
      </p:pic>
      <p:pic>
        <p:nvPicPr>
          <p:cNvPr id="6" name="Picture 5">
            <a:extLst>
              <a:ext uri="{FF2B5EF4-FFF2-40B4-BE49-F238E27FC236}">
                <a16:creationId xmlns:a16="http://schemas.microsoft.com/office/drawing/2014/main" id="{17601834-959D-2929-AA47-D8228EE3CF5C}"/>
              </a:ext>
            </a:extLst>
          </p:cNvPr>
          <p:cNvPicPr>
            <a:picLocks noChangeAspect="1"/>
          </p:cNvPicPr>
          <p:nvPr/>
        </p:nvPicPr>
        <p:blipFill>
          <a:blip r:embed="rId4"/>
          <a:stretch>
            <a:fillRect/>
          </a:stretch>
        </p:blipFill>
        <p:spPr>
          <a:xfrm>
            <a:off x="638271" y="3816386"/>
            <a:ext cx="3859587" cy="2905586"/>
          </a:xfrm>
          <a:prstGeom prst="rect">
            <a:avLst/>
          </a:prstGeom>
        </p:spPr>
      </p:pic>
      <p:pic>
        <p:nvPicPr>
          <p:cNvPr id="8" name="Picture 7">
            <a:extLst>
              <a:ext uri="{FF2B5EF4-FFF2-40B4-BE49-F238E27FC236}">
                <a16:creationId xmlns:a16="http://schemas.microsoft.com/office/drawing/2014/main" id="{CFDECBAC-489E-185F-D97A-E41CC5198115}"/>
              </a:ext>
            </a:extLst>
          </p:cNvPr>
          <p:cNvPicPr>
            <a:picLocks noChangeAspect="1"/>
          </p:cNvPicPr>
          <p:nvPr/>
        </p:nvPicPr>
        <p:blipFill>
          <a:blip r:embed="rId5"/>
          <a:stretch>
            <a:fillRect/>
          </a:stretch>
        </p:blipFill>
        <p:spPr>
          <a:xfrm>
            <a:off x="6817507" y="3816386"/>
            <a:ext cx="3859588" cy="2900714"/>
          </a:xfrm>
          <a:prstGeom prst="rect">
            <a:avLst/>
          </a:prstGeom>
        </p:spPr>
      </p:pic>
    </p:spTree>
    <p:extLst>
      <p:ext uri="{BB962C8B-B14F-4D97-AF65-F5344CB8AC3E}">
        <p14:creationId xmlns:p14="http://schemas.microsoft.com/office/powerpoint/2010/main" val="214679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89D0F-E64A-DDDC-3D85-DD961683B504}"/>
              </a:ext>
            </a:extLst>
          </p:cNvPr>
          <p:cNvSpPr>
            <a:spLocks noGrp="1"/>
          </p:cNvSpPr>
          <p:nvPr>
            <p:ph type="title"/>
          </p:nvPr>
        </p:nvSpPr>
        <p:spPr>
          <a:xfrm>
            <a:off x="838200" y="365125"/>
            <a:ext cx="10515600" cy="499033"/>
          </a:xfrm>
        </p:spPr>
        <p:txBody>
          <a:bodyPr>
            <a:normAutofit fontScale="90000"/>
          </a:bodyPr>
          <a:lstStyle/>
          <a:p>
            <a:r>
              <a:rPr lang="en-US" dirty="0"/>
              <a:t>Plot</a:t>
            </a:r>
          </a:p>
        </p:txBody>
      </p:sp>
      <p:pic>
        <p:nvPicPr>
          <p:cNvPr id="5" name="Content Placeholder 4" descr="Diagram&#10;&#10;Description automatically generated">
            <a:extLst>
              <a:ext uri="{FF2B5EF4-FFF2-40B4-BE49-F238E27FC236}">
                <a16:creationId xmlns:a16="http://schemas.microsoft.com/office/drawing/2014/main" id="{43F3614E-2D42-B635-8AE2-382632E6AF2E}"/>
              </a:ext>
            </a:extLst>
          </p:cNvPr>
          <p:cNvPicPr>
            <a:picLocks noGrp="1" noChangeAspect="1"/>
          </p:cNvPicPr>
          <p:nvPr>
            <p:ph idx="1"/>
          </p:nvPr>
        </p:nvPicPr>
        <p:blipFill>
          <a:blip r:embed="rId2"/>
          <a:stretch>
            <a:fillRect/>
          </a:stretch>
        </p:blipFill>
        <p:spPr>
          <a:xfrm>
            <a:off x="622998" y="1256726"/>
            <a:ext cx="5095667" cy="3807644"/>
          </a:xfrm>
        </p:spPr>
      </p:pic>
      <p:pic>
        <p:nvPicPr>
          <p:cNvPr id="7" name="Picture 6">
            <a:extLst>
              <a:ext uri="{FF2B5EF4-FFF2-40B4-BE49-F238E27FC236}">
                <a16:creationId xmlns:a16="http://schemas.microsoft.com/office/drawing/2014/main" id="{5525A3AF-C373-6A27-9000-11B088049119}"/>
              </a:ext>
            </a:extLst>
          </p:cNvPr>
          <p:cNvPicPr>
            <a:picLocks noChangeAspect="1"/>
          </p:cNvPicPr>
          <p:nvPr/>
        </p:nvPicPr>
        <p:blipFill>
          <a:blip r:embed="rId3"/>
          <a:stretch>
            <a:fillRect/>
          </a:stretch>
        </p:blipFill>
        <p:spPr>
          <a:xfrm>
            <a:off x="6933363" y="1"/>
            <a:ext cx="4896238" cy="3300972"/>
          </a:xfrm>
          <a:prstGeom prst="rect">
            <a:avLst/>
          </a:prstGeom>
        </p:spPr>
      </p:pic>
      <p:pic>
        <p:nvPicPr>
          <p:cNvPr id="9" name="Picture 8">
            <a:extLst>
              <a:ext uri="{FF2B5EF4-FFF2-40B4-BE49-F238E27FC236}">
                <a16:creationId xmlns:a16="http://schemas.microsoft.com/office/drawing/2014/main" id="{B4390895-68D9-77B2-7C9C-5A86C18D9C0B}"/>
              </a:ext>
            </a:extLst>
          </p:cNvPr>
          <p:cNvPicPr>
            <a:picLocks noChangeAspect="1"/>
          </p:cNvPicPr>
          <p:nvPr/>
        </p:nvPicPr>
        <p:blipFill>
          <a:blip r:embed="rId4"/>
          <a:stretch>
            <a:fillRect/>
          </a:stretch>
        </p:blipFill>
        <p:spPr>
          <a:xfrm>
            <a:off x="7154456" y="3540641"/>
            <a:ext cx="4675145" cy="3047458"/>
          </a:xfrm>
          <a:prstGeom prst="rect">
            <a:avLst/>
          </a:prstGeom>
        </p:spPr>
      </p:pic>
    </p:spTree>
    <p:extLst>
      <p:ext uri="{BB962C8B-B14F-4D97-AF65-F5344CB8AC3E}">
        <p14:creationId xmlns:p14="http://schemas.microsoft.com/office/powerpoint/2010/main" val="82532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F29B-EFA7-C638-0C5A-101B5B1840F8}"/>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08FEE01F-1A36-FCDF-B4F9-ADB509DE14F1}"/>
              </a:ext>
            </a:extLst>
          </p:cNvPr>
          <p:cNvSpPr>
            <a:spLocks noGrp="1"/>
          </p:cNvSpPr>
          <p:nvPr>
            <p:ph idx="1"/>
          </p:nvPr>
        </p:nvSpPr>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The results suggest that there are significant differences between the means of the three visitor types. Specifically, the means of </a:t>
            </a:r>
            <a:r>
              <a:rPr lang="en-US" sz="2000" b="0" i="0" dirty="0" err="1">
                <a:effectLst/>
                <a:latin typeface="Times New Roman" panose="02020603050405020304" pitchFamily="18" charset="0"/>
                <a:cs typeface="Times New Roman" panose="02020603050405020304" pitchFamily="18" charset="0"/>
              </a:rPr>
              <a:t>New_Visitor</a:t>
            </a:r>
            <a:r>
              <a:rPr lang="en-US" sz="2000" b="0" i="0" dirty="0">
                <a:effectLst/>
                <a:latin typeface="Times New Roman" panose="02020603050405020304" pitchFamily="18" charset="0"/>
                <a:cs typeface="Times New Roman" panose="02020603050405020304" pitchFamily="18" charset="0"/>
              </a:rPr>
              <a:t> and </a:t>
            </a:r>
            <a:r>
              <a:rPr lang="en-US" sz="2000" b="0" i="0" dirty="0" err="1">
                <a:effectLst/>
                <a:latin typeface="Times New Roman" panose="02020603050405020304" pitchFamily="18" charset="0"/>
                <a:cs typeface="Times New Roman" panose="02020603050405020304" pitchFamily="18" charset="0"/>
              </a:rPr>
              <a:t>Returning_Visitor</a:t>
            </a:r>
            <a:r>
              <a:rPr lang="en-US" sz="2000" b="0" i="0" dirty="0">
                <a:effectLst/>
                <a:latin typeface="Times New Roman" panose="02020603050405020304" pitchFamily="18" charset="0"/>
                <a:cs typeface="Times New Roman" panose="02020603050405020304" pitchFamily="18" charset="0"/>
              </a:rPr>
              <a:t> differ significantly from each other, as indicated by the "***" notation. Additionally, the means of Other and </a:t>
            </a:r>
            <a:r>
              <a:rPr lang="en-US" sz="2000" b="0" i="0" dirty="0" err="1">
                <a:effectLst/>
                <a:latin typeface="Times New Roman" panose="02020603050405020304" pitchFamily="18" charset="0"/>
                <a:cs typeface="Times New Roman" panose="02020603050405020304" pitchFamily="18" charset="0"/>
              </a:rPr>
              <a:t>Returning_Visitor</a:t>
            </a:r>
            <a:r>
              <a:rPr lang="en-US" sz="2000" b="0" i="0" dirty="0">
                <a:effectLst/>
                <a:latin typeface="Times New Roman" panose="02020603050405020304" pitchFamily="18" charset="0"/>
                <a:cs typeface="Times New Roman" panose="02020603050405020304" pitchFamily="18" charset="0"/>
              </a:rPr>
              <a:t> are not significantly different from each other, but the means of </a:t>
            </a:r>
            <a:r>
              <a:rPr lang="en-US" sz="2000" b="0" i="0" dirty="0" err="1">
                <a:effectLst/>
                <a:latin typeface="Times New Roman" panose="02020603050405020304" pitchFamily="18" charset="0"/>
                <a:cs typeface="Times New Roman" panose="02020603050405020304" pitchFamily="18" charset="0"/>
              </a:rPr>
              <a:t>New_Visitor</a:t>
            </a:r>
            <a:r>
              <a:rPr lang="en-US" sz="2000" b="0" i="0" dirty="0">
                <a:effectLst/>
                <a:latin typeface="Times New Roman" panose="02020603050405020304" pitchFamily="18" charset="0"/>
                <a:cs typeface="Times New Roman" panose="02020603050405020304" pitchFamily="18" charset="0"/>
              </a:rPr>
              <a:t> and Other are significantly different from each other.</a:t>
            </a:r>
          </a:p>
          <a:p>
            <a:pPr algn="l"/>
            <a:r>
              <a:rPr lang="en-US" sz="2000" b="0" i="0" dirty="0">
                <a:effectLst/>
                <a:latin typeface="Times New Roman" panose="02020603050405020304" pitchFamily="18" charset="0"/>
                <a:cs typeface="Times New Roman" panose="02020603050405020304" pitchFamily="18" charset="0"/>
              </a:rPr>
              <a:t>The confidence intervals provided for each comparison indicate the range within which the true difference between the means is likely to fall with 95% confidence. For example, for the comparison between </a:t>
            </a:r>
            <a:r>
              <a:rPr lang="en-US" sz="2000" b="0" i="0" dirty="0" err="1">
                <a:effectLst/>
                <a:latin typeface="Times New Roman" panose="02020603050405020304" pitchFamily="18" charset="0"/>
                <a:cs typeface="Times New Roman" panose="02020603050405020304" pitchFamily="18" charset="0"/>
              </a:rPr>
              <a:t>New_Visitor</a:t>
            </a:r>
            <a:r>
              <a:rPr lang="en-US" sz="2000" b="0" i="0" dirty="0">
                <a:effectLst/>
                <a:latin typeface="Times New Roman" panose="02020603050405020304" pitchFamily="18" charset="0"/>
                <a:cs typeface="Times New Roman" panose="02020603050405020304" pitchFamily="18" charset="0"/>
              </a:rPr>
              <a:t> and Other, the confidence interval is (-0.154600, 0.032842), which means that the true difference between the means is likely to be somewhere within that range with 95% confidence.</a:t>
            </a:r>
          </a:p>
          <a:p>
            <a:endParaRPr lang="en-US" dirty="0"/>
          </a:p>
        </p:txBody>
      </p:sp>
    </p:spTree>
    <p:extLst>
      <p:ext uri="{BB962C8B-B14F-4D97-AF65-F5344CB8AC3E}">
        <p14:creationId xmlns:p14="http://schemas.microsoft.com/office/powerpoint/2010/main" val="232328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95149-C138-EDA2-2F1D-84D0FD931BFA}"/>
              </a:ext>
            </a:extLst>
          </p:cNvPr>
          <p:cNvSpPr>
            <a:spLocks noGrp="1"/>
          </p:cNvSpPr>
          <p:nvPr>
            <p:ph type="title"/>
          </p:nvPr>
        </p:nvSpPr>
        <p:spPr>
          <a:xfrm>
            <a:off x="172995" y="106061"/>
            <a:ext cx="8316097" cy="944264"/>
          </a:xfrm>
        </p:spPr>
        <p:txBody>
          <a:bodyPr>
            <a:normAutofit fontScale="90000"/>
          </a:bodyPr>
          <a:lstStyle/>
          <a:p>
            <a:r>
              <a:rPr lang="en-US" sz="4000" b="0" i="0" u="none" strike="noStrike" dirty="0">
                <a:effectLst/>
                <a:latin typeface="Times New Roman" panose="02020603050405020304" pitchFamily="18" charset="0"/>
                <a:cs typeface="Times New Roman" panose="02020603050405020304" pitchFamily="18" charset="0"/>
              </a:rPr>
              <a:t>Factors Influencing Online Shopping Intention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0908D3-94EE-F94C-092A-D7E215C17918}"/>
              </a:ext>
            </a:extLst>
          </p:cNvPr>
          <p:cNvSpPr>
            <a:spLocks noGrp="1"/>
          </p:cNvSpPr>
          <p:nvPr>
            <p:ph idx="1"/>
          </p:nvPr>
        </p:nvSpPr>
        <p:spPr>
          <a:xfrm>
            <a:off x="77943" y="1156386"/>
            <a:ext cx="8411149" cy="5595554"/>
          </a:xfrm>
        </p:spPr>
        <p:txBody>
          <a:bodyPr>
            <a:noAutofit/>
          </a:bodyPr>
          <a:lstStyle/>
          <a:p>
            <a:pPr>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Presenting the results of the regression analysis on the factors influencing online shopping intention</a:t>
            </a:r>
          </a:p>
          <a:p>
            <a:pPr>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Explaining the significance of each variable and its impact on online shopping intention</a:t>
            </a:r>
            <a:br>
              <a:rPr lang="en-US" sz="1600" b="0" i="0" u="none" strike="noStrike" dirty="0">
                <a:effectLst/>
                <a:latin typeface="Times New Roman" panose="02020603050405020304" pitchFamily="18" charset="0"/>
                <a:cs typeface="Times New Roman" panose="02020603050405020304" pitchFamily="18" charset="0"/>
              </a:rPr>
            </a:br>
            <a:endParaRPr lang="en-US" sz="1600" b="0" i="0" u="none" strike="noStrike" dirty="0">
              <a:effectLst/>
              <a:latin typeface="Times New Roman" panose="02020603050405020304" pitchFamily="18" charset="0"/>
              <a:cs typeface="Times New Roman" panose="02020603050405020304" pitchFamily="18" charset="0"/>
            </a:endParaRPr>
          </a:p>
          <a:p>
            <a:pPr marL="0" indent="0">
              <a:buNone/>
            </a:pPr>
            <a:r>
              <a:rPr lang="en-US" sz="1600" b="1" i="0" u="none" strike="noStrike" dirty="0">
                <a:effectLst/>
                <a:latin typeface="Times New Roman" panose="02020603050405020304" pitchFamily="18" charset="0"/>
                <a:cs typeface="Times New Roman" panose="02020603050405020304" pitchFamily="18" charset="0"/>
              </a:rPr>
              <a:t>Observation</a:t>
            </a:r>
          </a:p>
          <a:p>
            <a:pPr marL="0" indent="0">
              <a:buNone/>
            </a:pPr>
            <a:r>
              <a:rPr lang="en-US" sz="1600" b="0" i="0" u="none" strike="noStrike" dirty="0">
                <a:effectLst/>
                <a:latin typeface="Times New Roman" panose="02020603050405020304" pitchFamily="18" charset="0"/>
                <a:cs typeface="Times New Roman" panose="02020603050405020304" pitchFamily="18" charset="0"/>
              </a:rPr>
              <a:t>1. The logistic regression model is a good fit for predicting online shoppers' intention to make a purchase.</a:t>
            </a:r>
          </a:p>
          <a:p>
            <a:pPr marL="0" indent="0">
              <a:buNone/>
            </a:pPr>
            <a:r>
              <a:rPr lang="en-US" sz="1600" b="0" i="0" u="none" strike="noStrike" dirty="0">
                <a:effectLst/>
                <a:latin typeface="Times New Roman" panose="02020603050405020304" pitchFamily="18" charset="0"/>
                <a:cs typeface="Times New Roman" panose="02020603050405020304" pitchFamily="18" charset="0"/>
              </a:rPr>
              <a:t>2. </a:t>
            </a:r>
            <a:r>
              <a:rPr lang="en-US" sz="1600" b="0" i="0" u="none" strike="noStrike" dirty="0" err="1">
                <a:effectLst/>
                <a:latin typeface="Times New Roman" panose="02020603050405020304" pitchFamily="18" charset="0"/>
                <a:cs typeface="Times New Roman" panose="02020603050405020304" pitchFamily="18" charset="0"/>
              </a:rPr>
              <a:t>PageValues</a:t>
            </a:r>
            <a:r>
              <a:rPr lang="en-US" sz="1600" b="0" i="0" u="none" strike="noStrike" dirty="0">
                <a:effectLst/>
                <a:latin typeface="Times New Roman" panose="02020603050405020304" pitchFamily="18" charset="0"/>
                <a:cs typeface="Times New Roman" panose="02020603050405020304" pitchFamily="18" charset="0"/>
              </a:rPr>
              <a:t>, </a:t>
            </a:r>
            <a:r>
              <a:rPr lang="en-US" sz="1600" b="0" i="0" u="none" strike="noStrike" dirty="0" err="1">
                <a:effectLst/>
                <a:latin typeface="Times New Roman" panose="02020603050405020304" pitchFamily="18" charset="0"/>
                <a:cs typeface="Times New Roman" panose="02020603050405020304" pitchFamily="18" charset="0"/>
              </a:rPr>
              <a:t>SpecialDay</a:t>
            </a:r>
            <a:r>
              <a:rPr lang="en-US" sz="1600" b="0" i="0" u="none" strike="noStrike" dirty="0">
                <a:effectLst/>
                <a:latin typeface="Times New Roman" panose="02020603050405020304" pitchFamily="18" charset="0"/>
                <a:cs typeface="Times New Roman" panose="02020603050405020304" pitchFamily="18" charset="0"/>
              </a:rPr>
              <a:t>, </a:t>
            </a:r>
            <a:r>
              <a:rPr lang="en-US" sz="1600" b="0" i="0" u="none" strike="noStrike" dirty="0" err="1">
                <a:effectLst/>
                <a:latin typeface="Times New Roman" panose="02020603050405020304" pitchFamily="18" charset="0"/>
                <a:cs typeface="Times New Roman" panose="02020603050405020304" pitchFamily="18" charset="0"/>
              </a:rPr>
              <a:t>month_num</a:t>
            </a:r>
            <a:r>
              <a:rPr lang="en-US" sz="1600" b="0" i="0" u="none" strike="noStrike" dirty="0">
                <a:effectLst/>
                <a:latin typeface="Times New Roman" panose="02020603050405020304" pitchFamily="18" charset="0"/>
                <a:cs typeface="Times New Roman" panose="02020603050405020304" pitchFamily="18" charset="0"/>
              </a:rPr>
              <a:t>, </a:t>
            </a:r>
            <a:r>
              <a:rPr lang="en-US" sz="1600" b="0" i="0" u="none" strike="noStrike" dirty="0" err="1">
                <a:effectLst/>
                <a:latin typeface="Times New Roman" panose="02020603050405020304" pitchFamily="18" charset="0"/>
                <a:cs typeface="Times New Roman" panose="02020603050405020304" pitchFamily="18" charset="0"/>
              </a:rPr>
              <a:t>ExitRates</a:t>
            </a:r>
            <a:r>
              <a:rPr lang="en-US" sz="1600" b="0" i="0" u="none" strike="noStrike" dirty="0">
                <a:effectLst/>
                <a:latin typeface="Times New Roman" panose="02020603050405020304" pitchFamily="18" charset="0"/>
                <a:cs typeface="Times New Roman" panose="02020603050405020304" pitchFamily="18" charset="0"/>
              </a:rPr>
              <a:t>, and </a:t>
            </a:r>
            <a:r>
              <a:rPr lang="en-US" sz="1600" b="0" i="0" u="none" strike="noStrike" dirty="0" err="1">
                <a:effectLst/>
                <a:latin typeface="Times New Roman" panose="02020603050405020304" pitchFamily="18" charset="0"/>
                <a:cs typeface="Times New Roman" panose="02020603050405020304" pitchFamily="18" charset="0"/>
              </a:rPr>
              <a:t>OperatingSystems</a:t>
            </a:r>
            <a:r>
              <a:rPr lang="en-US" sz="1600" b="0" i="0" u="none" strike="noStrike" dirty="0">
                <a:effectLst/>
                <a:latin typeface="Times New Roman" panose="02020603050405020304" pitchFamily="18" charset="0"/>
                <a:cs typeface="Times New Roman" panose="02020603050405020304" pitchFamily="18" charset="0"/>
              </a:rPr>
              <a:t> are significant predictors of online</a:t>
            </a:r>
          </a:p>
          <a:p>
            <a:pPr marL="0" indent="0">
              <a:buNone/>
            </a:pPr>
            <a:r>
              <a:rPr lang="en-US" sz="1600" b="1" i="0" u="none" strike="noStrike" dirty="0">
                <a:effectLst/>
                <a:latin typeface="Times New Roman" panose="02020603050405020304" pitchFamily="18" charset="0"/>
                <a:cs typeface="Times New Roman" panose="02020603050405020304" pitchFamily="18" charset="0"/>
              </a:rPr>
              <a:t>Shoppers' Intention</a:t>
            </a:r>
          </a:p>
          <a:p>
            <a:r>
              <a:rPr lang="en-US" sz="1600" b="0" i="0" u="none" strike="noStrike" dirty="0">
                <a:effectLst/>
                <a:latin typeface="Times New Roman" panose="02020603050405020304" pitchFamily="18" charset="0"/>
                <a:cs typeface="Times New Roman" panose="02020603050405020304" pitchFamily="18" charset="0"/>
              </a:rPr>
              <a:t>Online shoppers are more likely to make a purchase if they have higher </a:t>
            </a:r>
            <a:r>
              <a:rPr lang="en-US" sz="1600" b="0" i="0" u="none" strike="noStrike" dirty="0" err="1">
                <a:effectLst/>
                <a:latin typeface="Times New Roman" panose="02020603050405020304" pitchFamily="18" charset="0"/>
                <a:cs typeface="Times New Roman" panose="02020603050405020304" pitchFamily="18" charset="0"/>
              </a:rPr>
              <a:t>PageValues</a:t>
            </a:r>
            <a:r>
              <a:rPr lang="en-US" sz="1600" b="0" i="0" u="none" strike="noStrike" dirty="0">
                <a:effectLst/>
                <a:latin typeface="Times New Roman" panose="02020603050405020304" pitchFamily="18" charset="0"/>
                <a:cs typeface="Times New Roman" panose="02020603050405020304" pitchFamily="18" charset="0"/>
              </a:rPr>
              <a:t>, access the website on a special day or specific month, have lower </a:t>
            </a:r>
            <a:r>
              <a:rPr lang="en-US" sz="1600" b="0" i="0" u="none" strike="noStrike" dirty="0" err="1">
                <a:effectLst/>
                <a:latin typeface="Times New Roman" panose="02020603050405020304" pitchFamily="18" charset="0"/>
                <a:cs typeface="Times New Roman" panose="02020603050405020304" pitchFamily="18" charset="0"/>
              </a:rPr>
              <a:t>ExitRates</a:t>
            </a:r>
            <a:r>
              <a:rPr lang="en-US" sz="1600" b="0" i="0" u="none" strike="noStrike" dirty="0">
                <a:effectLst/>
                <a:latin typeface="Times New Roman" panose="02020603050405020304" pitchFamily="18" charset="0"/>
                <a:cs typeface="Times New Roman" panose="02020603050405020304" pitchFamily="18" charset="0"/>
              </a:rPr>
              <a:t>, and use a particular operating system. Other predictor variables such as </a:t>
            </a:r>
            <a:r>
              <a:rPr lang="en-US" sz="1600" b="0" i="0" u="none" strike="noStrike" dirty="0" err="1">
                <a:effectLst/>
                <a:latin typeface="Times New Roman" panose="02020603050405020304" pitchFamily="18" charset="0"/>
                <a:cs typeface="Times New Roman" panose="02020603050405020304" pitchFamily="18" charset="0"/>
              </a:rPr>
              <a:t>ProductRelated</a:t>
            </a:r>
            <a:r>
              <a:rPr lang="en-US" sz="1600" b="0" i="0" u="none" strike="noStrike" dirty="0">
                <a:effectLst/>
                <a:latin typeface="Times New Roman" panose="02020603050405020304" pitchFamily="18" charset="0"/>
                <a:cs typeface="Times New Roman" panose="02020603050405020304" pitchFamily="18" charset="0"/>
              </a:rPr>
              <a:t>, </a:t>
            </a:r>
            <a:r>
              <a:rPr lang="en-US" sz="1600" b="0" i="0" u="none" strike="noStrike" dirty="0" err="1">
                <a:effectLst/>
                <a:latin typeface="Times New Roman" panose="02020603050405020304" pitchFamily="18" charset="0"/>
                <a:cs typeface="Times New Roman" panose="02020603050405020304" pitchFamily="18" charset="0"/>
              </a:rPr>
              <a:t>BounceRates</a:t>
            </a:r>
            <a:r>
              <a:rPr lang="en-US" sz="1600" b="0" i="0" u="none" strike="noStrike" dirty="0">
                <a:effectLst/>
                <a:latin typeface="Times New Roman" panose="02020603050405020304" pitchFamily="18" charset="0"/>
                <a:cs typeface="Times New Roman" panose="02020603050405020304" pitchFamily="18" charset="0"/>
              </a:rPr>
              <a:t>, and Browser may also affect shoppers' intentions but are not as strong as other variables.</a:t>
            </a:r>
          </a:p>
          <a:p>
            <a:pPr marL="0" indent="0">
              <a:buNone/>
            </a:pPr>
            <a:r>
              <a:rPr lang="en-US" sz="1600" b="1" i="0" u="none" strike="noStrike" dirty="0">
                <a:effectLst/>
                <a:latin typeface="Times New Roman" panose="02020603050405020304" pitchFamily="18" charset="0"/>
                <a:cs typeface="Times New Roman" panose="02020603050405020304" pitchFamily="18" charset="0"/>
              </a:rPr>
              <a:t>When Designing and Promoting Their Websites</a:t>
            </a:r>
          </a:p>
          <a:p>
            <a:r>
              <a:rPr lang="en-US" sz="1600" b="0" i="0" u="none" strike="noStrike" dirty="0">
                <a:effectLst/>
                <a:latin typeface="Times New Roman" panose="02020603050405020304" pitchFamily="18" charset="0"/>
                <a:cs typeface="Times New Roman" panose="02020603050405020304" pitchFamily="18" charset="0"/>
              </a:rPr>
              <a:t>According to the output, while bounce and exit rates are not major factors in online shoppers' intention to buy, page values, product-related information, duration, browser, operating systems, and special days do predict intention. Online retailers should prioritize improving the relevance and quality of content, as well as reducing the bounce rate and offering special promotions on days with higher bounce rates.</a:t>
            </a:r>
          </a:p>
          <a:p>
            <a:endParaRPr lang="en-US" sz="1600" dirty="0">
              <a:latin typeface="Times New Roman" panose="02020603050405020304" pitchFamily="18" charset="0"/>
              <a:cs typeface="Times New Roman" panose="02020603050405020304" pitchFamily="18" charset="0"/>
            </a:endParaRPr>
          </a:p>
        </p:txBody>
      </p:sp>
      <p:pic>
        <p:nvPicPr>
          <p:cNvPr id="5" name="Picture 4" descr="Graph">
            <a:extLst>
              <a:ext uri="{FF2B5EF4-FFF2-40B4-BE49-F238E27FC236}">
                <a16:creationId xmlns:a16="http://schemas.microsoft.com/office/drawing/2014/main" id="{13CB1A56-C62F-B6EE-38F7-F7F18EEDCADA}"/>
              </a:ext>
            </a:extLst>
          </p:cNvPr>
          <p:cNvPicPr>
            <a:picLocks noChangeAspect="1"/>
          </p:cNvPicPr>
          <p:nvPr/>
        </p:nvPicPr>
        <p:blipFill rotWithShape="1">
          <a:blip r:embed="rId2"/>
          <a:srcRect l="21617" r="32883"/>
          <a:stretch/>
        </p:blipFill>
        <p:spPr>
          <a:xfrm>
            <a:off x="8662086" y="10"/>
            <a:ext cx="3529913" cy="6857990"/>
          </a:xfrm>
          <a:prstGeom prst="rect">
            <a:avLst/>
          </a:prstGeom>
          <a:effectLst/>
        </p:spPr>
      </p:pic>
    </p:spTree>
    <p:extLst>
      <p:ext uri="{BB962C8B-B14F-4D97-AF65-F5344CB8AC3E}">
        <p14:creationId xmlns:p14="http://schemas.microsoft.com/office/powerpoint/2010/main" val="3648701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1469</Words>
  <Application>Microsoft Office PowerPoint</Application>
  <PresentationFormat>Widescreen</PresentationFormat>
  <Paragraphs>89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 Neue</vt:lpstr>
      <vt:lpstr>Times New Roman</vt:lpstr>
      <vt:lpstr>Office Theme</vt:lpstr>
      <vt:lpstr>Understanding and Leveraging Online Shoppers Intention</vt:lpstr>
      <vt:lpstr>Index</vt:lpstr>
      <vt:lpstr>Introduction</vt:lpstr>
      <vt:lpstr>Data Summary </vt:lpstr>
      <vt:lpstr>Online Shoppers' Behavior </vt:lpstr>
      <vt:lpstr>PowerPoint Presentation</vt:lpstr>
      <vt:lpstr>Plot</vt:lpstr>
      <vt:lpstr>Observation</vt:lpstr>
      <vt:lpstr>Factors Influencing Online Shopping Intention</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and Leveraging Online Shoppers' Intention</dc:title>
  <dc:creator>Akshay Kumar Reddy Nalla</dc:creator>
  <cp:lastModifiedBy>Sai Vinay Thattukolla</cp:lastModifiedBy>
  <cp:revision>39</cp:revision>
  <dcterms:created xsi:type="dcterms:W3CDTF">2023-05-02T05:36:59Z</dcterms:created>
  <dcterms:modified xsi:type="dcterms:W3CDTF">2023-06-12T20:33:31Z</dcterms:modified>
</cp:coreProperties>
</file>