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78C121-5D10-4F30-BC00-E2FAC4B7354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551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57B859-8112-4279-8E18-6AC056EB1B4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62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8C007C-5A96-4AF1-9340-7F384F210D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97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4395D3-D6FF-4B59-96D5-BF90C67CD9F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74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36216C-0A2E-4C8E-A0F4-418AAB1B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75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19F864-76B5-4A72-84D9-AC35F1BA8BC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21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401517-B856-445F-B19A-B32F931FA12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8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95280" y="380880"/>
            <a:ext cx="96004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95280" y="380880"/>
            <a:ext cx="96004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Grafik 11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95280" y="380880"/>
            <a:ext cx="96004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888880"/>
            <a:ext cx="12191400" cy="109080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888880"/>
            <a:ext cx="12191400" cy="109080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257160"/>
            <a:ext cx="12191400" cy="54000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1295280" y="380880"/>
            <a:ext cx="96004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7480" y="1098000"/>
            <a:ext cx="10057680" cy="27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6800" b="1" strike="noStrike" cap="all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Anti-Patterns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386480" y="6191640"/>
            <a:ext cx="37972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Akymenko Olga TINF15b3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00680" y="36612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magic numbers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5" name="Table 4"/>
          <p:cNvGraphicFramePr/>
          <p:nvPr/>
        </p:nvGraphicFramePr>
        <p:xfrm>
          <a:off x="155520" y="1828800"/>
          <a:ext cx="5045400" cy="2225040"/>
        </p:xfrm>
        <a:graphic>
          <a:graphicData uri="http://schemas.openxmlformats.org/drawingml/2006/table">
            <a:tbl>
              <a:tblPr/>
              <a:tblGrid>
                <a:gridCol w="5045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public class Foo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public void setPassword(String password)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// don't do this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if (password.length() &gt; 7)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   </a:t>
                      </a: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throw new InvalidArgumentException("password");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</a:t>
                      </a: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}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}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}</a:t>
                      </a: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</a:rPr>
                        <a:t>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98916E"/>
                      </a:solidFill>
                    </a:lnL>
                    <a:lnR w="12240">
                      <a:solidFill>
                        <a:srgbClr val="98916E"/>
                      </a:solidFill>
                    </a:lnR>
                    <a:lnT w="12240">
                      <a:solidFill>
                        <a:srgbClr val="98916E"/>
                      </a:solidFill>
                    </a:lnT>
                    <a:lnB w="12240">
                      <a:solidFill>
                        <a:srgbClr val="98916E"/>
                      </a:solidFill>
                    </a:lnB>
                    <a:solidFill>
                      <a:srgbClr val="F3DA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5"/>
          <p:cNvGraphicFramePr/>
          <p:nvPr/>
        </p:nvGraphicFramePr>
        <p:xfrm>
          <a:off x="5819040" y="1828800"/>
          <a:ext cx="6183000" cy="2319840"/>
        </p:xfrm>
        <a:graphic>
          <a:graphicData uri="http://schemas.openxmlformats.org/drawingml/2006/table">
            <a:tbl>
              <a:tblPr/>
              <a:tblGrid>
                <a:gridCol w="6183000"/>
              </a:tblGrid>
              <a:tr h="231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public class Foo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public static final int MAX_PASSWORD_SIZE = 7;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 public void setPassword(String password)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    if (password.length() &gt; MAX_PASSWORD_SIZE) {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        throw new InvalidArgumentException("password");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   }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   }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4272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}</a:t>
                      </a: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</a:rPr>
                        <a:t>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98916E"/>
                      </a:solidFill>
                    </a:lnL>
                    <a:lnR w="12240">
                      <a:solidFill>
                        <a:srgbClr val="98916E"/>
                      </a:solidFill>
                    </a:lnR>
                    <a:lnT w="12240">
                      <a:solidFill>
                        <a:srgbClr val="98916E"/>
                      </a:solidFill>
                    </a:lnT>
                    <a:lnB w="12240">
                      <a:solidFill>
                        <a:srgbClr val="98916E"/>
                      </a:solidFill>
                    </a:lnB>
                    <a:solidFill>
                      <a:srgbClr val="C8DC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63440" y="611640"/>
            <a:ext cx="96004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HarD CODE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rafik 2"/>
          <p:cNvPicPr/>
          <p:nvPr/>
        </p:nvPicPr>
        <p:blipFill>
          <a:blip r:embed="rId2"/>
          <a:stretch/>
        </p:blipFill>
        <p:spPr>
          <a:xfrm>
            <a:off x="1063440" y="1823040"/>
            <a:ext cx="3071520" cy="25952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224240" y="1782360"/>
            <a:ext cx="837216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Hard Code - die Einführung einer Vielzahl von Daten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Aus der Umgebung in die Umsetzung.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Zum Beispiel - verschiedene Dateipfade,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 Namen der Prozesse, Geräte und so weiter.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Dieses Anti-Pattern ist sehr eng mit magic numbers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verbunden.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39000" y="5058360"/>
            <a:ext cx="63104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Was ist </a:t>
            </a:r>
            <a:r>
              <a:rPr lang="en-US" sz="36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d:\proj\tests.dat?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76680" y="380880"/>
            <a:ext cx="960048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SOFT CODE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Grafik 2"/>
          <p:cNvPicPr/>
          <p:nvPr/>
        </p:nvPicPr>
        <p:blipFill>
          <a:blip r:embed="rId3"/>
          <a:stretch/>
        </p:blipFill>
        <p:spPr>
          <a:xfrm>
            <a:off x="976680" y="1735560"/>
            <a:ext cx="3961800" cy="38332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5184206" y="1735560"/>
            <a:ext cx="6643033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Soft-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Codierung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-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paranoide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Angst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vor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harter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Codierung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Dies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führt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zu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der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Tatsache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dass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man Hard Code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vermeidet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und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absolut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alles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eingestellt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werden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kann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Was die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Konfiguration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unglaublich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komplex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und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undurchsichtig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macht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Dieses Anti-Pattern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ist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zweites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des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Stockes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von Hard 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und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ist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auch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gefährlich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Verbrauch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einer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Menge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von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Ressourcen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Zusätzliche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Kosten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Bevor 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bestimmte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Aufgabe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gelöst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wird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sollte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festgelegt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werden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was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alles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eingestellt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werden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kann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und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was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automatisch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konfiguriert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werden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kann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Das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bleibt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dann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konstant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für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verschiedene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Systeme</a:t>
            </a:r>
            <a:r>
              <a:rPr lang="en-US" sz="18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97840" y="344520"/>
            <a:ext cx="9600480" cy="9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Copy and Paste Programming </a:t>
            </a:r>
            <a:r>
              <a:t/>
            </a:r>
            <a:br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Grafik 2"/>
          <p:cNvPicPr/>
          <p:nvPr/>
        </p:nvPicPr>
        <p:blipFill>
          <a:blip r:embed="rId2"/>
          <a:stretch/>
        </p:blipFill>
        <p:spPr>
          <a:xfrm>
            <a:off x="745560" y="1853640"/>
            <a:ext cx="4231080" cy="282060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5411880" y="1371240"/>
            <a:ext cx="6488640" cy="43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Dieses Anti-Pattern kann zum Folgenden führen: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Fehler können mitkopiert werden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 Kopie ist für den neuen Einsatzzweck nicht optimal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Der Entwickler reflektiert weniger über sein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Programm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Der Entwickler weiß nicht, was er eigentlich macht.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Reduzierung der Wartbarkeit des Codes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Anstatt zu kopieren, sollte eine gemeinsame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Funktion ins Auge gefasst werden.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15595" y="434714"/>
            <a:ext cx="9600480" cy="1039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Spaghetti Code</a:t>
            </a:r>
            <a:r>
              <a:rPr dirty="0"/>
              <a:t/>
            </a:r>
            <a:br>
              <a:rPr dirty="0"/>
            </a:b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Grafik 2"/>
          <p:cNvPicPr/>
          <p:nvPr/>
        </p:nvPicPr>
        <p:blipFill>
          <a:blip r:embed="rId2"/>
          <a:stretch/>
        </p:blipFill>
        <p:spPr>
          <a:xfrm>
            <a:off x="815595" y="1759509"/>
            <a:ext cx="4085640" cy="254520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5341810" y="1759509"/>
            <a:ext cx="6185626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Spaghetti code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ist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sehr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kompakte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Systemstruktur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die von 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Sprungbefehlen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 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geprägt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ist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deren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Kontrollfluss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einem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Topf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Spaghetti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ähnelt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Der Code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ähnelt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einem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 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monolithischen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 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Block und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weist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eine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besonders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schlechte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Wartbarkeit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und </a:t>
            </a:r>
            <a:r>
              <a:rPr lang="en-US" sz="2400" b="0" strike="noStrike" spc="-1" dirty="0" err="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Wiederverwendbarkeit</a:t>
            </a:r>
            <a:r>
              <a:rPr lang="en-US" sz="2400" b="0" strike="noStrike" spc="-1" dirty="0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auf.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80000" y="470880"/>
            <a:ext cx="9600480" cy="6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Spaghetti Code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180000" y="2036520"/>
          <a:ext cx="5749560" cy="2451960"/>
        </p:xfrm>
        <a:graphic>
          <a:graphicData uri="http://schemas.openxmlformats.org/drawingml/2006/table">
            <a:tbl>
              <a:tblPr/>
              <a:tblGrid>
                <a:gridCol w="5749560"/>
              </a:tblGrid>
              <a:tr h="245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const $element = $('.element');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 _privateMethod ()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const self = $(this);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const _internalElement = $('.internal-element');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let $data = element.data('foo');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//... more logic.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98916E"/>
                      </a:solidFill>
                    </a:lnL>
                    <a:lnR w="12240">
                      <a:solidFill>
                        <a:srgbClr val="98916E"/>
                      </a:solidFill>
                    </a:lnR>
                    <a:lnT w="12240">
                      <a:solidFill>
                        <a:srgbClr val="98916E"/>
                      </a:solidFill>
                    </a:lnT>
                    <a:lnB w="12240">
                      <a:solidFill>
                        <a:srgbClr val="98916E"/>
                      </a:solidFill>
                    </a:lnB>
                    <a:solidFill>
                      <a:srgbClr val="F3DA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/>
        </p:nvGraphicFramePr>
        <p:xfrm>
          <a:off x="6137640" y="2036520"/>
          <a:ext cx="5901840" cy="2451960"/>
        </p:xfrm>
        <a:graphic>
          <a:graphicData uri="http://schemas.openxmlformats.org/drawingml/2006/table">
            <a:tbl>
              <a:tblPr/>
              <a:tblGrid>
                <a:gridCol w="5901840"/>
              </a:tblGrid>
              <a:tr h="245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const $element = $('.element');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 _privateMethod () {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const $this = $(this);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const $internalElement = $('.internal-element');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let elementData = $element.data('foo');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//... more logic. 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514A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98916E"/>
                      </a:solidFill>
                    </a:lnL>
                    <a:lnR w="12240">
                      <a:solidFill>
                        <a:srgbClr val="98916E"/>
                      </a:solidFill>
                    </a:lnR>
                    <a:lnT w="12240">
                      <a:solidFill>
                        <a:srgbClr val="98916E"/>
                      </a:solidFill>
                    </a:lnT>
                    <a:lnB w="12240">
                      <a:solidFill>
                        <a:srgbClr val="98916E"/>
                      </a:solidFill>
                    </a:lnB>
                    <a:solidFill>
                      <a:srgbClr val="C8DC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046" y="2449522"/>
            <a:ext cx="9278911" cy="1142280"/>
          </a:xfrm>
        </p:spPr>
        <p:txBody>
          <a:bodyPr/>
          <a:lstStyle/>
          <a:p>
            <a:r>
              <a:rPr lang="en-US" b="1" cap="all" spc="-1" dirty="0" err="1" smtClean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Danke</a:t>
            </a:r>
            <a:r>
              <a:rPr lang="en-US" b="1" cap="all" spc="-1" dirty="0" smtClean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b="1" cap="all" spc="-1" dirty="0" err="1" smtClean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für</a:t>
            </a:r>
            <a:r>
              <a:rPr lang="en-US" b="1" cap="all" spc="-1" dirty="0" smtClean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die </a:t>
            </a:r>
            <a:r>
              <a:rPr lang="en-US" b="1" cap="all" spc="-1" dirty="0" err="1" smtClean="0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7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95280" y="344520"/>
            <a:ext cx="9600480" cy="7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Anti-Patterns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95280" y="1285560"/>
            <a:ext cx="9600480" cy="47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sind Anti-Patterns. Welche Rolle spielen sie in der Softwareentwicklung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Kategorisierung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Accidental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Reinventing the wheel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Boat anchors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Magic numbers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Hard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Soft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Copy and Paste Programming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Spaghetti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95280" y="38088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Anti-patterns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95280" y="1828800"/>
            <a:ext cx="96004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">
              <a:lnSpc>
                <a:spcPct val="150000"/>
              </a:lnSpc>
              <a:spcBef>
                <a:spcPts val="1800"/>
              </a:spcBef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Ein </a:t>
            </a:r>
            <a:r>
              <a:rPr lang="en-US" sz="2400" b="1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Anti-Pattern</a:t>
            </a: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 ist ein Oberbegriff für Verhaltensmuster, die speziell in der Softwareentwicklung anzutreffen sind, etwas allgemeiner aber auch auf ganze Organisationen übertragbar sind. Anti-Pattern steht hierbei für einen </a:t>
            </a:r>
            <a:r>
              <a:rPr lang="en-US" sz="2400" b="0" i="1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schlechten</a:t>
            </a: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 oder mindestens ungünstigen Lösungsansatz und bildet damit das Gegenstück zum Design Pattern, welches allgemein übliche, gute und bewährte Problemlösungsansätze beschreibt.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95280" y="38088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Kategorisierung</a:t>
            </a:r>
            <a:r>
              <a:t/>
            </a:r>
            <a:br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95280" y="1828800"/>
            <a:ext cx="96004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Projektmanagement-Anti-Pattern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Architektur- bzw. Entwurfs-Anti-Pattern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Programmierungs-Anti-Pattern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Organisations-, Management- bzw. Prozess-Anti-Pattern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0"/>
            <a:ext cx="4597400" cy="611183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20840" y="349200"/>
            <a:ext cx="11165400" cy="7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Accidental complexity(Unbeabsichtigte Komplexität)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nhaltsplatzhalter 3"/>
          <p:cNvPicPr/>
          <p:nvPr/>
        </p:nvPicPr>
        <p:blipFill>
          <a:blip r:embed="rId3"/>
          <a:stretch/>
        </p:blipFill>
        <p:spPr>
          <a:xfrm>
            <a:off x="420840" y="1757520"/>
            <a:ext cx="4557240" cy="35262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4676760" y="1628280"/>
            <a:ext cx="813168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Unnötige Komplexität als Lösung für eim Problem.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interface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IConfiguration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someMethod();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abstract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AbstractConfiguration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implements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IConfiguration {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ConfigurationImpl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extends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AbstractConfiguration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someMethod { </a:t>
            </a:r>
            <a:r>
              <a:rPr lang="en-US" sz="18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code */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50800" y="718560"/>
            <a:ext cx="11012760" cy="5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Reinventing the wheel (Das Rad neu erfinden)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nhaltsplatzhalter 3"/>
          <p:cNvPicPr/>
          <p:nvPr/>
        </p:nvPicPr>
        <p:blipFill>
          <a:blip r:embed="rId2"/>
          <a:stretch/>
        </p:blipFill>
        <p:spPr>
          <a:xfrm>
            <a:off x="550800" y="1773360"/>
            <a:ext cx="4761360" cy="40482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657760" y="1773360"/>
            <a:ext cx="7211160" cy="32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Erarbeitung einer (schlechten) Lösung,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wenn eine gute Lösung bereits existiert.</a:t>
            </a: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Zeitverlust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Entwicklungsaufwand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Unreife und teure Software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(in Vergleich zu der Nutzung der bestehenden Software)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4A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Abnahme der Effizienz des Programmierers (die neue</a:t>
            </a:r>
            <a:r>
              <a:t/>
            </a:r>
            <a:br/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entdeckte Lösung kann weniger optimal sein oder gar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nicht gefunden werden)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2760" y="498600"/>
            <a:ext cx="960048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Boat anchor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nhaltsplatzhalter 3"/>
          <p:cNvPicPr/>
          <p:nvPr/>
        </p:nvPicPr>
        <p:blipFill>
          <a:blip r:embed="rId2"/>
          <a:stretch/>
        </p:blipFill>
        <p:spPr>
          <a:xfrm>
            <a:off x="392760" y="1710000"/>
            <a:ext cx="3199680" cy="41140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4987800" y="1710000"/>
            <a:ext cx="662580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Festhalten von nicht mehr genutzten Teilen des Systems, die nach Optimierung und Refactoring übrig geblieben sind.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Oft bleiben einige Teile des Codes nach dem Refactoring im System, auch wenn sie nicht mehr verwendet werden.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 lässt ein Teil des Codes  „für die Zukunft“ ,  für eventuelle Nutzung.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Dieser Code erschwert nur das System ohne einen praktischen Wert zu haben.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8400" y="498600"/>
            <a:ext cx="9600480" cy="6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A8522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magic numbers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nhaltsplatzhalter 3"/>
          <p:cNvPicPr/>
          <p:nvPr/>
        </p:nvPicPr>
        <p:blipFill>
          <a:blip r:embed="rId2"/>
          <a:stretch/>
        </p:blipFill>
        <p:spPr>
          <a:xfrm>
            <a:off x="428400" y="1656720"/>
            <a:ext cx="3976920" cy="28101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4819320" y="1656720"/>
            <a:ext cx="743328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 magische Zahl – eine im Code verwendete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Konstante (z.B  - Identifikationsdaten),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 ohne Kommentar keinen Sinn ergibt.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Die Zahlen tragen keine Semantik.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Wenn der Code Zahlen beinhaltet,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deren Bedeutung nicht offensichtlich ist,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14A4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Dann ist das sehr schlecht.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0</TotalTime>
  <Words>627</Words>
  <Application>Microsoft Office PowerPoint</Application>
  <PresentationFormat>Breitbild</PresentationFormat>
  <Paragraphs>145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Cambria</vt:lpstr>
      <vt:lpstr>Consolas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TInf</dc:creator>
  <dc:description/>
  <cp:lastModifiedBy>TInf</cp:lastModifiedBy>
  <cp:revision>14</cp:revision>
  <dcterms:created xsi:type="dcterms:W3CDTF">2017-06-10T13:53:24Z</dcterms:created>
  <dcterms:modified xsi:type="dcterms:W3CDTF">2017-06-11T20:40:13Z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ategoryTagsTaxHTField0">
    <vt:lpwstr/>
  </property>
  <property fmtid="{D5CDD505-2E9C-101B-9397-08002B2CF9AE}" pid="6" name="ContentTypeId">
    <vt:lpwstr>0x01010037696D9D1D95EC45A9440548E782419D04008C4669C20C93454ABB50E332FADBDDBE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CategoryTagsTaxHTField0">
    <vt:lpwstr/>
  </property>
  <property fmtid="{D5CDD505-2E9C-101B-9397-08002B2CF9AE}" pid="10" name="HiddenSlides">
    <vt:i4>0</vt:i4>
  </property>
  <property fmtid="{D5CDD505-2E9C-101B-9397-08002B2CF9AE}" pid="11" name="HyperlinksChanged">
    <vt:bool>false</vt:bool>
  </property>
  <property fmtid="{D5CDD505-2E9C-101B-9397-08002B2CF9AE}" pid="12" name="InternalTags">
    <vt:lpwstr/>
  </property>
  <property fmtid="{D5CDD505-2E9C-101B-9397-08002B2CF9AE}" pid="13" name="LinksUpToDate">
    <vt:bool>false</vt:bool>
  </property>
  <property fmtid="{D5CDD505-2E9C-101B-9397-08002B2CF9AE}" pid="14" name="LocMarketGroupTiers">
    <vt:lpwstr/>
  </property>
  <property fmtid="{D5CDD505-2E9C-101B-9397-08002B2CF9AE}" pid="15" name="LocalizationTags">
    <vt:lpwstr/>
  </property>
  <property fmtid="{D5CDD505-2E9C-101B-9397-08002B2CF9AE}" pid="16" name="MMClips">
    <vt:i4>0</vt:i4>
  </property>
  <property fmtid="{D5CDD505-2E9C-101B-9397-08002B2CF9AE}" pid="17" name="Notes">
    <vt:i4>7</vt:i4>
  </property>
  <property fmtid="{D5CDD505-2E9C-101B-9397-08002B2CF9AE}" pid="18" name="PresentationFormat">
    <vt:lpwstr>Breitbild</vt:lpwstr>
  </property>
  <property fmtid="{D5CDD505-2E9C-101B-9397-08002B2CF9AE}" pid="19" name="ScaleCrop">
    <vt:bool>false</vt:bool>
  </property>
  <property fmtid="{D5CDD505-2E9C-101B-9397-08002B2CF9AE}" pid="20" name="ScenarioTags">
    <vt:lpwstr/>
  </property>
  <property fmtid="{D5CDD505-2E9C-101B-9397-08002B2CF9AE}" pid="21" name="ShareDoc">
    <vt:bool>false</vt:bool>
  </property>
  <property fmtid="{D5CDD505-2E9C-101B-9397-08002B2CF9AE}" pid="22" name="Slides">
    <vt:i4>15</vt:i4>
  </property>
</Properties>
</file>