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75" r:id="rId3"/>
    <p:sldId id="266" r:id="rId4"/>
    <p:sldId id="273" r:id="rId5"/>
    <p:sldId id="274" r:id="rId6"/>
    <p:sldId id="258" r:id="rId7"/>
    <p:sldId id="267" r:id="rId8"/>
    <p:sldId id="262" r:id="rId9"/>
    <p:sldId id="259" r:id="rId10"/>
    <p:sldId id="263" r:id="rId11"/>
    <p:sldId id="268" r:id="rId12"/>
    <p:sldId id="277" r:id="rId13"/>
    <p:sldId id="269" r:id="rId14"/>
    <p:sldId id="271" r:id="rId15"/>
    <p:sldId id="272" r:id="rId16"/>
    <p:sldId id="261" r:id="rId17"/>
    <p:sldId id="278" r:id="rId18"/>
    <p:sldId id="260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07" autoAdjust="0"/>
    <p:restoredTop sz="79950" autoAdjust="0"/>
  </p:normalViewPr>
  <p:slideViewPr>
    <p:cSldViewPr snapToGrid="0">
      <p:cViewPr varScale="1">
        <p:scale>
          <a:sx n="91" d="100"/>
          <a:sy n="91" d="100"/>
        </p:scale>
        <p:origin x="18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089CF-3B67-47CC-8407-291FC6A9905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3CCDD-9EA1-48EA-9AD8-8A8B0C56DD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24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Gesch%C3%A4ftsprozessmodellieru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Anforderungen können sich schnell ändern und kosten viel Aufwand beim erstellen vor Projektbeginn</a:t>
            </a:r>
          </a:p>
          <a:p>
            <a:r>
              <a:rPr lang="de-DE" dirty="0"/>
              <a:t>Deshalb agil besser</a:t>
            </a:r>
          </a:p>
          <a:p>
            <a:endParaRPr lang="de-DE" dirty="0"/>
          </a:p>
          <a:p>
            <a:r>
              <a:rPr lang="de-DE" dirty="0"/>
              <a:t>Vorteile Agile Softwareentwicklung:</a:t>
            </a:r>
          </a:p>
          <a:p>
            <a:r>
              <a:rPr lang="de-DE" dirty="0"/>
              <a:t>+ Einfach auf Änderungen reagieren </a:t>
            </a:r>
            <a:r>
              <a:rPr lang="de-DE" dirty="0" err="1"/>
              <a:t>z.B</a:t>
            </a:r>
            <a:r>
              <a:rPr lang="de-DE" dirty="0"/>
              <a:t> neue Anforderungen</a:t>
            </a:r>
          </a:p>
          <a:p>
            <a:r>
              <a:rPr lang="de-DE" dirty="0">
                <a:sym typeface="Wingdings" panose="05000000000000000000" pitchFamily="2" charset="2"/>
              </a:rPr>
              <a:t> Jederzeit neue Anforderungen möglich</a:t>
            </a:r>
            <a:endParaRPr lang="de-DE" dirty="0"/>
          </a:p>
          <a:p>
            <a:r>
              <a:rPr lang="de-DE" dirty="0"/>
              <a:t>+ dadurch Schnelle Verfügbarkeit der wichtigen Elemente des Projektes</a:t>
            </a:r>
          </a:p>
          <a:p>
            <a:endParaRPr lang="de-DE" dirty="0"/>
          </a:p>
          <a:p>
            <a:r>
              <a:rPr lang="de-DE" dirty="0"/>
              <a:t>Vordergrund:</a:t>
            </a:r>
          </a:p>
          <a:p>
            <a:r>
              <a:rPr lang="de-DE" dirty="0"/>
              <a:t>Zufriedenstellung des Kunden + Zusammenarbeit</a:t>
            </a:r>
          </a:p>
          <a:p>
            <a:r>
              <a:rPr lang="de-DE" dirty="0"/>
              <a:t>Keep </a:t>
            </a:r>
            <a:r>
              <a:rPr lang="de-DE" dirty="0" err="1"/>
              <a:t>it</a:t>
            </a:r>
            <a:r>
              <a:rPr lang="de-DE" dirty="0"/>
              <a:t> simple – simple </a:t>
            </a:r>
            <a:r>
              <a:rPr lang="de-DE" dirty="0" err="1"/>
              <a:t>code</a:t>
            </a:r>
            <a:endParaRPr lang="de-DE" dirty="0"/>
          </a:p>
          <a:p>
            <a:r>
              <a:rPr lang="de-DE" dirty="0"/>
              <a:t>Funktionsfähigkeit</a:t>
            </a:r>
          </a:p>
          <a:p>
            <a:endParaRPr lang="de-DE" dirty="0"/>
          </a:p>
          <a:p>
            <a:r>
              <a:rPr lang="de-DE" dirty="0"/>
              <a:t>Paarprogrammierung = effizient, 4 Augen sehen mehr als 2!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CCDD-9EA1-48EA-9AD8-8A8B0C56DDE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57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View</a:t>
            </a:r>
          </a:p>
          <a:p>
            <a:r>
              <a:rPr lang="de-DE" dirty="0"/>
              <a:t>(Bild zur Veranschaulichung)</a:t>
            </a:r>
          </a:p>
          <a:p>
            <a:endParaRPr lang="de-DE" dirty="0"/>
          </a:p>
          <a:p>
            <a:r>
              <a:rPr lang="de-DE" dirty="0"/>
              <a:t>Verbindung zwischen der Smartphone Applikation und dem Bluetooth Server auf dem </a:t>
            </a:r>
            <a:r>
              <a:rPr lang="de-DE" dirty="0" err="1"/>
              <a:t>Raspberry</a:t>
            </a:r>
            <a:r>
              <a:rPr lang="de-DE" dirty="0"/>
              <a:t> Pi</a:t>
            </a:r>
            <a:br>
              <a:rPr lang="de-DE" dirty="0"/>
            </a:br>
            <a:r>
              <a:rPr lang="de-DE" dirty="0"/>
              <a:t>Realisierung durch: Thread auf Smartphone Seite und Script auf Pi Seite</a:t>
            </a:r>
          </a:p>
          <a:p>
            <a:endParaRPr lang="de-DE" dirty="0"/>
          </a:p>
          <a:p>
            <a:r>
              <a:rPr lang="de-DE" dirty="0"/>
              <a:t>App schickt Datenstränge zum Pi, der sie auswertet und entsprechend reagiert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CCDD-9EA1-48EA-9AD8-8A8B0C56DDE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403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Modell</a:t>
            </a:r>
            <a:r>
              <a:rPr lang="de-DE" baseline="0" dirty="0"/>
              <a:t> zur Strukturierung der Software Architektur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CCDD-9EA1-48EA-9AD8-8A8B0C56DDE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004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CCDD-9EA1-48EA-9AD8-8A8B0C56DDE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101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testen?</a:t>
            </a:r>
          </a:p>
          <a:p>
            <a:r>
              <a:rPr lang="de-DE" dirty="0"/>
              <a:t>Test</a:t>
            </a:r>
            <a:r>
              <a:rPr lang="de-DE" baseline="0" dirty="0"/>
              <a:t>en soll sicherstellen, dass Benutzer nicht auf unerwartete Ergebnisse stoßen bzw. dass die Benutzeroberfläche funktioniert</a:t>
            </a:r>
          </a:p>
          <a:p>
            <a:endParaRPr lang="de-DE" baseline="0" dirty="0"/>
          </a:p>
          <a:p>
            <a:r>
              <a:rPr lang="de-DE" baseline="0" dirty="0"/>
              <a:t>Warum Espresso?</a:t>
            </a:r>
          </a:p>
          <a:p>
            <a:r>
              <a:rPr lang="de-DE" baseline="0" dirty="0"/>
              <a:t>Bereits in Android Studio integriert</a:t>
            </a:r>
          </a:p>
          <a:p>
            <a:r>
              <a:rPr lang="de-DE" baseline="0" dirty="0"/>
              <a:t>Einfach zu bedienen</a:t>
            </a:r>
          </a:p>
          <a:p>
            <a:r>
              <a:rPr lang="de-DE" baseline="0" dirty="0" err="1"/>
              <a:t>Record</a:t>
            </a:r>
            <a:r>
              <a:rPr lang="de-DE" baseline="0" dirty="0"/>
              <a:t> Funktion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CCDD-9EA1-48EA-9AD8-8A8B0C56DDE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76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*mit</a:t>
            </a:r>
            <a:r>
              <a:rPr lang="de-DE" baseline="0" dirty="0"/>
              <a:t> den Augen roll* </a:t>
            </a:r>
            <a:r>
              <a:rPr lang="de-DE" baseline="0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CCDD-9EA1-48EA-9AD8-8A8B0C56DDE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12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Lernen aus Erfahrungen des laufenden Projektes</a:t>
            </a:r>
          </a:p>
          <a:p>
            <a:r>
              <a:rPr lang="de-DE" dirty="0"/>
              <a:t>Nur das weiterentwickelt, was nutzt/wichtig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CCDD-9EA1-48EA-9AD8-8A8B0C56DDE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9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https://www.it-agile.de/wissen/einstieg-und-ueberblick/scrum/</a:t>
            </a:r>
          </a:p>
          <a:p>
            <a:endParaRPr lang="de-DE" dirty="0"/>
          </a:p>
          <a:p>
            <a:r>
              <a:rPr lang="de-DE" dirty="0"/>
              <a:t>Keine Änderungen während des </a:t>
            </a:r>
            <a:r>
              <a:rPr lang="de-DE" dirty="0" err="1"/>
              <a:t>Zykluses</a:t>
            </a:r>
            <a:r>
              <a:rPr lang="de-DE" dirty="0"/>
              <a:t> (stört Entwicklung)</a:t>
            </a:r>
          </a:p>
          <a:p>
            <a:r>
              <a:rPr lang="de-DE" dirty="0"/>
              <a:t>Kunde sammelt Vorstellungen bis zum nächsten Sprint</a:t>
            </a:r>
          </a:p>
          <a:p>
            <a:endParaRPr lang="de-DE" dirty="0"/>
          </a:p>
          <a:p>
            <a:r>
              <a:rPr lang="de-DE" dirty="0"/>
              <a:t>Einfach und schnell zu lernen</a:t>
            </a:r>
          </a:p>
          <a:p>
            <a:r>
              <a:rPr lang="de-DE" dirty="0"/>
              <a:t>Kann agil auf Erfahrungen reagieren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CCDD-9EA1-48EA-9AD8-8A8B0C56DDE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219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Projektmanagement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Nach bestimmten Modell</a:t>
            </a:r>
          </a:p>
          <a:p>
            <a:pPr marL="0" indent="0">
              <a:buFontTx/>
              <a:buNone/>
            </a:pPr>
            <a:r>
              <a:rPr lang="de-DE" baseline="0" dirty="0"/>
              <a:t>     → Rational Unified </a:t>
            </a:r>
            <a:r>
              <a:rPr lang="de-DE" baseline="0" dirty="0" err="1"/>
              <a:t>Process</a:t>
            </a:r>
            <a:r>
              <a:rPr lang="de-DE" baseline="0" dirty="0"/>
              <a:t> </a:t>
            </a:r>
          </a:p>
          <a:p>
            <a:pPr marL="0" indent="0">
              <a:buFontTx/>
              <a:buNone/>
            </a:pPr>
            <a:r>
              <a:rPr lang="de-DE" baseline="0" dirty="0"/>
              <a:t>     → Firma Rational Software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RUP Vorgehensmodell Softwareentwicklung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Laut Modell neun Disziplinen/Rollen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→ aufgeteilt + versuchen Rollen </a:t>
            </a:r>
            <a:r>
              <a:rPr lang="de-DE" baseline="0" dirty="0" err="1"/>
              <a:t>beizubehealten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Bei uns: Rollen nicht fix, einander ausgeholfen </a:t>
            </a:r>
            <a:br>
              <a:rPr lang="de-DE" dirty="0"/>
            </a:br>
            <a:r>
              <a:rPr lang="de-DE" dirty="0"/>
              <a:t>( Zeit), aber jeder tiefenmäßig in seinem am meisten. </a:t>
            </a:r>
            <a:r>
              <a:rPr lang="de-DE" dirty="0" err="1"/>
              <a:t>Jmd</a:t>
            </a:r>
            <a:r>
              <a:rPr lang="de-DE" dirty="0"/>
              <a:t> mit diesem als Hauptrolle zeigt anderen.</a:t>
            </a:r>
            <a:br>
              <a:rPr lang="de-DE" dirty="0"/>
            </a:br>
            <a:r>
              <a:rPr lang="de-DE" dirty="0"/>
              <a:t>Anders nicht möglich, da manchmal einige Rollen gar nichts zu tun hatten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Kernarbeitsschritte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engineering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disciplines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Unternehmensplan/Geschäftsmodell: Aufgabe, Ziel und Strategie des Geschäfts sowie eine abgeleitete 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eschäftsprozessmodellierung"/>
              </a:rPr>
              <a:t>Geschäftsprozessmodellierung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(Business Modeling)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Spezifikation des Anwendungsmodell: Anwendungsfunktionen zur Umsetzung von Workflows/Vorgänge bzw. formalisierte Geschäftsprozesse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Spezifikation der Software-Architektur: Grobe Architektur: Teilsysteme für Oberfläche, Funktionalität und Datenverwaltung sowie Nutzer- und Basismaschinen; Feine Architektur: Objektklassen, Softwarekomponenten und Beziehungen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(Analysis &amp; Design)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Realisierung von Softwareschichten: (Computer-)Programme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(Implementation)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Durchführung von Programm-, Modul- und Integrationstests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(Tests)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Abnahmetest, Installation, Schulung und Einweisung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Unterstützende Arbeitsschritte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disciplines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Konfigurations- und Änderungsmanagement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Change Management)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Projektmanagement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(Project Management)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Entwicklungsumgebung, Werkzeugunterstützung und qualitätssichernde Maßnahmen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(Environment &amp; Quality Management)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CCDD-9EA1-48EA-9AD8-8A8B0C56DD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32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RUP</a:t>
            </a:r>
            <a:r>
              <a:rPr lang="de-DE" baseline="0" dirty="0"/>
              <a:t> definiert vier Phasen (resultieren in Meilensteinen)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Inception</a:t>
            </a:r>
            <a:r>
              <a:rPr lang="de-DE" baseline="0" dirty="0"/>
              <a:t>:</a:t>
            </a:r>
          </a:p>
          <a:p>
            <a:pPr marL="1085850" lvl="2" indent="-171450">
              <a:buFontTx/>
              <a:buChar char="-"/>
            </a:pPr>
            <a:r>
              <a:rPr lang="de-DE" baseline="0" dirty="0"/>
              <a:t>Vision unseres Projektes</a:t>
            </a:r>
          </a:p>
          <a:p>
            <a:pPr marL="1085850" lvl="2" indent="-171450">
              <a:buFontTx/>
              <a:buChar char="-"/>
            </a:pPr>
            <a:r>
              <a:rPr lang="de-DE" baseline="0" dirty="0"/>
              <a:t>IDE festgelegt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/>
              <a:t>Hardeware</a:t>
            </a:r>
            <a:r>
              <a:rPr lang="de-DE" baseline="0" dirty="0"/>
              <a:t> besorgen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Elaboration:</a:t>
            </a:r>
          </a:p>
          <a:p>
            <a:pPr marL="1085850" lvl="2" indent="-171450">
              <a:buFontTx/>
              <a:buChar char="-"/>
            </a:pPr>
            <a:r>
              <a:rPr lang="de-DE" baseline="0" dirty="0"/>
              <a:t>Fokus auf Ausarbeitung der UC (Overall UC </a:t>
            </a:r>
            <a:r>
              <a:rPr lang="de-DE" baseline="0" dirty="0" err="1"/>
              <a:t>diagram</a:t>
            </a:r>
            <a:r>
              <a:rPr lang="de-DE" baseline="0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de-DE" baseline="0" dirty="0"/>
              <a:t>Beschreibung der Software Architektur</a:t>
            </a:r>
          </a:p>
          <a:p>
            <a:pPr marL="1085850" lvl="2" indent="-171450">
              <a:buFontTx/>
              <a:buChar char="-"/>
            </a:pPr>
            <a:r>
              <a:rPr lang="de-DE" baseline="0" dirty="0"/>
              <a:t>Großteil implementiert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Construction</a:t>
            </a:r>
            <a:endParaRPr lang="de-DE" baseline="0" dirty="0"/>
          </a:p>
          <a:p>
            <a:pPr marL="1085850" lvl="2" indent="-171450">
              <a:buFontTx/>
              <a:buChar char="-"/>
            </a:pPr>
            <a:r>
              <a:rPr lang="de-DE" baseline="0" dirty="0"/>
              <a:t>Fokus auf Implementierung der UC + </a:t>
            </a:r>
            <a:r>
              <a:rPr lang="de-DE" baseline="0" dirty="0" err="1"/>
              <a:t>Testing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Transistion</a:t>
            </a:r>
            <a:endParaRPr lang="de-DE" baseline="0" dirty="0"/>
          </a:p>
          <a:p>
            <a:pPr marL="1085850" lvl="2" indent="-171450">
              <a:buFontTx/>
              <a:buChar char="-"/>
            </a:pPr>
            <a:r>
              <a:rPr lang="de-DE" baseline="0" dirty="0"/>
              <a:t>Konzentriert sich auf die Auslieferung an den Kunden</a:t>
            </a:r>
          </a:p>
          <a:p>
            <a:pPr marL="1085850" lvl="2" indent="-171450">
              <a:buFontTx/>
              <a:buChar char="-"/>
            </a:pPr>
            <a:endParaRPr lang="de-DE" baseline="0" dirty="0"/>
          </a:p>
          <a:p>
            <a:pPr marL="1543050" lvl="3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CCDD-9EA1-48EA-9AD8-8A8B0C56DDE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24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GANTT Diagramm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Orientiert sich an den Vorgaben von RUP</a:t>
            </a:r>
          </a:p>
          <a:p>
            <a:pPr marL="171450" indent="-171450">
              <a:buFontTx/>
              <a:buChar char="-"/>
            </a:pPr>
            <a:r>
              <a:rPr lang="de-DE" dirty="0"/>
              <a:t>Zu sehen: </a:t>
            </a:r>
            <a:r>
              <a:rPr lang="de-DE" dirty="0" err="1"/>
              <a:t>Inception</a:t>
            </a:r>
            <a:r>
              <a:rPr lang="de-DE" baseline="0" dirty="0"/>
              <a:t> und Elaboration #1 und #2 bzw. Sprints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CCDD-9EA1-48EA-9AD8-8A8B0C56DDE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598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Aufteilung</a:t>
            </a:r>
            <a:r>
              <a:rPr lang="de-DE" baseline="0" dirty="0"/>
              <a:t> der Rollen dient der Übersicht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Für nächste Phase werden wir weiterhin im voraus planen um Überblick über die Tätigkeiten zu haben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CCDD-9EA1-48EA-9AD8-8A8B0C56DDE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767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Definition</a:t>
            </a:r>
            <a:r>
              <a:rPr lang="de-DE" baseline="0" dirty="0"/>
              <a:t> von Meilensteinen.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CCDD-9EA1-48EA-9AD8-8A8B0C56DDE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507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3CCDD-9EA1-48EA-9AD8-8A8B0C56DDE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01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57F5-3044-44F2-8008-2C42EC419CF1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89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3D3C-EA78-46EE-8257-499A6FB25A40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76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26AE-8D1A-4F9F-8AA9-EF85994E5380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68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5BA-2FD0-44CF-B148-7CC9F45CA13D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GTA-Group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79" y="1"/>
            <a:ext cx="6861239" cy="68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4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ECC2-DC3C-45E4-BFD9-97153B1C4888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15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15BD-AD45-4650-B4F7-82C4317DAE1D}" type="datetime1">
              <a:rPr lang="de-DE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74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2B6C-61C4-46CA-BE97-33C7FA7BB273}" type="datetime1">
              <a:rPr lang="de-DE" smtClean="0"/>
              <a:t>12.12.2016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60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8D21-59B3-49AD-977B-81927BBF56F0}" type="datetime1">
              <a:rPr lang="de-DE" smtClean="0"/>
              <a:t>12.12.2016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55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57CD-DDBC-4FB7-9B78-FD4BF24DD0ED}" type="datetime1">
              <a:rPr lang="de-DE" smtClean="0"/>
              <a:t>12.12.2016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9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35E3-6169-4E88-8167-22E188D6A60D}" type="datetime1">
              <a:rPr lang="de-DE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70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2F8D-9963-454B-B5B2-B4531F21BE58}" type="datetime1">
              <a:rPr lang="de-DE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07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C9772-CD96-427B-B8A2-FE07FD532A72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GTA-Group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5BF0-4FBC-4F22-8BEF-6D1C754C2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59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669852" y="3928730"/>
            <a:ext cx="7772400" cy="1614339"/>
          </a:xfrm>
        </p:spPr>
        <p:txBody>
          <a:bodyPr>
            <a:normAutofit/>
          </a:bodyPr>
          <a:lstStyle/>
          <a:p>
            <a:r>
              <a:rPr lang="de-DE" dirty="0" err="1"/>
              <a:t>WaterMe</a:t>
            </a:r>
            <a:br>
              <a:rPr lang="de-DE" dirty="0"/>
            </a:br>
            <a:r>
              <a:rPr lang="de-DE" sz="2800" dirty="0"/>
              <a:t>Ein GTA-Group Projekt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66" y="502143"/>
            <a:ext cx="3485068" cy="348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3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Management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5BA-2FD0-44CF-B148-7CC9F45CA13D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10</a:t>
            </a:fld>
            <a:endParaRPr lang="de-DE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6460676" cy="4351338"/>
          </a:xfrm>
        </p:spPr>
      </p:pic>
    </p:spTree>
    <p:extLst>
      <p:ext uri="{BB962C8B-B14F-4D97-AF65-F5344CB8AC3E}">
        <p14:creationId xmlns:p14="http://schemas.microsoft.com/office/powerpoint/2010/main" val="318140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-11782"/>
            <a:ext cx="6486526" cy="6877014"/>
          </a:xfrm>
        </p:spPr>
      </p:pic>
    </p:spTree>
    <p:extLst>
      <p:ext uri="{BB962C8B-B14F-4D97-AF65-F5344CB8AC3E}">
        <p14:creationId xmlns:p14="http://schemas.microsoft.com/office/powerpoint/2010/main" val="344041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-11782"/>
            <a:ext cx="6486526" cy="687701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328737" y="657225"/>
            <a:ext cx="4814888" cy="16383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pic>
        <p:nvPicPr>
          <p:cNvPr id="5" name="Inhaltsplatzhalter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9738" r="25516" b="68250"/>
          <a:stretch/>
        </p:blipFill>
        <p:spPr>
          <a:xfrm>
            <a:off x="0" y="1961423"/>
            <a:ext cx="9144000" cy="284870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Gerader Verbinder 9"/>
          <p:cNvCxnSpPr/>
          <p:nvPr/>
        </p:nvCxnSpPr>
        <p:spPr>
          <a:xfrm>
            <a:off x="6143625" y="657225"/>
            <a:ext cx="3000375" cy="13041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>
            <a:off x="0" y="657225"/>
            <a:ext cx="1328737" cy="13041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88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-11782"/>
            <a:ext cx="6486526" cy="687701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554130" y="336403"/>
            <a:ext cx="748800" cy="6372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/>
          <p:cNvCxnSpPr/>
          <p:nvPr/>
        </p:nvCxnSpPr>
        <p:spPr>
          <a:xfrm flipH="1">
            <a:off x="5923066" y="973603"/>
            <a:ext cx="1379867" cy="36060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3220935" y="336407"/>
            <a:ext cx="3333195" cy="194189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5" t="5075" r="7833" b="85645"/>
          <a:stretch/>
        </p:blipFill>
        <p:spPr>
          <a:xfrm>
            <a:off x="3220935" y="2278304"/>
            <a:ext cx="2702131" cy="230139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939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57CD-DDBC-4FB7-9B78-FD4BF24DD0ED}" type="datetime1">
              <a:rPr lang="de-DE" smtClean="0"/>
              <a:pPr/>
              <a:t>12.12.2016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" y="804113"/>
            <a:ext cx="7874000" cy="55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1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5BA-2FD0-44CF-B148-7CC9F45CA13D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21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25" y="2319454"/>
            <a:ext cx="7754149" cy="2111859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5BA-2FD0-44CF-B148-7CC9F45CA13D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16</a:t>
            </a:fld>
            <a:endParaRPr lang="de-DE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28649" y="1474183"/>
            <a:ext cx="7886700" cy="63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/>
              <a:t>Deployment</a:t>
            </a:r>
            <a:r>
              <a:rPr lang="de-DE" sz="2800" dirty="0"/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3724525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5BA-2FD0-44CF-B148-7CC9F45CA13D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17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43" y="2110154"/>
            <a:ext cx="6345312" cy="3927749"/>
          </a:xfrm>
        </p:spPr>
      </p:pic>
      <p:sp>
        <p:nvSpPr>
          <p:cNvPr id="10" name="Titel 1"/>
          <p:cNvSpPr txBox="1">
            <a:spLocks/>
          </p:cNvSpPr>
          <p:nvPr/>
        </p:nvSpPr>
        <p:spPr>
          <a:xfrm>
            <a:off x="628649" y="1474183"/>
            <a:ext cx="7886700" cy="63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Model-View-Controller (MVC)</a:t>
            </a:r>
          </a:p>
        </p:txBody>
      </p:sp>
    </p:spTree>
    <p:extLst>
      <p:ext uri="{BB962C8B-B14F-4D97-AF65-F5344CB8AC3E}">
        <p14:creationId xmlns:p14="http://schemas.microsoft.com/office/powerpoint/2010/main" val="316852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5BA-2FD0-44CF-B148-7CC9F45CA13D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18</a:t>
            </a:fld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216774"/>
            <a:ext cx="6274767" cy="5139577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>
            <a:off x="628650" y="580803"/>
            <a:ext cx="7886700" cy="635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MVC - </a:t>
            </a:r>
            <a:r>
              <a:rPr lang="de-DE" sz="2800" dirty="0" err="1"/>
              <a:t>Diagram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83779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mit Espresso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Warum testen?</a:t>
            </a:r>
          </a:p>
          <a:p>
            <a:r>
              <a:rPr lang="de-DE" dirty="0"/>
              <a:t>Vermeidung unerwarteter Ergebnisse</a:t>
            </a:r>
          </a:p>
          <a:p>
            <a:r>
              <a:rPr lang="de-DE" dirty="0"/>
              <a:t>Funktionsfähige Benutzeroberfläche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Warum Espresso?</a:t>
            </a:r>
          </a:p>
          <a:p>
            <a:r>
              <a:rPr lang="de-DE" dirty="0"/>
              <a:t>in Android Studio integriert</a:t>
            </a:r>
          </a:p>
          <a:p>
            <a:r>
              <a:rPr lang="de-DE" dirty="0"/>
              <a:t>Einfach zu bedienen</a:t>
            </a:r>
          </a:p>
          <a:p>
            <a:r>
              <a:rPr lang="de-DE" dirty="0" err="1"/>
              <a:t>Record</a:t>
            </a:r>
            <a:r>
              <a:rPr lang="de-DE" dirty="0"/>
              <a:t> Funktion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5BA-2FD0-44CF-B148-7CC9F45CA13D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19</a:t>
            </a:fld>
            <a:endParaRPr lang="de-DE"/>
          </a:p>
        </p:txBody>
      </p:sp>
      <p:pic>
        <p:nvPicPr>
          <p:cNvPr id="2050" name="Picture 2" descr="espresso.png (890×1009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048" y="3797856"/>
            <a:ext cx="1955189" cy="22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38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24761"/>
          </a:xfrm>
        </p:spPr>
        <p:txBody>
          <a:bodyPr>
            <a:normAutofit fontScale="90000"/>
          </a:bodyPr>
          <a:lstStyle/>
          <a:p>
            <a:br>
              <a:rPr lang="en-US" sz="2700" dirty="0"/>
            </a:br>
            <a:br>
              <a:rPr lang="en-US" sz="2700" dirty="0"/>
            </a:br>
            <a:r>
              <a:rPr lang="en-US" sz="4900" dirty="0" err="1"/>
              <a:t>Projekt</a:t>
            </a:r>
            <a:r>
              <a:rPr lang="en-US" sz="4900" dirty="0"/>
              <a:t> </a:t>
            </a:r>
            <a:r>
              <a:rPr lang="en-US" sz="4900" dirty="0" err="1"/>
              <a:t>Idee</a:t>
            </a:r>
            <a:br>
              <a:rPr lang="en-US" sz="4900" dirty="0"/>
            </a:br>
            <a:endParaRPr lang="de-DE" sz="3200" dirty="0">
              <a:latin typeface="+mn-lt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08" y="1816555"/>
            <a:ext cx="2313561" cy="3479039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5BA-2FD0-44CF-B148-7CC9F45CA13D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94" y="1816555"/>
            <a:ext cx="2190274" cy="3560453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1382508" y="5386369"/>
            <a:ext cx="1782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Ohne </a:t>
            </a:r>
            <a:r>
              <a:rPr lang="de-DE" dirty="0" err="1"/>
              <a:t>WaterMe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750994" y="5398843"/>
            <a:ext cx="14810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Mit </a:t>
            </a:r>
            <a:r>
              <a:rPr lang="de-DE" dirty="0" err="1"/>
              <a:t>WaterMe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5067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0570" y="751840"/>
            <a:ext cx="7886700" cy="537972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41300" b="1" dirty="0"/>
              <a:t>?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EF61E5BA-2FD0-44CF-B148-7CC9F45CA13D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de-DE"/>
              <a:t>GTA-Group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1D2C5BF0-4FBC-4F22-8BEF-6D1C754C2F6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8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Produktperspektive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Software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Projekt Methodik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Projekt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Architektur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Tests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5BA-2FD0-44CF-B148-7CC9F45CA13D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1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46076"/>
            <a:ext cx="7886700" cy="132556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Produkt</a:t>
            </a:r>
            <a:r>
              <a:rPr lang="en-US" dirty="0"/>
              <a:t> </a:t>
            </a:r>
            <a:r>
              <a:rPr lang="en-US" dirty="0" err="1"/>
              <a:t>Perspektive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90" y="1825625"/>
            <a:ext cx="5962419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5BA-2FD0-44CF-B148-7CC9F45CA13D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4</a:t>
            </a:fld>
            <a:endParaRPr lang="de-DE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28650" y="1291431"/>
            <a:ext cx="7886700" cy="534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Overall UC diagram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236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Software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fontAlgn="base"/>
            <a:r>
              <a:rPr lang="de-DE" dirty="0"/>
              <a:t>Android-Smartphone</a:t>
            </a:r>
          </a:p>
          <a:p>
            <a:pPr fontAlgn="base"/>
            <a:r>
              <a:rPr lang="de-DE" dirty="0" err="1"/>
              <a:t>Raspberry</a:t>
            </a:r>
            <a:r>
              <a:rPr lang="de-DE" dirty="0"/>
              <a:t> Pi</a:t>
            </a:r>
          </a:p>
          <a:p>
            <a:pPr fontAlgn="base"/>
            <a:r>
              <a:rPr lang="de-DE" dirty="0"/>
              <a:t>Kommunikation: Bluetooth</a:t>
            </a:r>
          </a:p>
          <a:p>
            <a:pPr fontAlgn="base"/>
            <a:r>
              <a:rPr lang="de-DE" dirty="0"/>
              <a:t>IDE: Android Studio</a:t>
            </a:r>
          </a:p>
          <a:p>
            <a:pPr fontAlgn="base"/>
            <a:r>
              <a:rPr lang="de-DE" dirty="0"/>
              <a:t>Version-Control: </a:t>
            </a:r>
            <a:r>
              <a:rPr lang="de-DE" dirty="0" err="1"/>
              <a:t>GitHub</a:t>
            </a:r>
            <a:endParaRPr lang="de-DE" dirty="0"/>
          </a:p>
          <a:p>
            <a:pPr fontAlgn="base"/>
            <a:r>
              <a:rPr lang="de-DE" dirty="0"/>
              <a:t>Programmiersprachen: Java, Python</a:t>
            </a:r>
          </a:p>
          <a:p>
            <a:pPr fontAlgn="base"/>
            <a:r>
              <a:rPr lang="de-DE" dirty="0"/>
              <a:t>Tools: </a:t>
            </a:r>
            <a:r>
              <a:rPr lang="de-DE" dirty="0" err="1"/>
              <a:t>ObjectAid</a:t>
            </a:r>
            <a:r>
              <a:rPr lang="de-DE" dirty="0"/>
              <a:t> (</a:t>
            </a:r>
            <a:r>
              <a:rPr lang="de-DE" dirty="0" err="1"/>
              <a:t>Eclipse</a:t>
            </a:r>
            <a:r>
              <a:rPr lang="de-DE" dirty="0"/>
              <a:t>), Espresso, </a:t>
            </a:r>
            <a:r>
              <a:rPr lang="de-DE" dirty="0" err="1"/>
              <a:t>Jira</a:t>
            </a:r>
            <a:r>
              <a:rPr lang="de-DE" dirty="0"/>
              <a:t>, </a:t>
            </a:r>
            <a:r>
              <a:rPr lang="de-DE" dirty="0" err="1"/>
              <a:t>Gantter</a:t>
            </a:r>
            <a:r>
              <a:rPr lang="de-DE" dirty="0"/>
              <a:t>, Wordpress, GIMP, Visio, </a:t>
            </a:r>
            <a:r>
              <a:rPr lang="de-DE" dirty="0" err="1"/>
              <a:t>Trello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5BA-2FD0-44CF-B148-7CC9F45CA13D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5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37" y="3604902"/>
            <a:ext cx="1176228" cy="117622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67" y="4645797"/>
            <a:ext cx="2906333" cy="205502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58" y="1411125"/>
            <a:ext cx="2362650" cy="100951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12" y="2702678"/>
            <a:ext cx="1094571" cy="1094571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363" y="113062"/>
            <a:ext cx="1249647" cy="124964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72" y="1824246"/>
            <a:ext cx="835573" cy="105632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85" y="3186882"/>
            <a:ext cx="1603626" cy="117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2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Projekt Methodik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Agile Softwareentwicklung</a:t>
            </a:r>
          </a:p>
          <a:p>
            <a:pPr marL="0" indent="0">
              <a:buNone/>
            </a:pPr>
            <a:r>
              <a:rPr lang="de-DE" dirty="0"/>
              <a:t>	+ Reaktiv &amp; Flexibel</a:t>
            </a:r>
          </a:p>
          <a:p>
            <a:pPr marL="0" indent="0">
              <a:buNone/>
            </a:pPr>
            <a:r>
              <a:rPr lang="de-DE" dirty="0"/>
              <a:t>	+ Schnelle Verfügbarkeit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endParaRPr lang="de-DE" sz="2800" dirty="0"/>
          </a:p>
          <a:p>
            <a:pPr marL="457200" lvl="1" indent="0">
              <a:buNone/>
            </a:pPr>
            <a:r>
              <a:rPr lang="de-DE" sz="2800" dirty="0"/>
              <a:t>Im Vordergrund:</a:t>
            </a:r>
          </a:p>
          <a:p>
            <a:pPr marL="457200" lvl="1" indent="0">
              <a:buNone/>
            </a:pPr>
            <a:r>
              <a:rPr lang="de-DE" sz="2800" dirty="0"/>
              <a:t>	- Zufriedenstellung</a:t>
            </a:r>
          </a:p>
          <a:p>
            <a:pPr marL="457200" lvl="1" indent="0">
              <a:buNone/>
            </a:pPr>
            <a:r>
              <a:rPr lang="de-DE" sz="2800" dirty="0"/>
              <a:t>	- Zusammenarbeit mit Kunde</a:t>
            </a:r>
          </a:p>
          <a:p>
            <a:pPr marL="457200" lvl="1" indent="0">
              <a:buNone/>
            </a:pPr>
            <a:r>
              <a:rPr lang="de-DE" sz="2800" dirty="0"/>
              <a:t>	- K.I.S.S.</a:t>
            </a:r>
          </a:p>
          <a:p>
            <a:pPr marL="457200" lvl="1" indent="0">
              <a:buNone/>
            </a:pPr>
            <a:r>
              <a:rPr lang="de-DE" sz="2800" dirty="0"/>
              <a:t>	- Funktionsfähigkeit</a:t>
            </a:r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r>
              <a:rPr lang="de-DE" sz="2800" dirty="0"/>
              <a:t>Paarprogrammierung (Effektiver Code)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5BA-2FD0-44CF-B148-7CC9F45CA13D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84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7964" y="28070"/>
            <a:ext cx="3394710" cy="1539874"/>
          </a:xfrm>
        </p:spPr>
        <p:txBody>
          <a:bodyPr/>
          <a:lstStyle/>
          <a:p>
            <a:r>
              <a:rPr lang="de-DE" dirty="0"/>
              <a:t>Iterative Entwicklung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5BA-2FD0-44CF-B148-7CC9F45CA13D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7</a:t>
            </a:fld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1847554" y="1190892"/>
            <a:ext cx="5757930" cy="5108304"/>
            <a:chOff x="1685421" y="1258823"/>
            <a:chExt cx="5773156" cy="5598778"/>
          </a:xfrm>
        </p:grpSpPr>
        <p:sp>
          <p:nvSpPr>
            <p:cNvPr id="13" name="Freihandform: Form 12"/>
            <p:cNvSpPr/>
            <p:nvPr/>
          </p:nvSpPr>
          <p:spPr>
            <a:xfrm>
              <a:off x="5234842" y="1299176"/>
              <a:ext cx="1510656" cy="1385831"/>
            </a:xfrm>
            <a:custGeom>
              <a:avLst/>
              <a:gdLst>
                <a:gd name="connsiteX0" fmla="*/ 0 w 1385831"/>
                <a:gd name="connsiteY0" fmla="*/ 0 h 1385831"/>
                <a:gd name="connsiteX1" fmla="*/ 1385831 w 1385831"/>
                <a:gd name="connsiteY1" fmla="*/ 0 h 1385831"/>
                <a:gd name="connsiteX2" fmla="*/ 1385831 w 1385831"/>
                <a:gd name="connsiteY2" fmla="*/ 1385831 h 1385831"/>
                <a:gd name="connsiteX3" fmla="*/ 0 w 1385831"/>
                <a:gd name="connsiteY3" fmla="*/ 1385831 h 1385831"/>
                <a:gd name="connsiteX4" fmla="*/ 0 w 1385831"/>
                <a:gd name="connsiteY4" fmla="*/ 0 h 138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5831" h="1385831">
                  <a:moveTo>
                    <a:pt x="0" y="0"/>
                  </a:moveTo>
                  <a:lnTo>
                    <a:pt x="1385831" y="0"/>
                  </a:lnTo>
                  <a:lnTo>
                    <a:pt x="1385831" y="1385831"/>
                  </a:lnTo>
                  <a:lnTo>
                    <a:pt x="0" y="13858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Implementierung</a:t>
              </a:r>
            </a:p>
          </p:txBody>
        </p:sp>
        <p:sp>
          <p:nvSpPr>
            <p:cNvPr id="14" name="Pfeil: gebogen 13"/>
            <p:cNvSpPr/>
            <p:nvPr/>
          </p:nvSpPr>
          <p:spPr>
            <a:xfrm>
              <a:off x="1972689" y="1258823"/>
              <a:ext cx="5198620" cy="5198620"/>
            </a:xfrm>
            <a:prstGeom prst="circularArrow">
              <a:avLst>
                <a:gd name="adj1" fmla="val 5198"/>
                <a:gd name="adj2" fmla="val 335774"/>
                <a:gd name="adj3" fmla="val 21293809"/>
                <a:gd name="adj4" fmla="val 19765742"/>
                <a:gd name="adj5" fmla="val 6065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ihandform: Form 14"/>
            <p:cNvSpPr/>
            <p:nvPr/>
          </p:nvSpPr>
          <p:spPr>
            <a:xfrm>
              <a:off x="6072746" y="3877981"/>
              <a:ext cx="1385831" cy="1385831"/>
            </a:xfrm>
            <a:custGeom>
              <a:avLst/>
              <a:gdLst>
                <a:gd name="connsiteX0" fmla="*/ 0 w 1385831"/>
                <a:gd name="connsiteY0" fmla="*/ 0 h 1385831"/>
                <a:gd name="connsiteX1" fmla="*/ 1385831 w 1385831"/>
                <a:gd name="connsiteY1" fmla="*/ 0 h 1385831"/>
                <a:gd name="connsiteX2" fmla="*/ 1385831 w 1385831"/>
                <a:gd name="connsiteY2" fmla="*/ 1385831 h 1385831"/>
                <a:gd name="connsiteX3" fmla="*/ 0 w 1385831"/>
                <a:gd name="connsiteY3" fmla="*/ 1385831 h 1385831"/>
                <a:gd name="connsiteX4" fmla="*/ 0 w 1385831"/>
                <a:gd name="connsiteY4" fmla="*/ 0 h 138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5831" h="1385831">
                  <a:moveTo>
                    <a:pt x="0" y="0"/>
                  </a:moveTo>
                  <a:lnTo>
                    <a:pt x="1385831" y="0"/>
                  </a:lnTo>
                  <a:lnTo>
                    <a:pt x="1385831" y="1385831"/>
                  </a:lnTo>
                  <a:lnTo>
                    <a:pt x="0" y="13858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Test</a:t>
              </a:r>
            </a:p>
          </p:txBody>
        </p:sp>
        <p:sp>
          <p:nvSpPr>
            <p:cNvPr id="16" name="Pfeil: gebogen 15"/>
            <p:cNvSpPr/>
            <p:nvPr/>
          </p:nvSpPr>
          <p:spPr>
            <a:xfrm>
              <a:off x="1972689" y="1258823"/>
              <a:ext cx="5198620" cy="5198620"/>
            </a:xfrm>
            <a:prstGeom prst="circularArrow">
              <a:avLst>
                <a:gd name="adj1" fmla="val 5198"/>
                <a:gd name="adj2" fmla="val 335774"/>
                <a:gd name="adj3" fmla="val 4015286"/>
                <a:gd name="adj4" fmla="val 2252893"/>
                <a:gd name="adj5" fmla="val 6065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ihandform: Form 16"/>
            <p:cNvSpPr/>
            <p:nvPr/>
          </p:nvSpPr>
          <p:spPr>
            <a:xfrm>
              <a:off x="3879084" y="5471770"/>
              <a:ext cx="1385831" cy="1385831"/>
            </a:xfrm>
            <a:custGeom>
              <a:avLst/>
              <a:gdLst>
                <a:gd name="connsiteX0" fmla="*/ 0 w 1385831"/>
                <a:gd name="connsiteY0" fmla="*/ 0 h 1385831"/>
                <a:gd name="connsiteX1" fmla="*/ 1385831 w 1385831"/>
                <a:gd name="connsiteY1" fmla="*/ 0 h 1385831"/>
                <a:gd name="connsiteX2" fmla="*/ 1385831 w 1385831"/>
                <a:gd name="connsiteY2" fmla="*/ 1385831 h 1385831"/>
                <a:gd name="connsiteX3" fmla="*/ 0 w 1385831"/>
                <a:gd name="connsiteY3" fmla="*/ 1385831 h 1385831"/>
                <a:gd name="connsiteX4" fmla="*/ 0 w 1385831"/>
                <a:gd name="connsiteY4" fmla="*/ 0 h 138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5831" h="1385831">
                  <a:moveTo>
                    <a:pt x="0" y="0"/>
                  </a:moveTo>
                  <a:lnTo>
                    <a:pt x="1385831" y="0"/>
                  </a:lnTo>
                  <a:lnTo>
                    <a:pt x="1385831" y="1385831"/>
                  </a:lnTo>
                  <a:lnTo>
                    <a:pt x="0" y="13858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Planung</a:t>
              </a:r>
              <a:br>
                <a:rPr lang="de-DE" sz="1500" kern="1200" dirty="0"/>
              </a:br>
              <a:r>
                <a:rPr lang="de-DE" sz="1500" kern="1200" dirty="0"/>
                <a:t>aktualisieren</a:t>
              </a:r>
            </a:p>
          </p:txBody>
        </p:sp>
        <p:sp>
          <p:nvSpPr>
            <p:cNvPr id="18" name="Pfeil: gebogen 17"/>
            <p:cNvSpPr/>
            <p:nvPr/>
          </p:nvSpPr>
          <p:spPr>
            <a:xfrm>
              <a:off x="1972689" y="1258823"/>
              <a:ext cx="5198620" cy="5198620"/>
            </a:xfrm>
            <a:prstGeom prst="circularArrow">
              <a:avLst>
                <a:gd name="adj1" fmla="val 5198"/>
                <a:gd name="adj2" fmla="val 335774"/>
                <a:gd name="adj3" fmla="val 8211333"/>
                <a:gd name="adj4" fmla="val 6448940"/>
                <a:gd name="adj5" fmla="val 6065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ihandform: Form 18"/>
            <p:cNvSpPr/>
            <p:nvPr/>
          </p:nvSpPr>
          <p:spPr>
            <a:xfrm>
              <a:off x="1685421" y="3877981"/>
              <a:ext cx="1385831" cy="1385831"/>
            </a:xfrm>
            <a:custGeom>
              <a:avLst/>
              <a:gdLst>
                <a:gd name="connsiteX0" fmla="*/ 0 w 1385831"/>
                <a:gd name="connsiteY0" fmla="*/ 0 h 1385831"/>
                <a:gd name="connsiteX1" fmla="*/ 1385831 w 1385831"/>
                <a:gd name="connsiteY1" fmla="*/ 0 h 1385831"/>
                <a:gd name="connsiteX2" fmla="*/ 1385831 w 1385831"/>
                <a:gd name="connsiteY2" fmla="*/ 1385831 h 1385831"/>
                <a:gd name="connsiteX3" fmla="*/ 0 w 1385831"/>
                <a:gd name="connsiteY3" fmla="*/ 1385831 h 1385831"/>
                <a:gd name="connsiteX4" fmla="*/ 0 w 1385831"/>
                <a:gd name="connsiteY4" fmla="*/ 0 h 138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5831" h="1385831">
                  <a:moveTo>
                    <a:pt x="0" y="0"/>
                  </a:moveTo>
                  <a:lnTo>
                    <a:pt x="1385831" y="0"/>
                  </a:lnTo>
                  <a:lnTo>
                    <a:pt x="1385831" y="1385831"/>
                  </a:lnTo>
                  <a:lnTo>
                    <a:pt x="0" y="13858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Anforderungs-</a:t>
              </a:r>
              <a:br>
                <a:rPr lang="de-DE" sz="1500" kern="1200" dirty="0"/>
              </a:br>
              <a:r>
                <a:rPr lang="de-DE" sz="1500" kern="1200" dirty="0" err="1"/>
                <a:t>analyse</a:t>
              </a:r>
              <a:endParaRPr lang="de-DE" sz="1500" kern="1200" dirty="0"/>
            </a:p>
          </p:txBody>
        </p:sp>
        <p:sp>
          <p:nvSpPr>
            <p:cNvPr id="20" name="Pfeil: gebogen 19"/>
            <p:cNvSpPr/>
            <p:nvPr/>
          </p:nvSpPr>
          <p:spPr>
            <a:xfrm>
              <a:off x="1972689" y="1258823"/>
              <a:ext cx="5198620" cy="5198620"/>
            </a:xfrm>
            <a:prstGeom prst="circularArrow">
              <a:avLst>
                <a:gd name="adj1" fmla="val 5198"/>
                <a:gd name="adj2" fmla="val 335774"/>
                <a:gd name="adj3" fmla="val 12298484"/>
                <a:gd name="adj4" fmla="val 10770417"/>
                <a:gd name="adj5" fmla="val 6065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ihandform: Form 20"/>
            <p:cNvSpPr/>
            <p:nvPr/>
          </p:nvSpPr>
          <p:spPr>
            <a:xfrm>
              <a:off x="2523326" y="1299176"/>
              <a:ext cx="1385831" cy="1385831"/>
            </a:xfrm>
            <a:custGeom>
              <a:avLst/>
              <a:gdLst>
                <a:gd name="connsiteX0" fmla="*/ 0 w 1385831"/>
                <a:gd name="connsiteY0" fmla="*/ 0 h 1385831"/>
                <a:gd name="connsiteX1" fmla="*/ 1385831 w 1385831"/>
                <a:gd name="connsiteY1" fmla="*/ 0 h 1385831"/>
                <a:gd name="connsiteX2" fmla="*/ 1385831 w 1385831"/>
                <a:gd name="connsiteY2" fmla="*/ 1385831 h 1385831"/>
                <a:gd name="connsiteX3" fmla="*/ 0 w 1385831"/>
                <a:gd name="connsiteY3" fmla="*/ 1385831 h 1385831"/>
                <a:gd name="connsiteX4" fmla="*/ 0 w 1385831"/>
                <a:gd name="connsiteY4" fmla="*/ 0 h 138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5831" h="1385831">
                  <a:moveTo>
                    <a:pt x="0" y="0"/>
                  </a:moveTo>
                  <a:lnTo>
                    <a:pt x="1385831" y="0"/>
                  </a:lnTo>
                  <a:lnTo>
                    <a:pt x="1385831" y="1385831"/>
                  </a:lnTo>
                  <a:lnTo>
                    <a:pt x="0" y="13858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Systemdesign</a:t>
              </a:r>
            </a:p>
          </p:txBody>
        </p:sp>
        <p:sp>
          <p:nvSpPr>
            <p:cNvPr id="22" name="Pfeil: gebogen 21"/>
            <p:cNvSpPr/>
            <p:nvPr/>
          </p:nvSpPr>
          <p:spPr>
            <a:xfrm>
              <a:off x="1972689" y="1258823"/>
              <a:ext cx="5198620" cy="5198620"/>
            </a:xfrm>
            <a:prstGeom prst="circularArrow">
              <a:avLst>
                <a:gd name="adj1" fmla="val 5198"/>
                <a:gd name="adj2" fmla="val 335774"/>
                <a:gd name="adj3" fmla="val 16866273"/>
                <a:gd name="adj4" fmla="val 15197954"/>
                <a:gd name="adj5" fmla="val 6065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3" name="Pfeil: nach rechts 22"/>
          <p:cNvSpPr/>
          <p:nvPr/>
        </p:nvSpPr>
        <p:spPr>
          <a:xfrm rot="18747532">
            <a:off x="1112289" y="46689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/>
          <p:cNvSpPr/>
          <p:nvPr/>
        </p:nvSpPr>
        <p:spPr>
          <a:xfrm rot="2503252">
            <a:off x="7215161" y="45614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8000023" y="4297292"/>
            <a:ext cx="90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Release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20910" y="441214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Initialplanung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011541" y="204295"/>
            <a:ext cx="4725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Vorteile der agilen Methodik</a:t>
            </a:r>
          </a:p>
          <a:p>
            <a:r>
              <a:rPr lang="de-DE" dirty="0"/>
              <a:t>Lernen aus Erfahrungen des laufenden Projektes</a:t>
            </a:r>
          </a:p>
          <a:p>
            <a:r>
              <a:rPr lang="de-DE" dirty="0"/>
              <a:t>Weiterentwickeln, was wichtig</a:t>
            </a:r>
          </a:p>
        </p:txBody>
      </p:sp>
    </p:spTree>
    <p:extLst>
      <p:ext uri="{BB962C8B-B14F-4D97-AF65-F5344CB8AC3E}">
        <p14:creationId xmlns:p14="http://schemas.microsoft.com/office/powerpoint/2010/main" val="398805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Scrumming</a:t>
            </a:r>
            <a:r>
              <a:rPr lang="de-DE" dirty="0"/>
              <a:t> on </a:t>
            </a:r>
            <a:r>
              <a:rPr lang="de-DE" dirty="0" err="1"/>
              <a:t>Jira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Selbstorganisiertes Team</a:t>
            </a:r>
          </a:p>
          <a:p>
            <a:r>
              <a:rPr lang="de-DE" dirty="0" err="1"/>
              <a:t>Scrum</a:t>
            </a:r>
            <a:r>
              <a:rPr lang="de-DE" dirty="0"/>
              <a:t>-Master definiert Sprints</a:t>
            </a:r>
          </a:p>
          <a:p>
            <a:r>
              <a:rPr lang="de-DE" dirty="0"/>
              <a:t>Kunde definiert &amp; priorisiert Anforderungen</a:t>
            </a:r>
          </a:p>
          <a:p>
            <a:r>
              <a:rPr lang="de-DE" dirty="0"/>
              <a:t>Entwicklungszyklen (Sprints) 1-4 Wochen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5BA-2FD0-44CF-B148-7CC9F45CA13D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8</a:t>
            </a:fld>
            <a:endParaRPr lang="de-DE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829469"/>
            <a:ext cx="6925541" cy="234749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7949" y="536686"/>
            <a:ext cx="1902279" cy="19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8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Rational Unified </a:t>
            </a:r>
            <a:r>
              <a:rPr lang="de-DE" dirty="0" err="1"/>
              <a:t>Process</a:t>
            </a:r>
            <a:r>
              <a:rPr lang="de-DE" dirty="0"/>
              <a:t> (RUP)</a:t>
            </a:r>
          </a:p>
          <a:p>
            <a:r>
              <a:rPr lang="de-DE" dirty="0"/>
              <a:t>Vorgehensmodell zur Softwareentwicklung</a:t>
            </a:r>
          </a:p>
          <a:p>
            <a:r>
              <a:rPr lang="de-DE" dirty="0"/>
              <a:t>Aufteilung der Aufgaben in Rollen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E5BA-2FD0-44CF-B148-7CC9F45CA13D}" type="datetime1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GTA-Group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5BF0-4FBC-4F22-8BEF-6D1C754C2F61}" type="slidenum">
              <a:rPr lang="de-DE" smtClean="0"/>
              <a:t>9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936" y="2831617"/>
            <a:ext cx="3625610" cy="352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2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562</Words>
  <Application>Microsoft Office PowerPoint</Application>
  <PresentationFormat>Bildschirmpräsentation (4:3)</PresentationFormat>
  <Paragraphs>215</Paragraphs>
  <Slides>20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</vt:lpstr>
      <vt:lpstr>WaterMe Ein GTA-Group Projekt</vt:lpstr>
      <vt:lpstr>  Projekt Idee </vt:lpstr>
      <vt:lpstr>Agenda</vt:lpstr>
      <vt:lpstr>1. Produkt Perspektive</vt:lpstr>
      <vt:lpstr>2. Software Requirements Specifications</vt:lpstr>
      <vt:lpstr>3. Projekt Methodik</vt:lpstr>
      <vt:lpstr>Iterative Entwicklung</vt:lpstr>
      <vt:lpstr>Scrumming on Jira</vt:lpstr>
      <vt:lpstr>Projekt Management</vt:lpstr>
      <vt:lpstr>Projekt Management</vt:lpstr>
      <vt:lpstr>PowerPoint-Präsentation</vt:lpstr>
      <vt:lpstr>PowerPoint-Präsentation</vt:lpstr>
      <vt:lpstr>PowerPoint-Präsentation</vt:lpstr>
      <vt:lpstr>Aufbau</vt:lpstr>
      <vt:lpstr>Demo</vt:lpstr>
      <vt:lpstr>Architecture</vt:lpstr>
      <vt:lpstr>Architecture</vt:lpstr>
      <vt:lpstr>PowerPoint-Präsentation</vt:lpstr>
      <vt:lpstr>Testing mit Espresso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WaterMe Ein GTA-Group Projekt</dc:title>
  <dc:creator>Paul Giesa</dc:creator>
  <cp:lastModifiedBy>Paul</cp:lastModifiedBy>
  <cp:revision>58</cp:revision>
  <dcterms:created xsi:type="dcterms:W3CDTF">2016-12-07T18:43:58Z</dcterms:created>
  <dcterms:modified xsi:type="dcterms:W3CDTF">2016-12-12T21:46:01Z</dcterms:modified>
</cp:coreProperties>
</file>