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7" r:id="rId5"/>
    <p:sldId id="266" r:id="rId6"/>
    <p:sldId id="268" r:id="rId7"/>
    <p:sldId id="258" r:id="rId8"/>
    <p:sldId id="269" r:id="rId9"/>
    <p:sldId id="259" r:id="rId10"/>
    <p:sldId id="263" r:id="rId11"/>
    <p:sldId id="270" r:id="rId12"/>
    <p:sldId id="271" r:id="rId13"/>
    <p:sldId id="260" r:id="rId14"/>
    <p:sldId id="26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8A0-A39A-6B55-647E-FBF4C009C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451FC-C2BF-B243-7DCF-38CD2A27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69AD-B990-1871-3B56-3A0598D5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AA62-0F71-9607-1C6B-4717ABA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9965-B926-3716-D9CB-8629F595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1E1C-AFEA-C158-D7C7-BE28CAAC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450DB-C489-6E75-0300-F00C5727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D07D-1705-986B-53EF-753939EF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45D2-38B2-42EB-1B8E-B11A810F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C638-5400-A555-9E6E-0357C280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573D7-C47B-84AE-6920-A681176BB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B4B9-FFBA-DB95-23AE-BAB0D4C1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0C48-9F81-BFF5-7954-B0572CDA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E810-F546-7877-A44D-D8C9ADDA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F9BF-6BD9-6EBA-535A-EE1BF8C3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10B6-7DEB-AA95-1F9E-C3FE50CE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873C-AB94-6EFD-74DF-FB172152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DDE2-E09B-D4F7-D017-A882165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27C0-92C2-4901-35B7-B72B6470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80E2-6681-0274-4358-4AE147DD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E09E-8C62-70A0-D168-6CA31398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04B5-9EFC-8E07-FE87-0CBECB69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10FD-9951-F97B-DF51-0A3507B3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58F8-A9EE-B2A2-6775-C52EC73D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BE67-F25D-CB93-7EF1-2AA39B8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9C1-BCFB-3BEA-FDC6-D368143E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4CAE-9EC7-F7F1-C57C-53BB54524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AAA4B-30F1-FF8D-F393-6DB6FAD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A1C6-6412-D0FA-D178-FEE929F2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5F9D-24CA-9747-D059-70EEC85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7B03-5752-1533-88BE-EFE88D34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D44B-D622-1ADE-D60A-2551D828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DC0E-6991-41C7-CB17-63F084D4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0278-BF07-A463-45F3-EC7E60B0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5D79C-7B3B-DE64-92E6-ED0A8CE8F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79AA2-DB64-F378-8A77-BC0FCDA6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64A2B-7AFE-7A2B-9B25-35EBA30A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06B89-EDF1-04FD-9BD3-26D32954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26206-F2ED-68D2-73CD-3BEB1045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43DA-5128-E9B0-4407-0593E23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AAEBA-300A-8148-DCE8-A4072659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3A2FA-A078-41C9-7A60-848FD0D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C50CB-3405-58E9-CB1F-EEDD6BE8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46FBF-BDB9-6AE5-6E11-8F8EEC7D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3DAF5-C181-598E-4320-1B267365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3A9F-0F76-7A20-A154-5D609C7C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E2DC-8BF0-1B1C-FD15-9EB7E975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B2E7-44B3-695A-2338-40824F2D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E41F-47AF-C594-F178-EC6893D6D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94DDD-55F7-681F-1C87-E5732EE4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1B90-F862-294A-3F4F-5F6E6783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F8F8-7536-10B0-1442-1285393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9EDC-12E4-138E-B111-8E9591DF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3F93D-9D3F-B7EA-C051-77894C22D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BEB55-80CE-2BA8-BC29-9BD64C42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DD55-425F-C25B-0B84-75CBD0A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85EE7-CDA9-6809-6504-E713B0DD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257B-5A62-5274-965D-A6A2CBB1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5E8AD-4F32-2760-3CE0-7BEE72A0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CE853-2F3A-BEF9-8F04-27535A2D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9441-23AE-32B8-6E91-CBF8E1A6F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956A-033E-47C5-B6D6-F5C5829698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74C3-C256-7DB6-2F7D-B49CBD1F7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0284-D484-D1B3-B6BB-60C1C1154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C9E7-AC0E-422E-8409-869657E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E5288-3E4B-FAAD-36BE-D5F8C7A28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9" b="304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8D605-DECE-F20F-7304-766E3C4A3713}"/>
              </a:ext>
            </a:extLst>
          </p:cNvPr>
          <p:cNvSpPr txBox="1"/>
          <p:nvPr/>
        </p:nvSpPr>
        <p:spPr>
          <a:xfrm>
            <a:off x="4173134" y="2644170"/>
            <a:ext cx="3845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Arial Rounded MT Bold" panose="020F0704030504030204" pitchFamily="34" charset="0"/>
              </a:rPr>
              <a:t>Proiect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 err="1">
                <a:latin typeface="Arial Rounded MT Bold" panose="020F0704030504030204" pitchFamily="34" charset="0"/>
              </a:rPr>
              <a:t>Robotica</a:t>
            </a:r>
            <a:r>
              <a:rPr lang="en-US" sz="3200" dirty="0">
                <a:latin typeface="Arial Rounded MT Bold" panose="020F0704030504030204" pitchFamily="34" charset="0"/>
              </a:rPr>
              <a:t> 1</a:t>
            </a:r>
          </a:p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Radar Ultrasonic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96F5D-A2AC-C3B4-5B3D-627FD7A88F3E}"/>
              </a:ext>
            </a:extLst>
          </p:cNvPr>
          <p:cNvSpPr txBox="1"/>
          <p:nvPr/>
        </p:nvSpPr>
        <p:spPr>
          <a:xfrm>
            <a:off x="8760370" y="6519446"/>
            <a:ext cx="3430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Achimescu Adrian Andrei 621AB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E8D5-D24D-FCBF-5C28-C5FCD08A5505}"/>
              </a:ext>
            </a:extLst>
          </p:cNvPr>
          <p:cNvSpPr txBox="1"/>
          <p:nvPr/>
        </p:nvSpPr>
        <p:spPr>
          <a:xfrm>
            <a:off x="0" y="6518164"/>
            <a:ext cx="3965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600" dirty="0">
                <a:latin typeface="Arial Rounded MT Bold" panose="020F0704030504030204" pitchFamily="34" charset="0"/>
              </a:rPr>
              <a:t>Prof. Coordonator</a:t>
            </a:r>
            <a:r>
              <a:rPr lang="en-US" sz="1600" dirty="0">
                <a:latin typeface="Arial Rounded MT Bold" panose="020F0704030504030204" pitchFamily="34" charset="0"/>
              </a:rPr>
              <a:t>: Ileana </a:t>
            </a:r>
            <a:r>
              <a:rPr lang="en-US" sz="1600" dirty="0" err="1">
                <a:latin typeface="Arial Rounded MT Bold" panose="020F0704030504030204" pitchFamily="34" charset="0"/>
              </a:rPr>
              <a:t>Dugaesescu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BE5288-3E4B-FAAD-36BE-D5F8C7A28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9" b="304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8D605-DECE-F20F-7304-766E3C4A3713}"/>
              </a:ext>
            </a:extLst>
          </p:cNvPr>
          <p:cNvSpPr txBox="1"/>
          <p:nvPr/>
        </p:nvSpPr>
        <p:spPr>
          <a:xfrm>
            <a:off x="2975117" y="3136612"/>
            <a:ext cx="624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Arial Rounded MT Bold" panose="020F0704030504030204" pitchFamily="34" charset="0"/>
              </a:rPr>
              <a:t>Interpretarea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 err="1">
                <a:latin typeface="Arial Rounded MT Bold" panose="020F0704030504030204" pitchFamily="34" charset="0"/>
              </a:rPr>
              <a:t>interfatei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 err="1">
                <a:latin typeface="Arial Rounded MT Bold" panose="020F0704030504030204" pitchFamily="34" charset="0"/>
              </a:rPr>
              <a:t>grafice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0E6C9-5587-CEAB-9D5B-1C2A77CE08B3}"/>
              </a:ext>
            </a:extLst>
          </p:cNvPr>
          <p:cNvSpPr txBox="1"/>
          <p:nvPr/>
        </p:nvSpPr>
        <p:spPr>
          <a:xfrm>
            <a:off x="195807" y="1326346"/>
            <a:ext cx="11800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Interfata</a:t>
            </a:r>
            <a:r>
              <a:rPr lang="en-US" sz="2800" dirty="0"/>
              <a:t> </a:t>
            </a:r>
            <a:r>
              <a:rPr lang="en-US" sz="2800" dirty="0" err="1"/>
              <a:t>grafica</a:t>
            </a:r>
            <a:r>
              <a:rPr lang="en-US" sz="2800" dirty="0"/>
              <a:t> are un concept </a:t>
            </a:r>
            <a:r>
              <a:rPr lang="en-US" sz="2800" dirty="0" err="1"/>
              <a:t>simplu</a:t>
            </a:r>
            <a:r>
              <a:rPr lang="en-US" sz="2800" dirty="0"/>
              <a:t> la </a:t>
            </a:r>
            <a:r>
              <a:rPr lang="en-US" sz="2800" dirty="0" err="1"/>
              <a:t>mijloc</a:t>
            </a:r>
            <a:r>
              <a:rPr lang="en-US" sz="2800" dirty="0"/>
              <a:t>, </a:t>
            </a:r>
            <a:r>
              <a:rPr lang="en-US" sz="2800" dirty="0" err="1"/>
              <a:t>lasand</a:t>
            </a:r>
            <a:r>
              <a:rPr lang="en-US" sz="2800" dirty="0"/>
              <a:t> la o </a:t>
            </a:r>
            <a:r>
              <a:rPr lang="en-US" sz="2800" dirty="0" err="1"/>
              <a:t>parte</a:t>
            </a:r>
            <a:r>
              <a:rPr lang="en-US" sz="2800" dirty="0"/>
              <a:t> </a:t>
            </a:r>
            <a:r>
              <a:rPr lang="en-US" sz="2800" dirty="0" err="1"/>
              <a:t>codul</a:t>
            </a:r>
            <a:r>
              <a:rPr lang="en-US" sz="2800" dirty="0"/>
              <a:t> complex din spate.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Am </a:t>
            </a:r>
            <a:r>
              <a:rPr lang="en-US" sz="2800" dirty="0" err="1"/>
              <a:t>folosit</a:t>
            </a: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Processing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desena</a:t>
            </a:r>
            <a:r>
              <a:rPr lang="en-US" sz="2800" dirty="0"/>
              <a:t> </a:t>
            </a:r>
            <a:r>
              <a:rPr lang="en-US" sz="2800" dirty="0" err="1"/>
              <a:t>interfata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a face </a:t>
            </a:r>
            <a:r>
              <a:rPr lang="en-US" sz="2800" dirty="0" err="1"/>
              <a:t>legatura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transmise</a:t>
            </a:r>
            <a:r>
              <a:rPr lang="en-US" sz="2800" dirty="0"/>
              <a:t> de </a:t>
            </a:r>
            <a:r>
              <a:rPr lang="en-US" sz="2800" dirty="0" err="1"/>
              <a:t>placuta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programul</a:t>
            </a:r>
            <a:r>
              <a:rPr lang="en-US" sz="2800" dirty="0"/>
              <a:t> in Processing.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Acest</a:t>
            </a:r>
            <a:r>
              <a:rPr lang="en-US" sz="2800" dirty="0"/>
              <a:t> program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foarte</a:t>
            </a:r>
            <a:r>
              <a:rPr lang="en-US" sz="2800" dirty="0"/>
              <a:t> similar cu </a:t>
            </a:r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folosit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programarea</a:t>
            </a:r>
            <a:r>
              <a:rPr lang="en-US" sz="2800" dirty="0"/>
              <a:t> </a:t>
            </a:r>
            <a:r>
              <a:rPr lang="en-US" sz="2800" dirty="0" err="1"/>
              <a:t>placutelor</a:t>
            </a:r>
            <a:r>
              <a:rPr lang="en-US" sz="2800" dirty="0"/>
              <a:t> Arduino.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610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0E6C9-5587-CEAB-9D5B-1C2A77CE08B3}"/>
              </a:ext>
            </a:extLst>
          </p:cNvPr>
          <p:cNvSpPr txBox="1"/>
          <p:nvPr/>
        </p:nvSpPr>
        <p:spPr>
          <a:xfrm>
            <a:off x="195807" y="1326346"/>
            <a:ext cx="118003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Radarul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misca</a:t>
            </a:r>
            <a:r>
              <a:rPr lang="en-US" sz="2800" dirty="0"/>
              <a:t> </a:t>
            </a:r>
            <a:r>
              <a:rPr lang="en-US" sz="2800" dirty="0" err="1"/>
              <a:t>acul</a:t>
            </a:r>
            <a:r>
              <a:rPr lang="en-US" sz="2800" dirty="0"/>
              <a:t> de la </a:t>
            </a:r>
            <a:r>
              <a:rPr lang="en-US" sz="2800" dirty="0" err="1"/>
              <a:t>stanga</a:t>
            </a:r>
            <a:r>
              <a:rPr lang="en-US" sz="2800" dirty="0"/>
              <a:t> la </a:t>
            </a:r>
            <a:r>
              <a:rPr lang="en-US" sz="2800" dirty="0" err="1"/>
              <a:t>dreapta</a:t>
            </a:r>
            <a:r>
              <a:rPr lang="en-US" sz="2800" dirty="0"/>
              <a:t> in </a:t>
            </a:r>
            <a:r>
              <a:rPr lang="en-US" sz="2800" dirty="0" err="1"/>
              <a:t>functie</a:t>
            </a:r>
            <a:r>
              <a:rPr lang="en-US" sz="2800" dirty="0"/>
              <a:t> de </a:t>
            </a:r>
            <a:r>
              <a:rPr lang="en-US" sz="2800" dirty="0" err="1"/>
              <a:t>pozitia</a:t>
            </a:r>
            <a:r>
              <a:rPr lang="en-US" sz="2800" dirty="0"/>
              <a:t> pe care o are </a:t>
            </a:r>
            <a:r>
              <a:rPr lang="en-US" sz="2800" dirty="0" err="1"/>
              <a:t>servomotorul</a:t>
            </a:r>
            <a:r>
              <a:rPr lang="en-US" sz="2800" dirty="0"/>
              <a:t> pe care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montat</a:t>
            </a:r>
            <a:r>
              <a:rPr lang="en-US" sz="2800" dirty="0"/>
              <a:t> </a:t>
            </a:r>
            <a:r>
              <a:rPr lang="en-US" sz="2800" dirty="0" err="1"/>
              <a:t>senzorul</a:t>
            </a:r>
            <a:r>
              <a:rPr lang="en-US" sz="2800" dirty="0"/>
              <a:t>. </a:t>
            </a:r>
            <a:r>
              <a:rPr lang="en-US" sz="2800" dirty="0" err="1"/>
              <a:t>Atunci</a:t>
            </a:r>
            <a:r>
              <a:rPr lang="en-US" sz="2800" dirty="0"/>
              <a:t> cand se </a:t>
            </a:r>
            <a:r>
              <a:rPr lang="en-US" sz="2800" dirty="0" err="1"/>
              <a:t>detecteaza</a:t>
            </a:r>
            <a:r>
              <a:rPr lang="en-US" sz="2800" dirty="0"/>
              <a:t> </a:t>
            </a:r>
            <a:r>
              <a:rPr lang="en-US" sz="2800" dirty="0" err="1"/>
              <a:t>ceva</a:t>
            </a:r>
            <a:r>
              <a:rPr lang="en-US" sz="2800" dirty="0"/>
              <a:t>, </a:t>
            </a:r>
            <a:r>
              <a:rPr lang="en-US" sz="2800" dirty="0" err="1"/>
              <a:t>acul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schimba</a:t>
            </a:r>
            <a:r>
              <a:rPr lang="en-US" sz="2800" dirty="0"/>
              <a:t> </a:t>
            </a:r>
            <a:r>
              <a:rPr lang="en-US" sz="2800" dirty="0" err="1"/>
              <a:t>culoarea</a:t>
            </a:r>
            <a:r>
              <a:rPr lang="en-US" sz="2800" dirty="0"/>
              <a:t> in </a:t>
            </a:r>
            <a:r>
              <a:rPr lang="en-US" sz="2800" dirty="0" err="1"/>
              <a:t>rosu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ramane</a:t>
            </a:r>
            <a:r>
              <a:rPr lang="en-US" sz="2800" dirty="0"/>
              <a:t> zona in care s-a </a:t>
            </a:r>
            <a:r>
              <a:rPr lang="en-US" sz="2800" dirty="0" err="1"/>
              <a:t>detectat</a:t>
            </a:r>
            <a:r>
              <a:rPr lang="en-US" sz="2800" dirty="0"/>
              <a:t>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obiect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o </a:t>
            </a:r>
            <a:r>
              <a:rPr lang="en-US" sz="2800" dirty="0" err="1"/>
              <a:t>perioada</a:t>
            </a:r>
            <a:r>
              <a:rPr lang="en-US" sz="2800" dirty="0"/>
              <a:t> </a:t>
            </a:r>
            <a:r>
              <a:rPr lang="en-US" sz="2800" dirty="0" err="1"/>
              <a:t>scurta</a:t>
            </a:r>
            <a:r>
              <a:rPr lang="en-US" sz="2800" dirty="0"/>
              <a:t> de </a:t>
            </a:r>
            <a:r>
              <a:rPr lang="en-US" sz="2800" dirty="0" err="1"/>
              <a:t>timp.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La </a:t>
            </a:r>
            <a:r>
              <a:rPr lang="en-US" sz="2800" dirty="0" err="1"/>
              <a:t>mijlocul</a:t>
            </a:r>
            <a:r>
              <a:rPr lang="en-US" sz="2800" dirty="0"/>
              <a:t> </a:t>
            </a:r>
            <a:r>
              <a:rPr lang="en-US" sz="2800" dirty="0" err="1"/>
              <a:t>acestui</a:t>
            </a:r>
            <a:r>
              <a:rPr lang="en-US" sz="2800" dirty="0"/>
              <a:t> </a:t>
            </a:r>
            <a:r>
              <a:rPr lang="en-US" sz="2800" dirty="0" err="1"/>
              <a:t>proces</a:t>
            </a:r>
            <a:r>
              <a:rPr lang="en-US" sz="2800" dirty="0"/>
              <a:t> </a:t>
            </a:r>
            <a:r>
              <a:rPr lang="en-US" sz="2800" dirty="0" err="1"/>
              <a:t>sta</a:t>
            </a:r>
            <a:r>
              <a:rPr lang="en-US" sz="2800" dirty="0"/>
              <a:t> </a:t>
            </a:r>
            <a:r>
              <a:rPr lang="en-US" sz="2800" dirty="0" err="1"/>
              <a:t>portului</a:t>
            </a:r>
            <a:r>
              <a:rPr lang="en-US" sz="2800" dirty="0"/>
              <a:t> serial al </a:t>
            </a:r>
            <a:r>
              <a:rPr lang="en-US" sz="2800" dirty="0" err="1"/>
              <a:t>placutei</a:t>
            </a:r>
            <a:r>
              <a:rPr lang="en-US" sz="2800" dirty="0"/>
              <a:t>, </a:t>
            </a:r>
            <a:r>
              <a:rPr lang="en-US" sz="2800" dirty="0" err="1"/>
              <a:t>deoarece</a:t>
            </a:r>
            <a:r>
              <a:rPr lang="en-US" sz="2800" dirty="0"/>
              <a:t> in </a:t>
            </a:r>
            <a:r>
              <a:rPr lang="en-US" sz="2800" dirty="0" err="1"/>
              <a:t>functie</a:t>
            </a:r>
            <a:r>
              <a:rPr lang="en-US" sz="2800" dirty="0"/>
              <a:t> de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transmise</a:t>
            </a:r>
            <a:r>
              <a:rPr lang="en-US" sz="2800" dirty="0"/>
              <a:t> de </a:t>
            </a:r>
            <a:r>
              <a:rPr lang="en-US" sz="2800" dirty="0" err="1"/>
              <a:t>placuta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acesta</a:t>
            </a:r>
            <a:r>
              <a:rPr lang="en-US" sz="2800" dirty="0"/>
              <a:t> (</a:t>
            </a:r>
            <a:r>
              <a:rPr lang="en-US" sz="2800" dirty="0" err="1"/>
              <a:t>transmie</a:t>
            </a:r>
            <a:r>
              <a:rPr lang="en-US" sz="2800" dirty="0"/>
              <a:t> </a:t>
            </a:r>
            <a:r>
              <a:rPr lang="en-US" sz="2800" dirty="0" err="1"/>
              <a:t>catre</a:t>
            </a:r>
            <a:r>
              <a:rPr lang="en-US" sz="2800" dirty="0"/>
              <a:t> serial monitor), </a:t>
            </a:r>
            <a:r>
              <a:rPr lang="en-US" sz="2800" dirty="0" err="1"/>
              <a:t>programul</a:t>
            </a:r>
            <a:r>
              <a:rPr lang="en-US" sz="2800" dirty="0"/>
              <a:t> stie cand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deseneze</a:t>
            </a:r>
            <a:r>
              <a:rPr lang="en-US" sz="2800" dirty="0"/>
              <a:t> pe </a:t>
            </a:r>
            <a:r>
              <a:rPr lang="en-US" sz="2800" dirty="0" err="1"/>
              <a:t>ecran</a:t>
            </a:r>
            <a:r>
              <a:rPr lang="en-US" sz="2800" dirty="0"/>
              <a:t> cu </a:t>
            </a:r>
            <a:r>
              <a:rPr lang="en-US" sz="2800" dirty="0" err="1"/>
              <a:t>rosu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cand </a:t>
            </a:r>
            <a:r>
              <a:rPr lang="en-US" sz="2800" dirty="0" err="1"/>
              <a:t>sa</a:t>
            </a:r>
            <a:r>
              <a:rPr lang="en-US" sz="2800" dirty="0"/>
              <a:t> nu.</a:t>
            </a:r>
          </a:p>
        </p:txBody>
      </p:sp>
    </p:spTree>
    <p:extLst>
      <p:ext uri="{BB962C8B-B14F-4D97-AF65-F5344CB8AC3E}">
        <p14:creationId xmlns:p14="http://schemas.microsoft.com/office/powerpoint/2010/main" val="62740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397002-A44F-111E-EF86-8ECFBAFC618E}"/>
              </a:ext>
            </a:extLst>
          </p:cNvPr>
          <p:cNvSpPr txBox="1"/>
          <p:nvPr/>
        </p:nvSpPr>
        <p:spPr>
          <a:xfrm>
            <a:off x="0" y="0"/>
            <a:ext cx="6094378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import </a:t>
            </a:r>
            <a:r>
              <a:rPr lang="en-US" sz="1500" dirty="0" err="1"/>
              <a:t>processing.serial</a:t>
            </a:r>
            <a:r>
              <a:rPr lang="en-US" sz="1500" dirty="0"/>
              <a:t>.*; // </a:t>
            </a:r>
            <a:r>
              <a:rPr lang="en-US" sz="1500" dirty="0" err="1"/>
              <a:t>importeaza</a:t>
            </a:r>
            <a:r>
              <a:rPr lang="en-US" sz="1500" dirty="0"/>
              <a:t> </a:t>
            </a:r>
            <a:r>
              <a:rPr lang="en-US" sz="1500" dirty="0" err="1"/>
              <a:t>libraria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comunicare</a:t>
            </a:r>
            <a:r>
              <a:rPr lang="en-US" sz="1500" dirty="0"/>
              <a:t> serial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java.awt.event.KeyEvent</a:t>
            </a:r>
            <a:r>
              <a:rPr lang="en-US" sz="1500" dirty="0"/>
              <a:t>; // </a:t>
            </a:r>
            <a:r>
              <a:rPr lang="en-US" sz="1500" dirty="0" err="1"/>
              <a:t>importeaza</a:t>
            </a:r>
            <a:r>
              <a:rPr lang="en-US" sz="1500" dirty="0"/>
              <a:t> </a:t>
            </a:r>
            <a:r>
              <a:rPr lang="en-US" sz="1500" dirty="0" err="1"/>
              <a:t>libraria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a </a:t>
            </a:r>
            <a:r>
              <a:rPr lang="en-US" sz="1500" dirty="0" err="1"/>
              <a:t>citi</a:t>
            </a:r>
            <a:r>
              <a:rPr lang="en-US" sz="1500" dirty="0"/>
              <a:t> date din serial port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java.io.IOException</a:t>
            </a:r>
            <a:r>
              <a:rPr lang="en-US" sz="1500" dirty="0"/>
              <a:t>;</a:t>
            </a:r>
          </a:p>
          <a:p>
            <a:endParaRPr lang="en-US" sz="1500" dirty="0"/>
          </a:p>
          <a:p>
            <a:r>
              <a:rPr lang="en-US" sz="1500" dirty="0"/>
              <a:t>Serial </a:t>
            </a:r>
            <a:r>
              <a:rPr lang="en-US" sz="1500" dirty="0" err="1"/>
              <a:t>myPort</a:t>
            </a:r>
            <a:r>
              <a:rPr lang="en-US" sz="1500" dirty="0"/>
              <a:t>; // </a:t>
            </a:r>
            <a:r>
              <a:rPr lang="en-US" sz="1500" dirty="0" err="1"/>
              <a:t>definim</a:t>
            </a:r>
            <a:r>
              <a:rPr lang="en-US" sz="1500" dirty="0"/>
              <a:t> </a:t>
            </a:r>
            <a:r>
              <a:rPr lang="en-US" sz="1500" dirty="0" err="1"/>
              <a:t>obiectul</a:t>
            </a:r>
            <a:r>
              <a:rPr lang="en-US" sz="1500" dirty="0"/>
              <a:t> serial</a:t>
            </a:r>
          </a:p>
          <a:p>
            <a:r>
              <a:rPr lang="en-US" sz="1500" dirty="0"/>
              <a:t>// </a:t>
            </a:r>
            <a:r>
              <a:rPr lang="en-US" sz="1500" dirty="0" err="1"/>
              <a:t>definim</a:t>
            </a:r>
            <a:r>
              <a:rPr lang="en-US" sz="1500" dirty="0"/>
              <a:t> </a:t>
            </a:r>
            <a:r>
              <a:rPr lang="en-US" sz="1500" dirty="0" err="1"/>
              <a:t>variabile</a:t>
            </a:r>
            <a:endParaRPr lang="en-US" sz="1500" dirty="0"/>
          </a:p>
          <a:p>
            <a:r>
              <a:rPr lang="en-US" sz="1500" dirty="0"/>
              <a:t>String angle="";</a:t>
            </a:r>
          </a:p>
          <a:p>
            <a:r>
              <a:rPr lang="en-US" sz="1500" dirty="0"/>
              <a:t>String distance="";</a:t>
            </a:r>
          </a:p>
          <a:p>
            <a:r>
              <a:rPr lang="en-US" sz="1500" dirty="0"/>
              <a:t>String data="";</a:t>
            </a:r>
          </a:p>
          <a:p>
            <a:r>
              <a:rPr lang="en-US" sz="1500" dirty="0"/>
              <a:t>String </a:t>
            </a:r>
            <a:r>
              <a:rPr lang="en-US" sz="1500" dirty="0" err="1"/>
              <a:t>noObject</a:t>
            </a:r>
            <a:r>
              <a:rPr lang="en-US" sz="1500" dirty="0"/>
              <a:t>;</a:t>
            </a:r>
          </a:p>
          <a:p>
            <a:r>
              <a:rPr lang="en-US" sz="1500" dirty="0"/>
              <a:t>float </a:t>
            </a:r>
            <a:r>
              <a:rPr lang="en-US" sz="1500" dirty="0" err="1"/>
              <a:t>pixsDistance</a:t>
            </a:r>
            <a:r>
              <a:rPr lang="en-US" sz="1500" dirty="0"/>
              <a:t>;</a:t>
            </a:r>
          </a:p>
          <a:p>
            <a:r>
              <a:rPr lang="en-US" sz="1500" dirty="0"/>
              <a:t>int </a:t>
            </a:r>
            <a:r>
              <a:rPr lang="en-US" sz="1500" dirty="0" err="1"/>
              <a:t>iAngle</a:t>
            </a:r>
            <a:r>
              <a:rPr lang="en-US" sz="1500" dirty="0"/>
              <a:t>, </a:t>
            </a:r>
            <a:r>
              <a:rPr lang="en-US" sz="1500" dirty="0" err="1"/>
              <a:t>iDistance</a:t>
            </a:r>
            <a:r>
              <a:rPr lang="en-US" sz="1500" dirty="0"/>
              <a:t>;</a:t>
            </a:r>
          </a:p>
          <a:p>
            <a:r>
              <a:rPr lang="en-US" sz="1500" dirty="0"/>
              <a:t>int index1=0;</a:t>
            </a:r>
          </a:p>
          <a:p>
            <a:r>
              <a:rPr lang="en-US" sz="1500" dirty="0"/>
              <a:t>int index2=0;</a:t>
            </a:r>
          </a:p>
          <a:p>
            <a:r>
              <a:rPr lang="en-US" sz="1500" dirty="0" err="1"/>
              <a:t>PFont</a:t>
            </a:r>
            <a:r>
              <a:rPr lang="en-US" sz="1500" dirty="0"/>
              <a:t> </a:t>
            </a:r>
            <a:r>
              <a:rPr lang="en-US" sz="1500" dirty="0" err="1"/>
              <a:t>orcFont</a:t>
            </a:r>
            <a:r>
              <a:rPr lang="en-US" sz="1500" dirty="0"/>
              <a:t>;</a:t>
            </a:r>
          </a:p>
          <a:p>
            <a:endParaRPr lang="en-US" sz="1500" dirty="0"/>
          </a:p>
          <a:p>
            <a:r>
              <a:rPr lang="en-US" sz="1500" dirty="0"/>
              <a:t>void setup() {</a:t>
            </a:r>
          </a:p>
          <a:p>
            <a:r>
              <a:rPr lang="en-US" sz="1500" dirty="0"/>
              <a:t>  </a:t>
            </a:r>
          </a:p>
          <a:p>
            <a:r>
              <a:rPr lang="en-US" sz="1500" dirty="0"/>
              <a:t> size (1920, 1080);</a:t>
            </a:r>
          </a:p>
          <a:p>
            <a:r>
              <a:rPr lang="en-US" sz="1500" dirty="0"/>
              <a:t> smooth();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myPort</a:t>
            </a:r>
            <a:r>
              <a:rPr lang="en-US" sz="1500" dirty="0"/>
              <a:t> = new Serial(this,"COM5", 9600); // </a:t>
            </a:r>
            <a:r>
              <a:rPr lang="en-US" sz="1500" dirty="0" err="1"/>
              <a:t>incepe</a:t>
            </a:r>
            <a:r>
              <a:rPr lang="en-US" sz="1500" dirty="0"/>
              <a:t> </a:t>
            </a:r>
            <a:r>
              <a:rPr lang="en-US" sz="1500" dirty="0" err="1"/>
              <a:t>comunicare</a:t>
            </a:r>
            <a:r>
              <a:rPr lang="en-US" sz="1500" dirty="0"/>
              <a:t> serial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myPort.bufferUntil</a:t>
            </a:r>
            <a:r>
              <a:rPr lang="en-US" sz="1500" dirty="0"/>
              <a:t>('.'); // </a:t>
            </a:r>
            <a:r>
              <a:rPr lang="en-US" sz="1500" dirty="0" err="1"/>
              <a:t>citeste</a:t>
            </a:r>
            <a:r>
              <a:rPr lang="en-US" sz="1500" dirty="0"/>
              <a:t> </a:t>
            </a:r>
            <a:r>
              <a:rPr lang="en-US" sz="1500" dirty="0" err="1"/>
              <a:t>datele</a:t>
            </a:r>
            <a:r>
              <a:rPr lang="en-US" sz="1500" dirty="0"/>
              <a:t> din serial port </a:t>
            </a:r>
            <a:r>
              <a:rPr lang="en-US" sz="1500" dirty="0" err="1"/>
              <a:t>pana</a:t>
            </a:r>
            <a:r>
              <a:rPr lang="en-US" sz="1500" dirty="0"/>
              <a:t> la “.”, </a:t>
            </a:r>
            <a:r>
              <a:rPr lang="en-US" sz="1500" dirty="0" err="1"/>
              <a:t>deci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citi</a:t>
            </a:r>
            <a:r>
              <a:rPr lang="en-US" sz="1500" dirty="0"/>
              <a:t>: </a:t>
            </a:r>
            <a:r>
              <a:rPr lang="en-US" sz="1500" dirty="0" err="1"/>
              <a:t>unghi,distanta</a:t>
            </a:r>
            <a:r>
              <a:rPr lang="en-US" sz="1500" dirty="0"/>
              <a:t>.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orcFont</a:t>
            </a:r>
            <a:r>
              <a:rPr lang="en-US" sz="1500" dirty="0"/>
              <a:t> = </a:t>
            </a:r>
            <a:r>
              <a:rPr lang="en-US" sz="1500" dirty="0" err="1"/>
              <a:t>loadFont</a:t>
            </a:r>
            <a:r>
              <a:rPr lang="en-US" sz="1500" dirty="0"/>
              <a:t>("OCRAExtended-30.vlw");// </a:t>
            </a:r>
            <a:r>
              <a:rPr lang="en-US" sz="1500" dirty="0" err="1"/>
              <a:t>fontul</a:t>
            </a:r>
            <a:endParaRPr lang="en-US" sz="1500" dirty="0"/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//</a:t>
            </a:r>
            <a:r>
              <a:rPr lang="en-US" sz="1500" dirty="0" err="1"/>
              <a:t>incepem</a:t>
            </a:r>
            <a:r>
              <a:rPr lang="en-US" sz="1500" dirty="0"/>
              <a:t> </a:t>
            </a:r>
            <a:r>
              <a:rPr lang="en-US" sz="1500" dirty="0" err="1"/>
              <a:t>desenul</a:t>
            </a:r>
            <a:r>
              <a:rPr lang="en-US" sz="1500" dirty="0"/>
              <a:t> de </a:t>
            </a:r>
            <a:r>
              <a:rPr lang="en-US" sz="1500" dirty="0" err="1"/>
              <a:t>baza</a:t>
            </a:r>
            <a:r>
              <a:rPr lang="en-US" sz="1500" dirty="0"/>
              <a:t>, </a:t>
            </a:r>
            <a:r>
              <a:rPr lang="en-US" sz="1500" dirty="0" err="1"/>
              <a:t>cel</a:t>
            </a:r>
            <a:r>
              <a:rPr lang="en-US" sz="1500" dirty="0"/>
              <a:t> cu </a:t>
            </a:r>
            <a:r>
              <a:rPr lang="en-US" sz="1500" dirty="0" err="1"/>
              <a:t>verde</a:t>
            </a:r>
            <a:endParaRPr lang="en-US" sz="1500" dirty="0"/>
          </a:p>
          <a:p>
            <a:r>
              <a:rPr lang="en-US" sz="1500" dirty="0"/>
              <a:t>void draw() {</a:t>
            </a:r>
          </a:p>
          <a:p>
            <a:r>
              <a:rPr lang="en-US" sz="1500" dirty="0"/>
              <a:t>  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F5CDD-0AE1-6B45-DE07-1E8E7A4539FC}"/>
              </a:ext>
            </a:extLst>
          </p:cNvPr>
          <p:cNvSpPr txBox="1"/>
          <p:nvPr/>
        </p:nvSpPr>
        <p:spPr>
          <a:xfrm>
            <a:off x="6094378" y="0"/>
            <a:ext cx="610897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 fill(98,245,31);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textFont</a:t>
            </a:r>
            <a:r>
              <a:rPr lang="en-US" sz="1500" dirty="0"/>
              <a:t>(</a:t>
            </a:r>
            <a:r>
              <a:rPr lang="en-US" sz="1500" dirty="0" err="1"/>
              <a:t>orcFont</a:t>
            </a:r>
            <a:r>
              <a:rPr lang="en-US" sz="1500" dirty="0"/>
              <a:t>);</a:t>
            </a:r>
          </a:p>
          <a:p>
            <a:r>
              <a:rPr lang="en-US" sz="1500" dirty="0"/>
              <a:t>  // </a:t>
            </a:r>
            <a:r>
              <a:rPr lang="en-US" sz="1500" dirty="0" err="1"/>
              <a:t>simuleaza</a:t>
            </a:r>
            <a:r>
              <a:rPr lang="en-US" sz="1500" dirty="0"/>
              <a:t> un </a:t>
            </a:r>
            <a:r>
              <a:rPr lang="en-US" sz="1500" dirty="0" err="1"/>
              <a:t>motionblur</a:t>
            </a:r>
            <a:r>
              <a:rPr lang="en-US" sz="1500" dirty="0"/>
              <a:t> care </a:t>
            </a:r>
            <a:r>
              <a:rPr lang="en-US" sz="1500" dirty="0" err="1"/>
              <a:t>dispare</a:t>
            </a:r>
            <a:r>
              <a:rPr lang="en-US" sz="1500" dirty="0"/>
              <a:t> in </a:t>
            </a:r>
            <a:r>
              <a:rPr lang="en-US" sz="1500" dirty="0" err="1"/>
              <a:t>timp</a:t>
            </a:r>
            <a:r>
              <a:rPr lang="en-US" sz="1500" dirty="0"/>
              <a:t> (fade)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noStroke</a:t>
            </a:r>
            <a:r>
              <a:rPr lang="en-US" sz="1500" dirty="0"/>
              <a:t>();</a:t>
            </a:r>
          </a:p>
          <a:p>
            <a:r>
              <a:rPr lang="en-US" sz="1500" dirty="0"/>
              <a:t>  fill(0,4);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rect</a:t>
            </a:r>
            <a:r>
              <a:rPr lang="en-US" sz="1500" dirty="0"/>
              <a:t>(0, 0, width, 1010); </a:t>
            </a:r>
          </a:p>
          <a:p>
            <a:r>
              <a:rPr lang="en-US" sz="1500" dirty="0"/>
              <a:t>  </a:t>
            </a:r>
          </a:p>
          <a:p>
            <a:r>
              <a:rPr lang="en-US" sz="1500" dirty="0"/>
              <a:t>  fill(98,245,31); // </a:t>
            </a:r>
            <a:r>
              <a:rPr lang="en-US" sz="1500" dirty="0" err="1"/>
              <a:t>culoarea</a:t>
            </a:r>
            <a:r>
              <a:rPr lang="en-US" sz="1500" dirty="0"/>
              <a:t> </a:t>
            </a:r>
            <a:r>
              <a:rPr lang="en-US" sz="1500" dirty="0" err="1"/>
              <a:t>verde</a:t>
            </a:r>
            <a:endParaRPr lang="en-US" sz="1500" dirty="0"/>
          </a:p>
          <a:p>
            <a:r>
              <a:rPr lang="en-US" sz="1500" dirty="0"/>
              <a:t>  // </a:t>
            </a:r>
            <a:r>
              <a:rPr lang="en-US" sz="1500" dirty="0" err="1"/>
              <a:t>apealeaza</a:t>
            </a:r>
            <a:r>
              <a:rPr lang="en-US" sz="1500" dirty="0"/>
              <a:t> </a:t>
            </a:r>
            <a:r>
              <a:rPr lang="en-US" sz="1500" dirty="0" err="1"/>
              <a:t>functia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desenul</a:t>
            </a:r>
            <a:r>
              <a:rPr lang="en-US" sz="1500" dirty="0"/>
              <a:t> </a:t>
            </a:r>
            <a:r>
              <a:rPr lang="en-US" sz="1500" dirty="0" err="1"/>
              <a:t>radarului</a:t>
            </a:r>
            <a:endParaRPr lang="en-US" sz="1500" dirty="0"/>
          </a:p>
          <a:p>
            <a:r>
              <a:rPr lang="en-US" sz="1500" dirty="0"/>
              <a:t>  </a:t>
            </a:r>
            <a:r>
              <a:rPr lang="en-US" sz="1500" dirty="0" err="1"/>
              <a:t>drawRadar</a:t>
            </a:r>
            <a:r>
              <a:rPr lang="en-US" sz="1500" dirty="0"/>
              <a:t>();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drawLine</a:t>
            </a:r>
            <a:r>
              <a:rPr lang="en-US" sz="1500" dirty="0"/>
              <a:t>();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drawObject</a:t>
            </a:r>
            <a:r>
              <a:rPr lang="en-US" sz="1500" dirty="0"/>
              <a:t>();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drawText</a:t>
            </a:r>
            <a:r>
              <a:rPr lang="en-US" sz="1500" dirty="0"/>
              <a:t>();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void </a:t>
            </a:r>
            <a:r>
              <a:rPr lang="en-US" sz="1500" dirty="0" err="1"/>
              <a:t>serialEvent</a:t>
            </a:r>
            <a:r>
              <a:rPr lang="en-US" sz="1500" dirty="0"/>
              <a:t> (Serial </a:t>
            </a:r>
            <a:r>
              <a:rPr lang="en-US" sz="1500" dirty="0" err="1"/>
              <a:t>myPort</a:t>
            </a:r>
            <a:r>
              <a:rPr lang="en-US" sz="1500" dirty="0"/>
              <a:t>) { // </a:t>
            </a:r>
            <a:r>
              <a:rPr lang="en-US" sz="1500" dirty="0" err="1"/>
              <a:t>incepe</a:t>
            </a:r>
            <a:r>
              <a:rPr lang="en-US" sz="1500" dirty="0"/>
              <a:t> </a:t>
            </a:r>
            <a:r>
              <a:rPr lang="en-US" sz="1500" dirty="0" err="1"/>
              <a:t>sa</a:t>
            </a:r>
            <a:r>
              <a:rPr lang="en-US" sz="1500" dirty="0"/>
              <a:t> </a:t>
            </a:r>
            <a:r>
              <a:rPr lang="en-US" sz="1500" dirty="0" err="1"/>
              <a:t>citeasca</a:t>
            </a:r>
            <a:r>
              <a:rPr lang="en-US" sz="1500" dirty="0"/>
              <a:t> date din serial port</a:t>
            </a:r>
          </a:p>
          <a:p>
            <a:r>
              <a:rPr lang="en-US" sz="1500" dirty="0"/>
              <a:t>  // </a:t>
            </a:r>
            <a:r>
              <a:rPr lang="en-US" sz="1500" dirty="0" err="1"/>
              <a:t>citeste</a:t>
            </a:r>
            <a:r>
              <a:rPr lang="en-US" sz="1500" dirty="0"/>
              <a:t> </a:t>
            </a:r>
            <a:r>
              <a:rPr lang="en-US" sz="1500" dirty="0" err="1"/>
              <a:t>datele</a:t>
            </a:r>
            <a:r>
              <a:rPr lang="en-US" sz="1500" dirty="0"/>
              <a:t> din serial port </a:t>
            </a:r>
            <a:r>
              <a:rPr lang="en-US" sz="1500" dirty="0" err="1"/>
              <a:t>pana</a:t>
            </a:r>
            <a:r>
              <a:rPr lang="en-US" sz="1500" dirty="0"/>
              <a:t> </a:t>
            </a:r>
            <a:r>
              <a:rPr lang="en-US" sz="1500" dirty="0" err="1"/>
              <a:t>gaseste</a:t>
            </a:r>
            <a:r>
              <a:rPr lang="en-US" sz="1500" dirty="0"/>
              <a:t> </a:t>
            </a:r>
            <a:r>
              <a:rPr lang="en-US" sz="1500" dirty="0" err="1"/>
              <a:t>caracterul</a:t>
            </a:r>
            <a:r>
              <a:rPr lang="en-US" sz="1500" dirty="0"/>
              <a:t> “.”, </a:t>
            </a:r>
            <a:r>
              <a:rPr lang="en-US" sz="1500" dirty="0" err="1"/>
              <a:t>si</a:t>
            </a:r>
            <a:r>
              <a:rPr lang="en-US" sz="1500" dirty="0"/>
              <a:t> le </a:t>
            </a:r>
            <a:r>
              <a:rPr lang="en-US" sz="1500" dirty="0" err="1"/>
              <a:t>pune</a:t>
            </a:r>
            <a:r>
              <a:rPr lang="en-US" sz="1500" dirty="0"/>
              <a:t> </a:t>
            </a:r>
            <a:r>
              <a:rPr lang="en-US" sz="1500" dirty="0" err="1"/>
              <a:t>intr</a:t>
            </a:r>
            <a:r>
              <a:rPr lang="en-US" sz="1500" dirty="0"/>
              <a:t>-un vector “data”.</a:t>
            </a:r>
          </a:p>
          <a:p>
            <a:r>
              <a:rPr lang="en-US" sz="1500" dirty="0"/>
              <a:t>  data = </a:t>
            </a:r>
            <a:r>
              <a:rPr lang="en-US" sz="1500" dirty="0" err="1"/>
              <a:t>myPort.readStringUntil</a:t>
            </a:r>
            <a:r>
              <a:rPr lang="en-US" sz="1500" dirty="0"/>
              <a:t>('.');</a:t>
            </a:r>
          </a:p>
          <a:p>
            <a:r>
              <a:rPr lang="en-US" sz="1500" dirty="0"/>
              <a:t>  data = </a:t>
            </a:r>
            <a:r>
              <a:rPr lang="en-US" sz="1500" dirty="0" err="1"/>
              <a:t>data.substring</a:t>
            </a:r>
            <a:r>
              <a:rPr lang="en-US" sz="1500" dirty="0"/>
              <a:t>(0,data.length()-1);</a:t>
            </a:r>
          </a:p>
          <a:p>
            <a:r>
              <a:rPr lang="en-US" sz="1500" dirty="0"/>
              <a:t>  </a:t>
            </a:r>
          </a:p>
          <a:p>
            <a:r>
              <a:rPr lang="en-US" sz="1500" dirty="0"/>
              <a:t>  index1 = </a:t>
            </a:r>
            <a:r>
              <a:rPr lang="en-US" sz="1500" dirty="0" err="1"/>
              <a:t>data.indexOf</a:t>
            </a:r>
            <a:r>
              <a:rPr lang="en-US" sz="1500" dirty="0"/>
              <a:t>(","); // </a:t>
            </a:r>
            <a:r>
              <a:rPr lang="en-US" sz="1500" dirty="0" err="1"/>
              <a:t>gaseste</a:t>
            </a:r>
            <a:r>
              <a:rPr lang="en-US" sz="1500" dirty="0"/>
              <a:t> </a:t>
            </a:r>
            <a:r>
              <a:rPr lang="en-US" sz="1500" dirty="0" err="1"/>
              <a:t>caracterul</a:t>
            </a:r>
            <a:r>
              <a:rPr lang="en-US" sz="1500" dirty="0"/>
              <a:t> “ , ”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pune</a:t>
            </a:r>
            <a:r>
              <a:rPr lang="en-US" sz="1500" dirty="0"/>
              <a:t> </a:t>
            </a:r>
            <a:r>
              <a:rPr lang="en-US" sz="1500" dirty="0" err="1"/>
              <a:t>datele</a:t>
            </a:r>
            <a:r>
              <a:rPr lang="en-US" sz="1500" dirty="0"/>
              <a:t> </a:t>
            </a:r>
            <a:r>
              <a:rPr lang="en-US" sz="1500" dirty="0" err="1"/>
              <a:t>intr</a:t>
            </a:r>
            <a:r>
              <a:rPr lang="en-US" sz="1500" dirty="0"/>
              <a:t>-o </a:t>
            </a:r>
            <a:r>
              <a:rPr lang="en-US" sz="1500" dirty="0" err="1"/>
              <a:t>variabila</a:t>
            </a:r>
            <a:r>
              <a:rPr lang="en-US" sz="1500" dirty="0"/>
              <a:t> “index1”</a:t>
            </a:r>
          </a:p>
          <a:p>
            <a:r>
              <a:rPr lang="en-US" sz="1500" dirty="0"/>
              <a:t>  angle= </a:t>
            </a:r>
            <a:r>
              <a:rPr lang="en-US" sz="1500" dirty="0" err="1"/>
              <a:t>data.substring</a:t>
            </a:r>
            <a:r>
              <a:rPr lang="en-US" sz="1500" dirty="0"/>
              <a:t>(0, index1); // </a:t>
            </a:r>
            <a:r>
              <a:rPr lang="en-US" sz="1500" dirty="0" err="1"/>
              <a:t>citeste</a:t>
            </a:r>
            <a:r>
              <a:rPr lang="en-US" sz="1500" dirty="0"/>
              <a:t> data din </a:t>
            </a:r>
            <a:r>
              <a:rPr lang="en-US" sz="1500" dirty="0" err="1"/>
              <a:t>pozitia</a:t>
            </a:r>
            <a:r>
              <a:rPr lang="en-US" sz="1500" dirty="0"/>
              <a:t> “0” </a:t>
            </a:r>
            <a:r>
              <a:rPr lang="en-US" sz="1500" dirty="0" err="1"/>
              <a:t>pana</a:t>
            </a:r>
            <a:r>
              <a:rPr lang="en-US" sz="1500" dirty="0"/>
              <a:t> la </a:t>
            </a:r>
            <a:r>
              <a:rPr lang="en-US" sz="1500" dirty="0" err="1"/>
              <a:t>pozitia</a:t>
            </a:r>
            <a:r>
              <a:rPr lang="en-US" sz="1500" dirty="0"/>
              <a:t> </a:t>
            </a:r>
            <a:r>
              <a:rPr lang="en-US" sz="1500" dirty="0" err="1"/>
              <a:t>variabilei</a:t>
            </a:r>
            <a:r>
              <a:rPr lang="en-US" sz="1500" dirty="0"/>
              <a:t> index1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valoarea</a:t>
            </a:r>
            <a:r>
              <a:rPr lang="en-US" sz="1500" dirty="0"/>
              <a:t> </a:t>
            </a:r>
            <a:r>
              <a:rPr lang="en-US" sz="1500" dirty="0" err="1"/>
              <a:t>unghiului</a:t>
            </a:r>
            <a:r>
              <a:rPr lang="en-US" sz="1500" dirty="0"/>
              <a:t> </a:t>
            </a:r>
            <a:r>
              <a:rPr lang="en-US" sz="1500" dirty="0" err="1"/>
              <a:t>trimita</a:t>
            </a:r>
            <a:r>
              <a:rPr lang="en-US" sz="1500" dirty="0"/>
              <a:t> de Arduino Uno </a:t>
            </a:r>
            <a:r>
              <a:rPr lang="en-US" sz="1500" dirty="0" err="1"/>
              <a:t>catre</a:t>
            </a:r>
            <a:r>
              <a:rPr lang="en-US" sz="1500" dirty="0"/>
              <a:t> serial port</a:t>
            </a:r>
          </a:p>
          <a:p>
            <a:r>
              <a:rPr lang="en-US" sz="1500" dirty="0"/>
              <a:t>  distance= </a:t>
            </a:r>
            <a:r>
              <a:rPr lang="en-US" sz="1500" dirty="0" err="1"/>
              <a:t>data.substring</a:t>
            </a:r>
            <a:r>
              <a:rPr lang="en-US" sz="1500" dirty="0"/>
              <a:t>(index1+1, </a:t>
            </a:r>
            <a:r>
              <a:rPr lang="en-US" sz="1500" dirty="0" err="1"/>
              <a:t>data.length</a:t>
            </a:r>
            <a:r>
              <a:rPr lang="en-US" sz="1500" dirty="0"/>
              <a:t>()); // </a:t>
            </a:r>
            <a:r>
              <a:rPr lang="en-US" sz="1500" dirty="0" err="1"/>
              <a:t>citeste</a:t>
            </a:r>
            <a:r>
              <a:rPr lang="en-US" sz="1500" dirty="0"/>
              <a:t> date din </a:t>
            </a:r>
            <a:r>
              <a:rPr lang="en-US" sz="1500" dirty="0" err="1"/>
              <a:t>pozitia</a:t>
            </a:r>
            <a:r>
              <a:rPr lang="en-US" sz="1500" dirty="0"/>
              <a:t> “index1” </a:t>
            </a:r>
            <a:r>
              <a:rPr lang="en-US" sz="1500" dirty="0" err="1"/>
              <a:t>pana</a:t>
            </a:r>
            <a:r>
              <a:rPr lang="en-US" sz="1500" dirty="0"/>
              <a:t> la </a:t>
            </a:r>
            <a:r>
              <a:rPr lang="en-US" sz="1500" dirty="0" err="1"/>
              <a:t>sfarsitul</a:t>
            </a:r>
            <a:r>
              <a:rPr lang="en-US" sz="1500" dirty="0"/>
              <a:t> </a:t>
            </a:r>
            <a:r>
              <a:rPr lang="en-US" sz="1500" dirty="0" err="1"/>
              <a:t>acestora</a:t>
            </a:r>
            <a:r>
              <a:rPr lang="en-US" sz="1500" dirty="0"/>
              <a:t>, </a:t>
            </a:r>
            <a:r>
              <a:rPr lang="en-US" sz="1500" dirty="0" err="1"/>
              <a:t>aceasta</a:t>
            </a:r>
            <a:r>
              <a:rPr lang="en-US" sz="1500" dirty="0"/>
              <a:t> </a:t>
            </a:r>
            <a:r>
              <a:rPr lang="en-US" sz="1500" dirty="0" err="1"/>
              <a:t>fiind</a:t>
            </a:r>
            <a:r>
              <a:rPr lang="en-US" sz="1500" dirty="0"/>
              <a:t> </a:t>
            </a:r>
            <a:r>
              <a:rPr lang="en-US" sz="1500" dirty="0" err="1"/>
              <a:t>valoarea</a:t>
            </a:r>
            <a:r>
              <a:rPr lang="en-US" sz="1500" dirty="0"/>
              <a:t> </a:t>
            </a:r>
            <a:r>
              <a:rPr lang="en-US" sz="1500" dirty="0" err="1"/>
              <a:t>distantei</a:t>
            </a:r>
            <a:endParaRPr lang="en-US" sz="1500" dirty="0"/>
          </a:p>
          <a:p>
            <a:r>
              <a:rPr lang="en-US" sz="1500" dirty="0"/>
              <a:t>  </a:t>
            </a:r>
          </a:p>
          <a:p>
            <a:r>
              <a:rPr lang="en-US" sz="1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12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856CE-C205-8FEB-3DC3-E1A53CF12F50}"/>
              </a:ext>
            </a:extLst>
          </p:cNvPr>
          <p:cNvSpPr txBox="1"/>
          <p:nvPr/>
        </p:nvSpPr>
        <p:spPr>
          <a:xfrm>
            <a:off x="1622" y="0"/>
            <a:ext cx="609437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// </a:t>
            </a:r>
            <a:r>
              <a:rPr lang="en-US" sz="1500" dirty="0" err="1"/>
              <a:t>coverteste</a:t>
            </a:r>
            <a:r>
              <a:rPr lang="en-US" sz="1500" dirty="0"/>
              <a:t> </a:t>
            </a:r>
            <a:r>
              <a:rPr lang="en-US" sz="1500" dirty="0" err="1"/>
              <a:t>stringul</a:t>
            </a:r>
            <a:r>
              <a:rPr lang="en-US" sz="1500" dirty="0"/>
              <a:t> (</a:t>
            </a:r>
            <a:r>
              <a:rPr lang="en-US" sz="1500" dirty="0" err="1"/>
              <a:t>sirul</a:t>
            </a:r>
            <a:r>
              <a:rPr lang="en-US" sz="1500" dirty="0"/>
              <a:t>) in </a:t>
            </a:r>
            <a:r>
              <a:rPr lang="en-US" sz="1500" dirty="0" err="1"/>
              <a:t>variabile</a:t>
            </a:r>
            <a:r>
              <a:rPr lang="en-US" sz="1500" dirty="0"/>
              <a:t> de tip int(</a:t>
            </a:r>
            <a:r>
              <a:rPr lang="en-US" sz="1500" dirty="0" err="1"/>
              <a:t>eger</a:t>
            </a:r>
            <a:r>
              <a:rPr lang="en-US" sz="1500" dirty="0"/>
              <a:t>)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iAngle</a:t>
            </a:r>
            <a:r>
              <a:rPr lang="en-US" sz="1500" dirty="0"/>
              <a:t> = int(angle);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iDistance</a:t>
            </a:r>
            <a:r>
              <a:rPr lang="en-US" sz="1500" dirty="0"/>
              <a:t> = int(distance);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void </a:t>
            </a:r>
            <a:r>
              <a:rPr lang="en-US" sz="1500" dirty="0" err="1"/>
              <a:t>drawRadar</a:t>
            </a:r>
            <a:r>
              <a:rPr lang="en-US" sz="1500" dirty="0"/>
              <a:t>() {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pushMatrix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translate(960,1000); // </a:t>
            </a:r>
            <a:r>
              <a:rPr lang="en-US" sz="1500" dirty="0" err="1"/>
              <a:t>misca</a:t>
            </a:r>
            <a:r>
              <a:rPr lang="en-US" sz="1500" dirty="0"/>
              <a:t> </a:t>
            </a:r>
            <a:r>
              <a:rPr lang="en-US" sz="1500" dirty="0" err="1"/>
              <a:t>coordonatele</a:t>
            </a:r>
            <a:r>
              <a:rPr lang="en-US" sz="1500" dirty="0"/>
              <a:t> de </a:t>
            </a:r>
            <a:r>
              <a:rPr lang="en-US" sz="1500" dirty="0" err="1"/>
              <a:t>inceput</a:t>
            </a:r>
            <a:r>
              <a:rPr lang="en-US" sz="1500" dirty="0"/>
              <a:t> </a:t>
            </a:r>
            <a:r>
              <a:rPr lang="en-US" sz="1500" dirty="0" err="1"/>
              <a:t>intr</a:t>
            </a:r>
            <a:r>
              <a:rPr lang="en-US" sz="1500" dirty="0"/>
              <a:t>-o </a:t>
            </a:r>
            <a:r>
              <a:rPr lang="en-US" sz="1500" dirty="0" err="1"/>
              <a:t>noua</a:t>
            </a:r>
            <a:r>
              <a:rPr lang="en-US" sz="1500" dirty="0"/>
              <a:t> </a:t>
            </a:r>
            <a:r>
              <a:rPr lang="en-US" sz="1500" dirty="0" err="1"/>
              <a:t>locatie</a:t>
            </a:r>
            <a:endParaRPr lang="en-US" sz="1500" dirty="0"/>
          </a:p>
          <a:p>
            <a:r>
              <a:rPr lang="en-US" sz="1500" dirty="0"/>
              <a:t>  </a:t>
            </a:r>
            <a:r>
              <a:rPr lang="en-US" sz="1500" dirty="0" err="1"/>
              <a:t>noFill</a:t>
            </a:r>
            <a:r>
              <a:rPr lang="en-US" sz="1500" dirty="0"/>
              <a:t>();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strokeWeight</a:t>
            </a:r>
            <a:r>
              <a:rPr lang="en-US" sz="1500" dirty="0"/>
              <a:t>(2);</a:t>
            </a:r>
          </a:p>
          <a:p>
            <a:r>
              <a:rPr lang="en-US" sz="1500" dirty="0"/>
              <a:t>  stroke(98,245,31);</a:t>
            </a:r>
          </a:p>
          <a:p>
            <a:r>
              <a:rPr lang="en-US" sz="1500" dirty="0"/>
              <a:t>  // </a:t>
            </a:r>
            <a:r>
              <a:rPr lang="en-US" sz="1500" dirty="0" err="1"/>
              <a:t>deseneaza</a:t>
            </a:r>
            <a:r>
              <a:rPr lang="en-US" sz="1500" dirty="0"/>
              <a:t> </a:t>
            </a:r>
            <a:r>
              <a:rPr lang="en-US" sz="1500" dirty="0" err="1"/>
              <a:t>arcul</a:t>
            </a:r>
            <a:r>
              <a:rPr lang="en-US" sz="1500" dirty="0"/>
              <a:t> de </a:t>
            </a:r>
            <a:r>
              <a:rPr lang="en-US" sz="1500" dirty="0" err="1"/>
              <a:t>cerc</a:t>
            </a:r>
            <a:endParaRPr lang="en-US" sz="1500" dirty="0"/>
          </a:p>
          <a:p>
            <a:r>
              <a:rPr lang="en-US" sz="1500" dirty="0"/>
              <a:t>  arc(0,0,1800,1800,PI,TWO_PI);</a:t>
            </a:r>
          </a:p>
          <a:p>
            <a:r>
              <a:rPr lang="en-US" sz="1500" dirty="0"/>
              <a:t>  arc(0,0,1400,1400,PI,TWO_PI);</a:t>
            </a:r>
          </a:p>
          <a:p>
            <a:r>
              <a:rPr lang="en-US" sz="1500" dirty="0"/>
              <a:t>  arc(0,0,1000,1000,PI,TWO_PI);</a:t>
            </a:r>
          </a:p>
          <a:p>
            <a:r>
              <a:rPr lang="en-US" sz="1500" dirty="0"/>
              <a:t>  arc(0,0,600,600,PI,TWO_PI);</a:t>
            </a:r>
          </a:p>
          <a:p>
            <a:r>
              <a:rPr lang="en-US" sz="1500" dirty="0"/>
              <a:t>  // </a:t>
            </a:r>
            <a:r>
              <a:rPr lang="en-US" sz="1500" dirty="0" err="1"/>
              <a:t>deseneaza</a:t>
            </a:r>
            <a:r>
              <a:rPr lang="en-US" sz="1500" dirty="0"/>
              <a:t> </a:t>
            </a:r>
            <a:r>
              <a:rPr lang="en-US" sz="1500" dirty="0" err="1"/>
              <a:t>linile</a:t>
            </a:r>
            <a:r>
              <a:rPr lang="en-US" sz="1500" dirty="0"/>
              <a:t> </a:t>
            </a:r>
            <a:r>
              <a:rPr lang="en-US" sz="1500" dirty="0" err="1"/>
              <a:t>unghiurilor</a:t>
            </a:r>
            <a:endParaRPr lang="en-US" sz="1500" dirty="0"/>
          </a:p>
          <a:p>
            <a:r>
              <a:rPr lang="en-US" sz="1500" dirty="0"/>
              <a:t>  line(-960,0,960,0);</a:t>
            </a:r>
          </a:p>
          <a:p>
            <a:r>
              <a:rPr lang="en-US" sz="1500" dirty="0"/>
              <a:t>  line(0,0,-960*cos(radians(30)),-960*sin(radians(30)));</a:t>
            </a:r>
          </a:p>
          <a:p>
            <a:r>
              <a:rPr lang="en-US" sz="1500" dirty="0"/>
              <a:t>  line(0,0,-960*cos(radians(60)),-960*sin(radians(60)));</a:t>
            </a:r>
          </a:p>
          <a:p>
            <a:r>
              <a:rPr lang="en-US" sz="1500" dirty="0"/>
              <a:t>  line(0,0,-960*cos(radians(90)),-960*sin(radians(90)));</a:t>
            </a:r>
          </a:p>
          <a:p>
            <a:r>
              <a:rPr lang="en-US" sz="1500" dirty="0"/>
              <a:t>  line(0,0,-960*cos(radians(120)),-960*sin(radians(120)));</a:t>
            </a:r>
          </a:p>
          <a:p>
            <a:r>
              <a:rPr lang="en-US" sz="1500" dirty="0"/>
              <a:t>  line(0,0,-960*cos(radians(150)),-960*sin(radians(150)));</a:t>
            </a:r>
          </a:p>
          <a:p>
            <a:r>
              <a:rPr lang="en-US" sz="1500" dirty="0"/>
              <a:t>  line(-960*cos(radians(30)),0,960,0);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popMatrix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} </a:t>
            </a:r>
          </a:p>
          <a:p>
            <a:endParaRPr lang="en-US" sz="1500" dirty="0"/>
          </a:p>
          <a:p>
            <a:r>
              <a:rPr lang="en-US" sz="1500" dirty="0"/>
              <a:t>void </a:t>
            </a:r>
            <a:r>
              <a:rPr lang="en-US" sz="1500" dirty="0" err="1"/>
              <a:t>drawObject</a:t>
            </a:r>
            <a:r>
              <a:rPr lang="en-US" sz="1500" dirty="0"/>
              <a:t>() {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pushMatrix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757C0-3126-D52A-08A2-7EB2FA74D55C}"/>
              </a:ext>
            </a:extLst>
          </p:cNvPr>
          <p:cNvSpPr txBox="1"/>
          <p:nvPr/>
        </p:nvSpPr>
        <p:spPr>
          <a:xfrm>
            <a:off x="6081408" y="0"/>
            <a:ext cx="610897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translate(960,1000); // </a:t>
            </a:r>
            <a:r>
              <a:rPr lang="en-US" sz="1500" dirty="0" err="1"/>
              <a:t>muta</a:t>
            </a:r>
            <a:r>
              <a:rPr lang="en-US" sz="1500" dirty="0"/>
              <a:t> </a:t>
            </a:r>
            <a:r>
              <a:rPr lang="en-US" sz="1500" dirty="0" err="1"/>
              <a:t>coordonatele</a:t>
            </a:r>
            <a:r>
              <a:rPr lang="en-US" sz="1500" dirty="0"/>
              <a:t> de </a:t>
            </a:r>
            <a:r>
              <a:rPr lang="en-US" sz="1500" dirty="0" err="1"/>
              <a:t>inceput</a:t>
            </a:r>
            <a:r>
              <a:rPr lang="en-US" sz="1500" dirty="0"/>
              <a:t> </a:t>
            </a:r>
            <a:r>
              <a:rPr lang="en-US" sz="1500" dirty="0" err="1"/>
              <a:t>intr</a:t>
            </a:r>
            <a:r>
              <a:rPr lang="en-US" sz="1500" dirty="0"/>
              <a:t>-o </a:t>
            </a:r>
            <a:r>
              <a:rPr lang="en-US" sz="1500" dirty="0" err="1"/>
              <a:t>noua</a:t>
            </a:r>
            <a:r>
              <a:rPr lang="en-US" sz="1500" dirty="0"/>
              <a:t> </a:t>
            </a:r>
            <a:r>
              <a:rPr lang="en-US" sz="1500" dirty="0" err="1"/>
              <a:t>locatie</a:t>
            </a:r>
            <a:endParaRPr lang="en-US" sz="1500" dirty="0"/>
          </a:p>
          <a:p>
            <a:r>
              <a:rPr lang="en-US" sz="1500" dirty="0"/>
              <a:t>  </a:t>
            </a:r>
            <a:r>
              <a:rPr lang="en-US" sz="1500" dirty="0" err="1"/>
              <a:t>strokeWeight</a:t>
            </a:r>
            <a:r>
              <a:rPr lang="en-US" sz="1500" dirty="0"/>
              <a:t>(9);</a:t>
            </a:r>
          </a:p>
          <a:p>
            <a:r>
              <a:rPr lang="en-US" sz="1500" dirty="0"/>
              <a:t>  stroke(255,10,10); // </a:t>
            </a:r>
            <a:r>
              <a:rPr lang="en-US" sz="1500" dirty="0" err="1"/>
              <a:t>culoarea</a:t>
            </a:r>
            <a:r>
              <a:rPr lang="en-US" sz="1500" dirty="0"/>
              <a:t> </a:t>
            </a:r>
            <a:r>
              <a:rPr lang="en-US" sz="1500" dirty="0" err="1"/>
              <a:t>rosie</a:t>
            </a:r>
            <a:endParaRPr lang="en-US" sz="1500" dirty="0"/>
          </a:p>
          <a:p>
            <a:r>
              <a:rPr lang="en-US" sz="1500" dirty="0"/>
              <a:t>  </a:t>
            </a:r>
            <a:r>
              <a:rPr lang="en-US" sz="1500" dirty="0" err="1"/>
              <a:t>pixsDistance</a:t>
            </a:r>
            <a:r>
              <a:rPr lang="en-US" sz="1500" dirty="0"/>
              <a:t> = </a:t>
            </a:r>
            <a:r>
              <a:rPr lang="en-US" sz="1500" dirty="0" err="1"/>
              <a:t>iDistance</a:t>
            </a:r>
            <a:r>
              <a:rPr lang="en-US" sz="1500" dirty="0"/>
              <a:t>*22.5; // </a:t>
            </a:r>
            <a:r>
              <a:rPr lang="en-US" sz="1500" dirty="0" err="1"/>
              <a:t>converteste</a:t>
            </a:r>
            <a:r>
              <a:rPr lang="en-US" sz="1500" dirty="0"/>
              <a:t> </a:t>
            </a:r>
            <a:r>
              <a:rPr lang="en-US" sz="1500" dirty="0" err="1"/>
              <a:t>distanta</a:t>
            </a:r>
            <a:r>
              <a:rPr lang="en-US" sz="1500" dirty="0"/>
              <a:t> de la sensor din centimetric in </a:t>
            </a:r>
            <a:r>
              <a:rPr lang="en-US" sz="1500" dirty="0" err="1"/>
              <a:t>pixeli</a:t>
            </a:r>
            <a:endParaRPr lang="en-US" sz="1500" dirty="0"/>
          </a:p>
          <a:p>
            <a:r>
              <a:rPr lang="en-US" sz="1500" dirty="0"/>
              <a:t>  // </a:t>
            </a:r>
            <a:r>
              <a:rPr lang="en-US" sz="1500" dirty="0" err="1"/>
              <a:t>limitam</a:t>
            </a:r>
            <a:r>
              <a:rPr lang="en-US" sz="1500" dirty="0"/>
              <a:t> </a:t>
            </a:r>
            <a:r>
              <a:rPr lang="en-US" sz="1500" dirty="0" err="1"/>
              <a:t>distanta</a:t>
            </a:r>
            <a:r>
              <a:rPr lang="en-US" sz="1500" dirty="0"/>
              <a:t> maxima la 40cm</a:t>
            </a:r>
          </a:p>
          <a:p>
            <a:r>
              <a:rPr lang="en-US" sz="1500" dirty="0"/>
              <a:t>  if(</a:t>
            </a:r>
            <a:r>
              <a:rPr lang="en-US" sz="1500" dirty="0" err="1"/>
              <a:t>iDistance</a:t>
            </a:r>
            <a:r>
              <a:rPr lang="en-US" sz="1500" dirty="0"/>
              <a:t>&lt;40){</a:t>
            </a:r>
          </a:p>
          <a:p>
            <a:r>
              <a:rPr lang="en-US" sz="1500" dirty="0"/>
              <a:t>    // </a:t>
            </a:r>
            <a:r>
              <a:rPr lang="en-US" sz="1500" dirty="0" err="1"/>
              <a:t>deseneaza</a:t>
            </a:r>
            <a:r>
              <a:rPr lang="en-US" sz="1500" dirty="0"/>
              <a:t> </a:t>
            </a:r>
            <a:r>
              <a:rPr lang="en-US" sz="1500" dirty="0" err="1"/>
              <a:t>obiectul</a:t>
            </a:r>
            <a:r>
              <a:rPr lang="en-US" sz="1500" dirty="0"/>
              <a:t> conform </a:t>
            </a:r>
            <a:r>
              <a:rPr lang="en-US" sz="1500" dirty="0" err="1"/>
              <a:t>unghiului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distantei</a:t>
            </a:r>
            <a:endParaRPr lang="en-US" sz="1500" dirty="0"/>
          </a:p>
          <a:p>
            <a:r>
              <a:rPr lang="en-US" sz="1500" dirty="0"/>
              <a:t>  line(</a:t>
            </a:r>
            <a:r>
              <a:rPr lang="en-US" sz="1500" dirty="0" err="1"/>
              <a:t>pixsDistance</a:t>
            </a:r>
            <a:r>
              <a:rPr lang="en-US" sz="1500" dirty="0"/>
              <a:t>*cos(radians(</a:t>
            </a:r>
            <a:r>
              <a:rPr lang="en-US" sz="1500" dirty="0" err="1"/>
              <a:t>iAngle</a:t>
            </a:r>
            <a:r>
              <a:rPr lang="en-US" sz="1500" dirty="0"/>
              <a:t>)),-</a:t>
            </a:r>
            <a:r>
              <a:rPr lang="en-US" sz="1500" dirty="0" err="1"/>
              <a:t>pixsDistance</a:t>
            </a:r>
            <a:r>
              <a:rPr lang="en-US" sz="1500" dirty="0"/>
              <a:t>*sin(radians(</a:t>
            </a:r>
            <a:r>
              <a:rPr lang="en-US" sz="1500" dirty="0" err="1"/>
              <a:t>iAngle</a:t>
            </a:r>
            <a:r>
              <a:rPr lang="en-US" sz="1500" dirty="0"/>
              <a:t>)),950*cos(radians(</a:t>
            </a:r>
            <a:r>
              <a:rPr lang="en-US" sz="1500" dirty="0" err="1"/>
              <a:t>iAngle</a:t>
            </a:r>
            <a:r>
              <a:rPr lang="en-US" sz="1500" dirty="0"/>
              <a:t>)),-950*sin(radians(</a:t>
            </a:r>
            <a:r>
              <a:rPr lang="en-US" sz="1500" dirty="0" err="1"/>
              <a:t>iAngle</a:t>
            </a:r>
            <a:r>
              <a:rPr lang="en-US" sz="1500" dirty="0"/>
              <a:t>)));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popMatrix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void </a:t>
            </a:r>
            <a:r>
              <a:rPr lang="en-US" sz="1500" dirty="0" err="1"/>
              <a:t>drawLine</a:t>
            </a:r>
            <a:r>
              <a:rPr lang="en-US" sz="1500" dirty="0"/>
              <a:t>() {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pushMatrix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strokeWeight</a:t>
            </a:r>
            <a:r>
              <a:rPr lang="en-US" sz="1500" dirty="0"/>
              <a:t>(9);</a:t>
            </a:r>
          </a:p>
          <a:p>
            <a:r>
              <a:rPr lang="en-US" sz="1500" dirty="0"/>
              <a:t>  stroke(30,250,60);</a:t>
            </a:r>
          </a:p>
          <a:p>
            <a:r>
              <a:rPr lang="en-US" sz="1500" dirty="0"/>
              <a:t>  translate(960,1000); // </a:t>
            </a:r>
            <a:r>
              <a:rPr lang="en-US" sz="1500" dirty="0" err="1"/>
              <a:t>muta</a:t>
            </a:r>
            <a:r>
              <a:rPr lang="en-US" sz="1500" dirty="0"/>
              <a:t> </a:t>
            </a:r>
            <a:r>
              <a:rPr lang="en-US" sz="1500" dirty="0" err="1"/>
              <a:t>coordonatele</a:t>
            </a:r>
            <a:r>
              <a:rPr lang="en-US" sz="1500" dirty="0"/>
              <a:t> de start </a:t>
            </a:r>
            <a:r>
              <a:rPr lang="en-US" sz="1500" dirty="0" err="1"/>
              <a:t>intr</a:t>
            </a:r>
            <a:r>
              <a:rPr lang="en-US" sz="1500" dirty="0"/>
              <a:t>-o </a:t>
            </a:r>
            <a:r>
              <a:rPr lang="en-US" sz="1500" dirty="0" err="1"/>
              <a:t>noua</a:t>
            </a:r>
            <a:r>
              <a:rPr lang="en-US" sz="1500" dirty="0"/>
              <a:t> </a:t>
            </a:r>
            <a:r>
              <a:rPr lang="en-US" sz="1500" dirty="0" err="1"/>
              <a:t>locatie</a:t>
            </a:r>
            <a:endParaRPr lang="en-US" sz="1500" dirty="0"/>
          </a:p>
          <a:p>
            <a:r>
              <a:rPr lang="en-US" sz="1500" dirty="0"/>
              <a:t>  line(0,0,950*cos(radians(</a:t>
            </a:r>
            <a:r>
              <a:rPr lang="en-US" sz="1500" dirty="0" err="1"/>
              <a:t>iAngle</a:t>
            </a:r>
            <a:r>
              <a:rPr lang="en-US" sz="1500" dirty="0"/>
              <a:t>)),-950*sin(radians(</a:t>
            </a:r>
            <a:r>
              <a:rPr lang="en-US" sz="1500" dirty="0" err="1"/>
              <a:t>iAngle</a:t>
            </a:r>
            <a:r>
              <a:rPr lang="en-US" sz="1500" dirty="0"/>
              <a:t>))); // </a:t>
            </a:r>
            <a:r>
              <a:rPr lang="en-US" sz="1500" dirty="0" err="1"/>
              <a:t>deseana</a:t>
            </a:r>
            <a:r>
              <a:rPr lang="en-US" sz="1500" dirty="0"/>
              <a:t> </a:t>
            </a:r>
            <a:r>
              <a:rPr lang="en-US" sz="1500" dirty="0" err="1"/>
              <a:t>linia</a:t>
            </a:r>
            <a:r>
              <a:rPr lang="en-US" sz="1500" dirty="0"/>
              <a:t> conform </a:t>
            </a:r>
            <a:r>
              <a:rPr lang="en-US" sz="1500" dirty="0" err="1"/>
              <a:t>unghiului</a:t>
            </a:r>
            <a:endParaRPr lang="en-US" sz="1500" dirty="0"/>
          </a:p>
          <a:p>
            <a:r>
              <a:rPr lang="en-US" sz="1500" dirty="0"/>
              <a:t>  </a:t>
            </a:r>
            <a:r>
              <a:rPr lang="en-US" sz="1500" dirty="0" err="1"/>
              <a:t>popMatrix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void </a:t>
            </a:r>
            <a:r>
              <a:rPr lang="en-US" sz="1500" dirty="0" err="1"/>
              <a:t>drawText</a:t>
            </a:r>
            <a:r>
              <a:rPr lang="en-US" sz="1500" dirty="0"/>
              <a:t>() { // </a:t>
            </a:r>
            <a:r>
              <a:rPr lang="en-US" sz="1500" dirty="0" err="1"/>
              <a:t>scrie</a:t>
            </a:r>
            <a:r>
              <a:rPr lang="en-US" sz="1500" dirty="0"/>
              <a:t> </a:t>
            </a:r>
            <a:r>
              <a:rPr lang="en-US" sz="1500" dirty="0" err="1"/>
              <a:t>textul</a:t>
            </a:r>
            <a:r>
              <a:rPr lang="en-US" sz="1500" dirty="0"/>
              <a:t> de pe </a:t>
            </a:r>
            <a:r>
              <a:rPr lang="en-US" sz="1500" dirty="0" err="1"/>
              <a:t>ecran</a:t>
            </a:r>
            <a:endParaRPr lang="en-US" sz="1500" dirty="0"/>
          </a:p>
          <a:p>
            <a:r>
              <a:rPr lang="en-US" sz="1500" dirty="0"/>
              <a:t> 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pushMatrix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if(</a:t>
            </a:r>
            <a:r>
              <a:rPr lang="en-US" sz="1500" dirty="0" err="1"/>
              <a:t>iDistance</a:t>
            </a:r>
            <a:r>
              <a:rPr lang="en-US" sz="1500" dirty="0"/>
              <a:t>&gt;40) {</a:t>
            </a:r>
          </a:p>
          <a:p>
            <a:r>
              <a:rPr lang="en-US" sz="1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072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F7F83-C074-7D39-04C0-446FF0DA4C09}"/>
              </a:ext>
            </a:extLst>
          </p:cNvPr>
          <p:cNvSpPr txBox="1"/>
          <p:nvPr/>
        </p:nvSpPr>
        <p:spPr>
          <a:xfrm>
            <a:off x="1622" y="0"/>
            <a:ext cx="609437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/>
              <a:t>noObject</a:t>
            </a:r>
            <a:r>
              <a:rPr lang="en-US" sz="1500" dirty="0"/>
              <a:t> = "Out of Range";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  else {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noObject</a:t>
            </a:r>
            <a:r>
              <a:rPr lang="en-US" sz="1500" dirty="0"/>
              <a:t> = "In Range";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  fill(0,0,0);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noStroke</a:t>
            </a:r>
            <a:r>
              <a:rPr lang="en-US" sz="1500" dirty="0"/>
              <a:t>();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rect</a:t>
            </a:r>
            <a:r>
              <a:rPr lang="en-US" sz="1500" dirty="0"/>
              <a:t>(0, 1010, width, 1080);</a:t>
            </a:r>
          </a:p>
          <a:p>
            <a:r>
              <a:rPr lang="en-US" sz="1500" dirty="0"/>
              <a:t>  fill(98,245,31);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textSize</a:t>
            </a:r>
            <a:r>
              <a:rPr lang="en-US" sz="1500" dirty="0"/>
              <a:t>(25);</a:t>
            </a:r>
          </a:p>
          <a:p>
            <a:r>
              <a:rPr lang="en-US" sz="1500" dirty="0"/>
              <a:t>  text("10cm",1180,990);</a:t>
            </a:r>
          </a:p>
          <a:p>
            <a:r>
              <a:rPr lang="en-US" sz="1500" dirty="0"/>
              <a:t>  text("20cm",1380,990);</a:t>
            </a:r>
          </a:p>
          <a:p>
            <a:r>
              <a:rPr lang="en-US" sz="1500" dirty="0"/>
              <a:t>  text("30cm",1580,990);</a:t>
            </a:r>
          </a:p>
          <a:p>
            <a:r>
              <a:rPr lang="en-US" sz="1500" dirty="0"/>
              <a:t>  text("40cm",1780,990);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textSize</a:t>
            </a:r>
            <a:r>
              <a:rPr lang="en-US" sz="1500" dirty="0"/>
              <a:t>(40);</a:t>
            </a:r>
          </a:p>
          <a:p>
            <a:r>
              <a:rPr lang="en-US" sz="1500" dirty="0"/>
              <a:t>  text("Object: " + </a:t>
            </a:r>
            <a:r>
              <a:rPr lang="en-US" sz="1500" dirty="0" err="1"/>
              <a:t>noObject</a:t>
            </a:r>
            <a:r>
              <a:rPr lang="en-US" sz="1500" dirty="0"/>
              <a:t>, 240, 1050);</a:t>
            </a:r>
          </a:p>
          <a:p>
            <a:r>
              <a:rPr lang="en-US" sz="1500" dirty="0"/>
              <a:t>  text("Angle: " + </a:t>
            </a:r>
            <a:r>
              <a:rPr lang="en-US" sz="1500" dirty="0" err="1"/>
              <a:t>iAngle</a:t>
            </a:r>
            <a:r>
              <a:rPr lang="en-US" sz="1500" dirty="0"/>
              <a:t> +" °", 1050, 1050);</a:t>
            </a:r>
          </a:p>
          <a:p>
            <a:r>
              <a:rPr lang="en-US" sz="1500" dirty="0"/>
              <a:t>  text("Distance: ", 1380, 1050);</a:t>
            </a:r>
          </a:p>
          <a:p>
            <a:r>
              <a:rPr lang="en-US" sz="1500" dirty="0"/>
              <a:t>  if(</a:t>
            </a:r>
            <a:r>
              <a:rPr lang="en-US" sz="1500" dirty="0" err="1"/>
              <a:t>iDistance</a:t>
            </a:r>
            <a:r>
              <a:rPr lang="en-US" sz="1500" dirty="0"/>
              <a:t>&lt;40) {</a:t>
            </a:r>
          </a:p>
          <a:p>
            <a:r>
              <a:rPr lang="en-US" sz="1500" dirty="0"/>
              <a:t>  text("        " + </a:t>
            </a:r>
            <a:r>
              <a:rPr lang="en-US" sz="1500" dirty="0" err="1"/>
              <a:t>iDistance</a:t>
            </a:r>
            <a:r>
              <a:rPr lang="en-US" sz="1500" dirty="0"/>
              <a:t> +" cm", 1400, 1050);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textSize</a:t>
            </a:r>
            <a:r>
              <a:rPr lang="en-US" sz="1500" dirty="0"/>
              <a:t>(25);</a:t>
            </a:r>
          </a:p>
          <a:p>
            <a:r>
              <a:rPr lang="en-US" sz="1500" dirty="0"/>
              <a:t>  fill(98,245,60);</a:t>
            </a:r>
          </a:p>
          <a:p>
            <a:r>
              <a:rPr lang="en-US" sz="1500" dirty="0"/>
              <a:t>  translate(961+960*cos(radians(30)),982-960*sin(radians(30)));</a:t>
            </a:r>
          </a:p>
          <a:p>
            <a:r>
              <a:rPr lang="en-US" sz="1500" dirty="0"/>
              <a:t>  rotate(-radians(-60));</a:t>
            </a:r>
          </a:p>
          <a:p>
            <a:r>
              <a:rPr lang="en-US" sz="1500" dirty="0"/>
              <a:t>  text("30°",0,0);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resetMatrix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translate(954+960*cos(radians(60)),984-960*sin(radians(60)));</a:t>
            </a:r>
          </a:p>
          <a:p>
            <a:r>
              <a:rPr lang="en-US" sz="1500" dirty="0"/>
              <a:t>  rotate(-radians(-30));</a:t>
            </a:r>
          </a:p>
          <a:p>
            <a:r>
              <a:rPr lang="en-US" sz="15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97AA4-5957-6F70-15E6-D4D46341487B}"/>
              </a:ext>
            </a:extLst>
          </p:cNvPr>
          <p:cNvSpPr txBox="1"/>
          <p:nvPr/>
        </p:nvSpPr>
        <p:spPr>
          <a:xfrm>
            <a:off x="5389123" y="0"/>
            <a:ext cx="610897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text("60°",0,0);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resetMatrix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translate(945+960*cos(radians(90)),990-960*sin(radians(90)));</a:t>
            </a:r>
          </a:p>
          <a:p>
            <a:r>
              <a:rPr lang="en-US" sz="1500" dirty="0"/>
              <a:t>  rotate(radians(0));</a:t>
            </a:r>
          </a:p>
          <a:p>
            <a:r>
              <a:rPr lang="en-US" sz="1500" dirty="0"/>
              <a:t>  text("90°",0,0);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resetMatrix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translate(935+960*cos(radians(120)),1003-960*sin(radians(120)));</a:t>
            </a:r>
          </a:p>
          <a:p>
            <a:r>
              <a:rPr lang="en-US" sz="1500" dirty="0"/>
              <a:t>  rotate(radians(-30));</a:t>
            </a:r>
          </a:p>
          <a:p>
            <a:r>
              <a:rPr lang="en-US" sz="1500" dirty="0"/>
              <a:t>  text("120°",0,0);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resetMatrix</a:t>
            </a:r>
            <a:r>
              <a:rPr lang="en-US" sz="1500" dirty="0"/>
              <a:t>();</a:t>
            </a:r>
          </a:p>
          <a:p>
            <a:r>
              <a:rPr lang="en-US" sz="1500" dirty="0"/>
              <a:t>  translate(940+960*cos(radians(150)),1018-960*sin(radians(150)));</a:t>
            </a:r>
          </a:p>
          <a:p>
            <a:r>
              <a:rPr lang="en-US" sz="1500" dirty="0"/>
              <a:t>  rotate(radians(-60));</a:t>
            </a:r>
          </a:p>
          <a:p>
            <a:r>
              <a:rPr lang="en-US" sz="1500" dirty="0"/>
              <a:t>  text("150°",0,0);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popMatrix</a:t>
            </a:r>
            <a:r>
              <a:rPr lang="en-US" sz="1500" dirty="0"/>
              <a:t>(); </a:t>
            </a:r>
          </a:p>
          <a:p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25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3AA5E-99AB-11A3-B072-FAE3C256C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9" b="304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185059-9FDD-E327-6F1F-FF2D69BEF31F}"/>
              </a:ext>
            </a:extLst>
          </p:cNvPr>
          <p:cNvSpPr txBox="1"/>
          <p:nvPr/>
        </p:nvSpPr>
        <p:spPr>
          <a:xfrm>
            <a:off x="5308600" y="310583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 err="1"/>
              <a:t>Sfarsit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398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iectrobo">
            <a:hlinkClick r:id="" action="ppaction://media"/>
            <a:extLst>
              <a:ext uri="{FF2B5EF4-FFF2-40B4-BE49-F238E27FC236}">
                <a16:creationId xmlns:a16="http://schemas.microsoft.com/office/drawing/2014/main" id="{E2FC29E6-FB13-30ED-244D-C52A9B55DE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8353F-F251-663E-947A-1E0CED4CA852}"/>
              </a:ext>
            </a:extLst>
          </p:cNvPr>
          <p:cNvSpPr txBox="1"/>
          <p:nvPr/>
        </p:nvSpPr>
        <p:spPr>
          <a:xfrm>
            <a:off x="1241895" y="719846"/>
            <a:ext cx="970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pe idea de </a:t>
            </a:r>
            <a:r>
              <a:rPr lang="en-US" dirty="0" err="1"/>
              <a:t>baza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sonar </a:t>
            </a:r>
            <a:r>
              <a:rPr lang="en-US" dirty="0" err="1"/>
              <a:t>sau</a:t>
            </a:r>
            <a:r>
              <a:rPr lang="en-US" dirty="0"/>
              <a:t> radar pe care des il </a:t>
            </a:r>
            <a:r>
              <a:rPr lang="en-US" dirty="0" err="1"/>
              <a:t>intalnim</a:t>
            </a:r>
            <a:r>
              <a:rPr lang="en-US" dirty="0"/>
              <a:t> in </a:t>
            </a:r>
            <a:r>
              <a:rPr lang="en-US" dirty="0" err="1"/>
              <a:t>scenele</a:t>
            </a:r>
            <a:r>
              <a:rPr lang="en-US" dirty="0"/>
              <a:t> din </a:t>
            </a:r>
            <a:r>
              <a:rPr lang="en-US" dirty="0" err="1"/>
              <a:t>filmele</a:t>
            </a:r>
            <a:r>
              <a:rPr lang="en-US" dirty="0"/>
              <a:t> de </a:t>
            </a:r>
            <a:r>
              <a:rPr lang="en-US" dirty="0" err="1"/>
              <a:t>actiune</a:t>
            </a:r>
            <a:r>
              <a:rPr lang="en-US" dirty="0"/>
              <a:t> in care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opereaza</a:t>
            </a:r>
            <a:r>
              <a:rPr lang="en-US" dirty="0"/>
              <a:t> un radar/sonar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cam </a:t>
            </a:r>
            <a:r>
              <a:rPr lang="en-US" dirty="0" err="1"/>
              <a:t>asa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 descr="A person wearing headphones and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557D6553-DB31-FCEC-3E95-F7EDAFD7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41" y="1704014"/>
            <a:ext cx="5175115" cy="2911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C4F5C-B190-65F6-269E-25175FFF0429}"/>
              </a:ext>
            </a:extLst>
          </p:cNvPr>
          <p:cNvSpPr txBox="1"/>
          <p:nvPr/>
        </p:nvSpPr>
        <p:spPr>
          <a:xfrm>
            <a:off x="1917970" y="4999019"/>
            <a:ext cx="835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: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detectat</a:t>
            </a:r>
            <a:r>
              <a:rPr lang="en-US" dirty="0"/>
              <a:t> in fata </a:t>
            </a:r>
            <a:r>
              <a:rPr lang="en-US" dirty="0" err="1"/>
              <a:t>senzorului</a:t>
            </a:r>
            <a:r>
              <a:rPr lang="en-US" dirty="0"/>
              <a:t> ultrasonic,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un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placuta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placuta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buzzer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cu </a:t>
            </a:r>
            <a:r>
              <a:rPr lang="en-US" dirty="0" err="1"/>
              <a:t>locatia</a:t>
            </a:r>
            <a:r>
              <a:rPr lang="en-US" dirty="0"/>
              <a:t> “exacta” (</a:t>
            </a:r>
            <a:r>
              <a:rPr lang="en-US" dirty="0" err="1"/>
              <a:t>atat</a:t>
            </a:r>
            <a:r>
              <a:rPr lang="en-US" dirty="0"/>
              <a:t> cat 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) a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detectat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distantei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unghiului</a:t>
            </a:r>
            <a:r>
              <a:rPr lang="en-US" dirty="0"/>
              <a:t> la care s-a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3B9BC-9301-B745-55D9-BA5B5C7FB3B4}"/>
              </a:ext>
            </a:extLst>
          </p:cNvPr>
          <p:cNvSpPr txBox="1"/>
          <p:nvPr/>
        </p:nvSpPr>
        <p:spPr>
          <a:xfrm>
            <a:off x="3720125" y="294640"/>
            <a:ext cx="475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 cate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:</a:t>
            </a:r>
          </a:p>
        </p:txBody>
      </p:sp>
      <p:pic>
        <p:nvPicPr>
          <p:cNvPr id="4" name="Picture 3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D97B11D8-0F43-E338-A280-4EDCEA5E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312332"/>
            <a:ext cx="3831590" cy="5108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2F29A-A48B-A4A6-21F0-87A27C28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03" y="1911772"/>
            <a:ext cx="5344926" cy="3554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9B036-AAAB-5E34-096A-73B10C1B5754}"/>
              </a:ext>
            </a:extLst>
          </p:cNvPr>
          <p:cNvSpPr txBox="1"/>
          <p:nvPr/>
        </p:nvSpPr>
        <p:spPr>
          <a:xfrm>
            <a:off x="2024158" y="943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FIZIC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66A8F-E111-282F-BDD1-4C93EE19F44F}"/>
              </a:ext>
            </a:extLst>
          </p:cNvPr>
          <p:cNvSpPr txBox="1"/>
          <p:nvPr/>
        </p:nvSpPr>
        <p:spPr>
          <a:xfrm>
            <a:off x="8672409" y="13919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GRAFIC</a:t>
            </a:r>
          </a:p>
        </p:txBody>
      </p:sp>
    </p:spTree>
    <p:extLst>
      <p:ext uri="{BB962C8B-B14F-4D97-AF65-F5344CB8AC3E}">
        <p14:creationId xmlns:p14="http://schemas.microsoft.com/office/powerpoint/2010/main" val="33237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94ECA063-96DC-EE96-66D5-543B69A3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8" y="0"/>
            <a:ext cx="5143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59CBF-A322-9416-16BB-F0226DA92DAB}"/>
              </a:ext>
            </a:extLst>
          </p:cNvPr>
          <p:cNvSpPr txBox="1"/>
          <p:nvPr/>
        </p:nvSpPr>
        <p:spPr>
          <a:xfrm>
            <a:off x="5377898" y="200640"/>
            <a:ext cx="4874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cam</a:t>
            </a:r>
          </a:p>
          <a:p>
            <a:pPr algn="ctr"/>
            <a:r>
              <a:rPr lang="en-US" dirty="0"/>
              <a:t>tot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.</a:t>
            </a:r>
          </a:p>
          <a:p>
            <a:pPr algn="ctr"/>
            <a:br>
              <a:rPr lang="en-US" dirty="0"/>
            </a:br>
            <a:r>
              <a:rPr lang="en-US" dirty="0" err="1"/>
              <a:t>Senzorul</a:t>
            </a:r>
            <a:r>
              <a:rPr lang="en-US" dirty="0"/>
              <a:t> ultrasonic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lipit</a:t>
            </a:r>
            <a:r>
              <a:rPr lang="en-US" dirty="0"/>
              <a:t> pe un servomotor,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semicerc</a:t>
            </a:r>
            <a:r>
              <a:rPr lang="en-US" dirty="0"/>
              <a:t> in </a:t>
            </a:r>
            <a:r>
              <a:rPr lang="en-US" dirty="0" err="1"/>
              <a:t>raza</a:t>
            </a:r>
            <a:r>
              <a:rPr lang="en-US" dirty="0"/>
              <a:t> </a:t>
            </a:r>
            <a:r>
              <a:rPr lang="en-US" dirty="0" err="1"/>
              <a:t>caruia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buzzer, care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 cand se </a:t>
            </a:r>
            <a:r>
              <a:rPr lang="en-US" dirty="0" err="1"/>
              <a:t>detecteaza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6857A-9E7F-8DEE-E210-7815D27E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34" y="3028237"/>
            <a:ext cx="6071871" cy="3829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89C6D-406E-4F60-DA05-21081DBAD997}"/>
              </a:ext>
            </a:extLst>
          </p:cNvPr>
          <p:cNvSpPr txBox="1"/>
          <p:nvPr/>
        </p:nvSpPr>
        <p:spPr>
          <a:xfrm>
            <a:off x="10007600" y="455920"/>
            <a:ext cx="2290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componente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Senzor</a:t>
            </a:r>
            <a:r>
              <a:rPr lang="en-US" dirty="0"/>
              <a:t> ultrasonic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Rezistanta</a:t>
            </a:r>
            <a:r>
              <a:rPr lang="en-US" dirty="0"/>
              <a:t> 220Ohm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Cabluri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0E6C9-5587-CEAB-9D5B-1C2A77CE08B3}"/>
              </a:ext>
            </a:extLst>
          </p:cNvPr>
          <p:cNvSpPr txBox="1"/>
          <p:nvPr/>
        </p:nvSpPr>
        <p:spPr>
          <a:xfrm>
            <a:off x="172299" y="2951946"/>
            <a:ext cx="12019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discuta</a:t>
            </a:r>
            <a:r>
              <a:rPr lang="en-US" sz="2800" dirty="0"/>
              <a:t> de </a:t>
            </a:r>
            <a:r>
              <a:rPr lang="en-US" sz="2800" dirty="0" err="1"/>
              <a:t>componenta</a:t>
            </a:r>
            <a:r>
              <a:rPr lang="en-US" sz="2800" dirty="0"/>
              <a:t> </a:t>
            </a:r>
            <a:r>
              <a:rPr lang="en-US" sz="2800" dirty="0" err="1"/>
              <a:t>grafica</a:t>
            </a:r>
            <a:r>
              <a:rPr lang="en-US" sz="2800" dirty="0"/>
              <a:t>,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intai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discutam</a:t>
            </a:r>
            <a:r>
              <a:rPr lang="en-US" sz="2800" dirty="0"/>
              <a:t> </a:t>
            </a:r>
            <a:r>
              <a:rPr lang="en-US" sz="2800" dirty="0" err="1"/>
              <a:t>despre</a:t>
            </a:r>
            <a:r>
              <a:rPr lang="en-US" sz="2800" dirty="0"/>
              <a:t> cod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559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E5288-3E4B-FAAD-36BE-D5F8C7A28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9" b="304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8D605-DECE-F20F-7304-766E3C4A3713}"/>
              </a:ext>
            </a:extLst>
          </p:cNvPr>
          <p:cNvSpPr txBox="1"/>
          <p:nvPr/>
        </p:nvSpPr>
        <p:spPr>
          <a:xfrm>
            <a:off x="3890973" y="3136612"/>
            <a:ext cx="4410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Arial Rounded MT Bold" panose="020F0704030504030204" pitchFamily="34" charset="0"/>
              </a:rPr>
              <a:t>Interpretarea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 err="1">
                <a:latin typeface="Arial Rounded MT Bold" panose="020F0704030504030204" pitchFamily="34" charset="0"/>
              </a:rPr>
              <a:t>codului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0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DD1C9-06CE-9E66-C42A-B35D7D37AF22}"/>
              </a:ext>
            </a:extLst>
          </p:cNvPr>
          <p:cNvSpPr txBox="1"/>
          <p:nvPr/>
        </p:nvSpPr>
        <p:spPr>
          <a:xfrm>
            <a:off x="2997200" y="1351508"/>
            <a:ext cx="619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Servomotorul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misca</a:t>
            </a:r>
            <a:r>
              <a:rPr lang="en-US" sz="2400" dirty="0"/>
              <a:t> in </a:t>
            </a:r>
            <a:r>
              <a:rPr lang="en-US" sz="2400" dirty="0" err="1"/>
              <a:t>continuu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15 </a:t>
            </a:r>
            <a:r>
              <a:rPr lang="en-US" sz="2400" dirty="0" err="1"/>
              <a:t>si</a:t>
            </a:r>
            <a:r>
              <a:rPr lang="en-US" sz="2400" dirty="0"/>
              <a:t> 165 de grade. </a:t>
            </a:r>
            <a:r>
              <a:rPr lang="en-US" sz="2400" dirty="0" err="1"/>
              <a:t>Senzorul</a:t>
            </a:r>
            <a:r>
              <a:rPr lang="en-US" sz="2400" dirty="0"/>
              <a:t> ultrasonic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trimite</a:t>
            </a:r>
            <a:r>
              <a:rPr lang="en-US" sz="2400" dirty="0"/>
              <a:t> date la  </a:t>
            </a:r>
            <a:r>
              <a:rPr lang="en-US" sz="2400" dirty="0" err="1"/>
              <a:t>placuta</a:t>
            </a:r>
            <a:r>
              <a:rPr lang="en-US" sz="2400" dirty="0"/>
              <a:t> Arduino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obiectul</a:t>
            </a:r>
            <a:r>
              <a:rPr lang="en-US" sz="2400" dirty="0"/>
              <a:t> a </a:t>
            </a:r>
            <a:r>
              <a:rPr lang="en-US" sz="2400" dirty="0" err="1"/>
              <a:t>intrat</a:t>
            </a:r>
            <a:r>
              <a:rPr lang="en-US" sz="2400" dirty="0"/>
              <a:t> in </a:t>
            </a:r>
            <a:r>
              <a:rPr lang="en-US" sz="2400" dirty="0" err="1"/>
              <a:t>raza</a:t>
            </a:r>
            <a:r>
              <a:rPr lang="en-US" sz="2400" dirty="0"/>
              <a:t> de </a:t>
            </a:r>
            <a:r>
              <a:rPr lang="en-US" sz="2400" dirty="0" err="1"/>
              <a:t>detectie</a:t>
            </a:r>
            <a:r>
              <a:rPr lang="en-US" sz="2400" dirty="0"/>
              <a:t>, </a:t>
            </a:r>
            <a:r>
              <a:rPr lang="en-US" sz="2400" dirty="0" err="1"/>
              <a:t>adica</a:t>
            </a:r>
            <a:r>
              <a:rPr lang="en-US" sz="2400" dirty="0"/>
              <a:t> </a:t>
            </a:r>
            <a:r>
              <a:rPr lang="en-US" sz="2400" dirty="0" err="1"/>
              <a:t>cei</a:t>
            </a:r>
            <a:r>
              <a:rPr lang="en-US" sz="2400" dirty="0"/>
              <a:t> 40 de cm pe care </a:t>
            </a:r>
            <a:r>
              <a:rPr lang="en-US" sz="2400" dirty="0" err="1"/>
              <a:t>i</a:t>
            </a:r>
            <a:r>
              <a:rPr lang="en-US" sz="2400" dirty="0"/>
              <a:t>-am </a:t>
            </a:r>
            <a:r>
              <a:rPr lang="en-US" sz="2400" dirty="0" err="1"/>
              <a:t>setat</a:t>
            </a:r>
            <a:r>
              <a:rPr lang="en-US" sz="2400" dirty="0"/>
              <a:t> ca </a:t>
            </a:r>
            <a:r>
              <a:rPr lang="en-US" sz="2400" dirty="0" err="1"/>
              <a:t>limita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in </a:t>
            </a:r>
            <a:r>
              <a:rPr lang="en-US" sz="2400" dirty="0" err="1"/>
              <a:t>semicercul</a:t>
            </a:r>
            <a:r>
              <a:rPr lang="en-US" sz="2400" dirty="0"/>
              <a:t> de 150 de grade. </a:t>
            </a:r>
            <a:r>
              <a:rPr lang="en-US" sz="2400" dirty="0" err="1"/>
              <a:t>Atunci</a:t>
            </a:r>
            <a:r>
              <a:rPr lang="en-US" sz="2400" dirty="0"/>
              <a:t> cand </a:t>
            </a:r>
            <a:r>
              <a:rPr lang="en-US" sz="2400" dirty="0" err="1"/>
              <a:t>detecteaza</a:t>
            </a:r>
            <a:r>
              <a:rPr lang="en-US" sz="2400" dirty="0"/>
              <a:t> un </a:t>
            </a:r>
            <a:r>
              <a:rPr lang="en-US" sz="2400" dirty="0" err="1"/>
              <a:t>obiect</a:t>
            </a:r>
            <a:r>
              <a:rPr lang="en-US" sz="2400" dirty="0"/>
              <a:t>, </a:t>
            </a:r>
            <a:r>
              <a:rPr lang="en-US" sz="2400" dirty="0" err="1"/>
              <a:t>codul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active </a:t>
            </a:r>
            <a:r>
              <a:rPr lang="en-US" sz="2400" dirty="0" err="1"/>
              <a:t>buzzerul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cand nu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detecteaza</a:t>
            </a:r>
            <a:r>
              <a:rPr lang="en-US" sz="2400" dirty="0"/>
              <a:t> </a:t>
            </a:r>
            <a:r>
              <a:rPr lang="en-US" sz="2400" dirty="0" err="1"/>
              <a:t>ceva</a:t>
            </a:r>
            <a:r>
              <a:rPr lang="en-US" sz="2400" dirty="0"/>
              <a:t> </a:t>
            </a:r>
            <a:r>
              <a:rPr lang="en-US" sz="2400" dirty="0" err="1"/>
              <a:t>acesta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opri</a:t>
            </a:r>
            <a:r>
              <a:rPr lang="en-US" sz="2400" dirty="0"/>
              <a:t>. De </a:t>
            </a:r>
            <a:r>
              <a:rPr lang="en-US" sz="2400" dirty="0" err="1"/>
              <a:t>asemenea</a:t>
            </a:r>
            <a:r>
              <a:rPr lang="en-US" sz="2400" dirty="0"/>
              <a:t> se </a:t>
            </a:r>
            <a:r>
              <a:rPr lang="en-US" sz="2400" dirty="0" err="1"/>
              <a:t>vor</a:t>
            </a:r>
            <a:r>
              <a:rPr lang="en-US" sz="2400" dirty="0"/>
              <a:t> </a:t>
            </a:r>
            <a:r>
              <a:rPr lang="en-US" sz="2400" dirty="0" err="1"/>
              <a:t>transmite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serial monitor date precum </a:t>
            </a:r>
            <a:r>
              <a:rPr lang="en-US" sz="2400" dirty="0" err="1"/>
              <a:t>unghiul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distanta</a:t>
            </a:r>
            <a:r>
              <a:rPr lang="en-US" sz="2400" dirty="0"/>
              <a:t> la care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detectate</a:t>
            </a:r>
            <a:r>
              <a:rPr lang="en-US" sz="2400" dirty="0"/>
              <a:t> </a:t>
            </a:r>
            <a:r>
              <a:rPr lang="en-US" sz="2400" dirty="0" err="1"/>
              <a:t>obiectele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33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EBCCB6-EA1E-42BB-A80D-D7C426A3DB13}"/>
              </a:ext>
            </a:extLst>
          </p:cNvPr>
          <p:cNvSpPr txBox="1"/>
          <p:nvPr/>
        </p:nvSpPr>
        <p:spPr>
          <a:xfrm>
            <a:off x="266308" y="0"/>
            <a:ext cx="609442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500" dirty="0"/>
          </a:p>
          <a:p>
            <a:r>
              <a:rPr lang="en-US" sz="1500" dirty="0"/>
              <a:t>#include &lt;</a:t>
            </a:r>
            <a:r>
              <a:rPr lang="en-US" sz="1500" dirty="0" err="1"/>
              <a:t>Servo.h</a:t>
            </a:r>
            <a:r>
              <a:rPr lang="en-US" sz="1500" dirty="0"/>
              <a:t>&gt;. </a:t>
            </a:r>
          </a:p>
          <a:p>
            <a:endParaRPr lang="en-US" sz="1500" dirty="0"/>
          </a:p>
          <a:p>
            <a:r>
              <a:rPr lang="en-US" sz="1500" dirty="0"/>
              <a:t>const int </a:t>
            </a:r>
            <a:r>
              <a:rPr lang="en-US" sz="1500" dirty="0" err="1"/>
              <a:t>trigPin</a:t>
            </a:r>
            <a:r>
              <a:rPr lang="en-US" sz="1500" dirty="0"/>
              <a:t> = 10;</a:t>
            </a:r>
          </a:p>
          <a:p>
            <a:r>
              <a:rPr lang="en-US" sz="1500" dirty="0"/>
              <a:t>const int </a:t>
            </a:r>
            <a:r>
              <a:rPr lang="en-US" sz="1500" dirty="0" err="1"/>
              <a:t>echoPin</a:t>
            </a:r>
            <a:r>
              <a:rPr lang="en-US" sz="1500" dirty="0"/>
              <a:t> = 11;</a:t>
            </a:r>
          </a:p>
          <a:p>
            <a:endParaRPr lang="en-US" sz="1500" dirty="0"/>
          </a:p>
          <a:p>
            <a:r>
              <a:rPr lang="en-US" sz="1500" dirty="0"/>
              <a:t>// </a:t>
            </a:r>
            <a:r>
              <a:rPr lang="en-US" sz="1500" dirty="0" err="1"/>
              <a:t>Variabile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timp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distanta</a:t>
            </a:r>
            <a:endParaRPr lang="en-US" sz="1500" dirty="0"/>
          </a:p>
          <a:p>
            <a:r>
              <a:rPr lang="en-US" sz="1500" dirty="0"/>
              <a:t>long duration;</a:t>
            </a:r>
          </a:p>
          <a:p>
            <a:r>
              <a:rPr lang="en-US" sz="1500" dirty="0"/>
              <a:t>int distance;</a:t>
            </a:r>
          </a:p>
          <a:p>
            <a:endParaRPr lang="en-US" sz="1500" dirty="0"/>
          </a:p>
          <a:p>
            <a:r>
              <a:rPr lang="en-US" sz="1500" dirty="0"/>
              <a:t>Servo </a:t>
            </a:r>
            <a:r>
              <a:rPr lang="en-US" sz="1500" dirty="0" err="1"/>
              <a:t>myServo</a:t>
            </a:r>
            <a:r>
              <a:rPr lang="en-US" sz="1500" dirty="0"/>
              <a:t>; </a:t>
            </a:r>
          </a:p>
          <a:p>
            <a:endParaRPr lang="en-US" sz="1500" dirty="0"/>
          </a:p>
          <a:p>
            <a:r>
              <a:rPr lang="en-US" sz="1500" dirty="0"/>
              <a:t>void setup() {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pinMode</a:t>
            </a:r>
            <a:r>
              <a:rPr lang="en-US" sz="1500" dirty="0"/>
              <a:t>(</a:t>
            </a:r>
            <a:r>
              <a:rPr lang="en-US" sz="1500" dirty="0" err="1"/>
              <a:t>trigPin</a:t>
            </a:r>
            <a:r>
              <a:rPr lang="en-US" sz="1500" dirty="0"/>
              <a:t>, OUTPUT);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pinMode</a:t>
            </a:r>
            <a:r>
              <a:rPr lang="en-US" sz="1500" dirty="0"/>
              <a:t>(</a:t>
            </a:r>
            <a:r>
              <a:rPr lang="en-US" sz="1500" dirty="0" err="1"/>
              <a:t>echoPin</a:t>
            </a:r>
            <a:r>
              <a:rPr lang="en-US" sz="1500" dirty="0"/>
              <a:t>, INPUT);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Serial.begin</a:t>
            </a:r>
            <a:r>
              <a:rPr lang="en-US" sz="1500" dirty="0"/>
              <a:t>(9600);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myServo.attach</a:t>
            </a:r>
            <a:r>
              <a:rPr lang="en-US" sz="1500" dirty="0"/>
              <a:t>(12); 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void loop() {</a:t>
            </a:r>
          </a:p>
          <a:p>
            <a:r>
              <a:rPr lang="en-US" sz="1500" dirty="0"/>
              <a:t>  // </a:t>
            </a:r>
            <a:r>
              <a:rPr lang="en-US" sz="1500" dirty="0" err="1"/>
              <a:t>roteste</a:t>
            </a:r>
            <a:r>
              <a:rPr lang="en-US" sz="1500" dirty="0"/>
              <a:t> servo </a:t>
            </a:r>
            <a:r>
              <a:rPr lang="en-US" sz="1500" dirty="0" err="1"/>
              <a:t>motorul</a:t>
            </a:r>
            <a:r>
              <a:rPr lang="en-US" sz="1500" dirty="0"/>
              <a:t> </a:t>
            </a:r>
            <a:r>
              <a:rPr lang="en-US" sz="1500" dirty="0" err="1"/>
              <a:t>intre</a:t>
            </a:r>
            <a:r>
              <a:rPr lang="en-US" sz="1500" dirty="0"/>
              <a:t> 15 </a:t>
            </a:r>
            <a:r>
              <a:rPr lang="en-US" sz="1500" dirty="0" err="1"/>
              <a:t>si</a:t>
            </a:r>
            <a:r>
              <a:rPr lang="en-US" sz="1500" dirty="0"/>
              <a:t> 165 de grade</a:t>
            </a:r>
          </a:p>
          <a:p>
            <a:r>
              <a:rPr lang="en-US" sz="1500" dirty="0"/>
              <a:t>  for(int </a:t>
            </a:r>
            <a:r>
              <a:rPr lang="en-US" sz="1500" dirty="0" err="1"/>
              <a:t>i</a:t>
            </a:r>
            <a:r>
              <a:rPr lang="en-US" sz="1500" dirty="0"/>
              <a:t>=15;i&lt;=165;i++){ 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myServo.write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r>
              <a:rPr lang="en-US" sz="1500" dirty="0"/>
              <a:t>  delay(30);</a:t>
            </a:r>
          </a:p>
          <a:p>
            <a:r>
              <a:rPr lang="en-US" sz="1500" dirty="0"/>
              <a:t>  distance = </a:t>
            </a:r>
            <a:r>
              <a:rPr lang="en-US" sz="1500" dirty="0" err="1"/>
              <a:t>calculateDistance</a:t>
            </a:r>
            <a:r>
              <a:rPr lang="en-US" sz="1500" dirty="0"/>
              <a:t>();// </a:t>
            </a:r>
            <a:r>
              <a:rPr lang="en-US" sz="1500" dirty="0" err="1"/>
              <a:t>Apeleaza</a:t>
            </a:r>
            <a:r>
              <a:rPr lang="en-US" sz="1500" dirty="0"/>
              <a:t> o </a:t>
            </a:r>
            <a:r>
              <a:rPr lang="en-US" sz="1500" dirty="0" err="1"/>
              <a:t>functie</a:t>
            </a:r>
            <a:r>
              <a:rPr lang="en-US" sz="1500" dirty="0"/>
              <a:t> care </a:t>
            </a:r>
            <a:r>
              <a:rPr lang="en-US" sz="1500" dirty="0" err="1"/>
              <a:t>calculeaza</a:t>
            </a:r>
            <a:r>
              <a:rPr lang="en-US" sz="1500" dirty="0"/>
              <a:t> </a:t>
            </a:r>
            <a:r>
              <a:rPr lang="en-US" sz="1500" dirty="0" err="1"/>
              <a:t>distanta</a:t>
            </a:r>
            <a:endParaRPr lang="en-US" sz="1500" dirty="0"/>
          </a:p>
          <a:p>
            <a:r>
              <a:rPr lang="en-US" sz="1500" dirty="0"/>
              <a:t>  //</a:t>
            </a:r>
            <a:r>
              <a:rPr lang="en-US" sz="1500" dirty="0" err="1"/>
              <a:t>Vom</a:t>
            </a:r>
            <a:r>
              <a:rPr lang="en-US" sz="1500" dirty="0"/>
              <a:t> </a:t>
            </a:r>
            <a:r>
              <a:rPr lang="en-US" sz="1500" dirty="0" err="1"/>
              <a:t>trimite</a:t>
            </a:r>
            <a:r>
              <a:rPr lang="en-US" sz="1500" dirty="0"/>
              <a:t> </a:t>
            </a:r>
            <a:r>
              <a:rPr lang="en-US" sz="1500" dirty="0" err="1"/>
              <a:t>niste</a:t>
            </a:r>
            <a:r>
              <a:rPr lang="en-US" sz="1500" dirty="0"/>
              <a:t> date </a:t>
            </a:r>
            <a:r>
              <a:rPr lang="en-US" sz="1500" dirty="0" err="1"/>
              <a:t>catre</a:t>
            </a:r>
            <a:r>
              <a:rPr lang="en-US" sz="1500" dirty="0"/>
              <a:t> serial port care ne </a:t>
            </a:r>
            <a:r>
              <a:rPr lang="en-US" sz="1500" dirty="0" err="1"/>
              <a:t>vor</a:t>
            </a:r>
            <a:r>
              <a:rPr lang="en-US" sz="1500" dirty="0"/>
              <a:t> </a:t>
            </a:r>
            <a:r>
              <a:rPr lang="en-US" sz="1500" dirty="0" err="1"/>
              <a:t>folosii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tarziu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interfata</a:t>
            </a:r>
            <a:r>
              <a:rPr lang="en-US" sz="1500" dirty="0"/>
              <a:t> </a:t>
            </a:r>
            <a:r>
              <a:rPr lang="en-US" sz="1500" dirty="0" err="1"/>
              <a:t>grafica</a:t>
            </a:r>
            <a:endParaRPr lang="en-US" sz="1500" dirty="0"/>
          </a:p>
          <a:p>
            <a:r>
              <a:rPr lang="en-US" sz="1500" dirty="0"/>
              <a:t> 	if (distance &lt;40) </a:t>
            </a:r>
          </a:p>
          <a:p>
            <a:r>
              <a:rPr lang="en-US" sz="1500" dirty="0"/>
              <a:t>{tune(13,5000-distance*100);} else {</a:t>
            </a:r>
            <a:r>
              <a:rPr lang="en-US" sz="1500" dirty="0" err="1"/>
              <a:t>noTune</a:t>
            </a:r>
            <a:r>
              <a:rPr lang="en-US" sz="1500" dirty="0"/>
              <a:t>(13);}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(","); </a:t>
            </a:r>
          </a:p>
          <a:p>
            <a:r>
              <a:rPr lang="en-US" sz="1500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CF10B-BD4E-7B4C-9DD5-D4572ECC8DE0}"/>
              </a:ext>
            </a:extLst>
          </p:cNvPr>
          <p:cNvSpPr txBox="1"/>
          <p:nvPr/>
        </p:nvSpPr>
        <p:spPr>
          <a:xfrm>
            <a:off x="6360736" y="151179"/>
            <a:ext cx="609442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/>
              <a:t>Serial.print</a:t>
            </a:r>
            <a:r>
              <a:rPr lang="en-US" sz="1500" dirty="0"/>
              <a:t>(distance);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("."); 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  // </a:t>
            </a:r>
            <a:r>
              <a:rPr lang="en-US" sz="1500" dirty="0" err="1"/>
              <a:t>Repeta</a:t>
            </a:r>
            <a:r>
              <a:rPr lang="en-US" sz="1500" dirty="0"/>
              <a:t> </a:t>
            </a:r>
            <a:r>
              <a:rPr lang="en-US" sz="1500" dirty="0" err="1"/>
              <a:t>linile</a:t>
            </a:r>
            <a:r>
              <a:rPr lang="en-US" sz="1500" dirty="0"/>
              <a:t> de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devreme</a:t>
            </a:r>
            <a:r>
              <a:rPr lang="en-US" sz="1500" dirty="0"/>
              <a:t> </a:t>
            </a:r>
            <a:r>
              <a:rPr lang="en-US" sz="1500" dirty="0" err="1"/>
              <a:t>inapoi</a:t>
            </a:r>
            <a:r>
              <a:rPr lang="en-US" sz="1500" dirty="0"/>
              <a:t>, de la 165 de grade la 15 grade</a:t>
            </a:r>
          </a:p>
          <a:p>
            <a:r>
              <a:rPr lang="en-US" sz="1500" dirty="0"/>
              <a:t>  for(int </a:t>
            </a:r>
            <a:r>
              <a:rPr lang="en-US" sz="1500" dirty="0" err="1"/>
              <a:t>i</a:t>
            </a:r>
            <a:r>
              <a:rPr lang="en-US" sz="1500" dirty="0"/>
              <a:t>=165;i&gt;15;i--){ 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myServo.write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r>
              <a:rPr lang="en-US" sz="1500" dirty="0"/>
              <a:t>  delay(30);</a:t>
            </a:r>
          </a:p>
          <a:p>
            <a:r>
              <a:rPr lang="en-US" sz="1500" dirty="0"/>
              <a:t>  distance = </a:t>
            </a:r>
            <a:r>
              <a:rPr lang="en-US" sz="1500" dirty="0" err="1"/>
              <a:t>calculateDistance</a:t>
            </a:r>
            <a:r>
              <a:rPr lang="en-US" sz="1500" dirty="0"/>
              <a:t>();</a:t>
            </a:r>
          </a:p>
          <a:p>
            <a:r>
              <a:rPr lang="en-US" sz="1500" dirty="0"/>
              <a:t>if (distance &lt;40) </a:t>
            </a:r>
          </a:p>
          <a:p>
            <a:r>
              <a:rPr lang="en-US" sz="1500" dirty="0"/>
              <a:t>{tune(13,5000-distance*100);} else {</a:t>
            </a:r>
            <a:r>
              <a:rPr lang="en-US" sz="1500" dirty="0" err="1"/>
              <a:t>noTune</a:t>
            </a:r>
            <a:r>
              <a:rPr lang="en-US" sz="1500" dirty="0"/>
              <a:t>(13);}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(",");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(distance);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Serial.print</a:t>
            </a:r>
            <a:r>
              <a:rPr lang="en-US" sz="1500" dirty="0"/>
              <a:t>(".");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// </a:t>
            </a:r>
            <a:r>
              <a:rPr lang="en-US" sz="1500" dirty="0" err="1"/>
              <a:t>Functia</a:t>
            </a:r>
            <a:r>
              <a:rPr lang="en-US" sz="1500" dirty="0"/>
              <a:t> de </a:t>
            </a:r>
            <a:r>
              <a:rPr lang="en-US" sz="1500" dirty="0" err="1"/>
              <a:t>calcul</a:t>
            </a:r>
            <a:r>
              <a:rPr lang="en-US" sz="1500" dirty="0"/>
              <a:t> a </a:t>
            </a:r>
            <a:r>
              <a:rPr lang="en-US" sz="1500" dirty="0" err="1"/>
              <a:t>distantei</a:t>
            </a:r>
            <a:r>
              <a:rPr lang="en-US" sz="1500" dirty="0"/>
              <a:t> de </a:t>
            </a:r>
            <a:r>
              <a:rPr lang="en-US" sz="1500" dirty="0" err="1"/>
              <a:t>catre</a:t>
            </a:r>
            <a:r>
              <a:rPr lang="en-US" sz="1500" dirty="0"/>
              <a:t> </a:t>
            </a:r>
            <a:r>
              <a:rPr lang="en-US" sz="1500" dirty="0" err="1"/>
              <a:t>senzorul</a:t>
            </a:r>
            <a:r>
              <a:rPr lang="en-US" sz="1500" dirty="0"/>
              <a:t> ultrasonic</a:t>
            </a:r>
          </a:p>
          <a:p>
            <a:endParaRPr lang="en-US" sz="1500" dirty="0"/>
          </a:p>
          <a:p>
            <a:r>
              <a:rPr lang="en-US" sz="1500" dirty="0"/>
              <a:t>int </a:t>
            </a:r>
            <a:r>
              <a:rPr lang="en-US" sz="1500" dirty="0" err="1"/>
              <a:t>calculateDistance</a:t>
            </a:r>
            <a:r>
              <a:rPr lang="en-US" sz="1500" dirty="0"/>
              <a:t>(){ </a:t>
            </a:r>
          </a:p>
          <a:p>
            <a:r>
              <a:rPr lang="en-US" sz="1500" dirty="0"/>
              <a:t> 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digitalWrite</a:t>
            </a:r>
            <a:r>
              <a:rPr lang="en-US" sz="1500" dirty="0"/>
              <a:t>(</a:t>
            </a:r>
            <a:r>
              <a:rPr lang="en-US" sz="1500" dirty="0" err="1"/>
              <a:t>trigPin</a:t>
            </a:r>
            <a:r>
              <a:rPr lang="en-US" sz="1500" dirty="0"/>
              <a:t>, LOW);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delayMicroseconds</a:t>
            </a:r>
            <a:r>
              <a:rPr lang="en-US" sz="1500" dirty="0"/>
              <a:t>(2);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digitalWrite</a:t>
            </a:r>
            <a:r>
              <a:rPr lang="en-US" sz="1500" dirty="0"/>
              <a:t>(</a:t>
            </a:r>
            <a:r>
              <a:rPr lang="en-US" sz="1500" dirty="0" err="1"/>
              <a:t>trigPin</a:t>
            </a:r>
            <a:r>
              <a:rPr lang="en-US" sz="1500" dirty="0"/>
              <a:t>, HIGH); 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delayMicroseconds</a:t>
            </a:r>
            <a:r>
              <a:rPr lang="en-US" sz="1500" dirty="0"/>
              <a:t>(10);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digitalWrite</a:t>
            </a:r>
            <a:r>
              <a:rPr lang="en-US" sz="1500" dirty="0"/>
              <a:t>(</a:t>
            </a:r>
            <a:r>
              <a:rPr lang="en-US" sz="1500" dirty="0" err="1"/>
              <a:t>trigPin</a:t>
            </a:r>
            <a:r>
              <a:rPr lang="en-US" sz="1500" dirty="0"/>
              <a:t>, LOW);</a:t>
            </a:r>
          </a:p>
          <a:p>
            <a:r>
              <a:rPr lang="en-US" sz="1500" dirty="0"/>
              <a:t>  duration = </a:t>
            </a:r>
            <a:r>
              <a:rPr lang="en-US" sz="1500" dirty="0" err="1"/>
              <a:t>pulseIn</a:t>
            </a:r>
            <a:r>
              <a:rPr lang="en-US" sz="1500" dirty="0"/>
              <a:t>(</a:t>
            </a:r>
            <a:r>
              <a:rPr lang="en-US" sz="1500" dirty="0" err="1"/>
              <a:t>echoPin</a:t>
            </a:r>
            <a:r>
              <a:rPr lang="en-US" sz="1500" dirty="0"/>
              <a:t>, HIGH); </a:t>
            </a:r>
          </a:p>
          <a:p>
            <a:r>
              <a:rPr lang="en-US" sz="1500" dirty="0"/>
              <a:t>  distance= duration*0.034/2;</a:t>
            </a:r>
          </a:p>
          <a:p>
            <a:r>
              <a:rPr lang="en-US" sz="1500" dirty="0"/>
              <a:t>  return distance;}</a:t>
            </a:r>
          </a:p>
        </p:txBody>
      </p:sp>
    </p:spTree>
    <p:extLst>
      <p:ext uri="{BB962C8B-B14F-4D97-AF65-F5344CB8AC3E}">
        <p14:creationId xmlns:p14="http://schemas.microsoft.com/office/powerpoint/2010/main" val="201063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1927</Words>
  <Application>Microsoft Office PowerPoint</Application>
  <PresentationFormat>Widescreen</PresentationFormat>
  <Paragraphs>245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Andrei</cp:lastModifiedBy>
  <cp:revision>3</cp:revision>
  <dcterms:created xsi:type="dcterms:W3CDTF">2023-01-18T03:40:33Z</dcterms:created>
  <dcterms:modified xsi:type="dcterms:W3CDTF">2023-01-18T05:26:59Z</dcterms:modified>
</cp:coreProperties>
</file>