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56" r:id="rId2"/>
    <p:sldId id="258" r:id="rId3"/>
    <p:sldId id="259" r:id="rId4"/>
    <p:sldId id="264" r:id="rId5"/>
    <p:sldId id="260" r:id="rId6"/>
    <p:sldId id="267" r:id="rId7"/>
    <p:sldId id="268" r:id="rId8"/>
    <p:sldId id="269" r:id="rId9"/>
    <p:sldId id="270" r:id="rId10"/>
    <p:sldId id="265"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3F14B-8A91-4881-B0B7-6AC5F4CB4A1E}" type="doc">
      <dgm:prSet loTypeId="urn:microsoft.com/office/officeart/2005/8/layout/default" loCatId="list" qsTypeId="urn:microsoft.com/office/officeart/2005/8/quickstyle/simple5" qsCatId="simple" csTypeId="urn:microsoft.com/office/officeart/2005/8/colors/accent0_3" csCatId="mainScheme" phldr="1"/>
      <dgm:spPr/>
      <dgm:t>
        <a:bodyPr/>
        <a:lstStyle/>
        <a:p>
          <a:endParaRPr lang="en-US"/>
        </a:p>
      </dgm:t>
    </dgm:pt>
    <dgm:pt modelId="{7DB09793-F139-4040-A61F-1694AB857E9F}">
      <dgm:prSet phldr="0"/>
      <dgm:spPr/>
      <dgm:t>
        <a:bodyPr/>
        <a:lstStyle/>
        <a:p>
          <a:pPr rtl="0"/>
          <a:r>
            <a:rPr lang="en-US"/>
            <a:t>Configuration Files</a:t>
          </a:r>
        </a:p>
      </dgm:t>
    </dgm:pt>
    <dgm:pt modelId="{876E9A90-7945-4CE2-BE18-7FF7E1DDD659}" type="parTrans" cxnId="{A9806E27-1D0F-4A3D-AA1C-4CEAB5EA09F2}">
      <dgm:prSet/>
      <dgm:spPr/>
    </dgm:pt>
    <dgm:pt modelId="{24CFED14-FFE8-49E9-9838-7FA1A474A2A0}" type="sibTrans" cxnId="{A9806E27-1D0F-4A3D-AA1C-4CEAB5EA09F2}">
      <dgm:prSet/>
      <dgm:spPr/>
      <dgm:t>
        <a:bodyPr/>
        <a:lstStyle/>
        <a:p>
          <a:endParaRPr lang="en-US"/>
        </a:p>
      </dgm:t>
    </dgm:pt>
    <dgm:pt modelId="{3A310226-F02D-4FC1-A30E-42B4FAB50572}">
      <dgm:prSet phldr="0"/>
      <dgm:spPr/>
      <dgm:t>
        <a:bodyPr/>
        <a:lstStyle/>
        <a:p>
          <a:r>
            <a:rPr lang="en-US"/>
            <a:t>Setting up for environment files</a:t>
          </a:r>
        </a:p>
      </dgm:t>
    </dgm:pt>
    <dgm:pt modelId="{7AB9AA2B-0DB5-49A0-88A7-EFAB161DB600}" type="parTrans" cxnId="{996B4E5B-1BBD-48C3-B0D5-C6A3467F243F}">
      <dgm:prSet/>
      <dgm:spPr/>
    </dgm:pt>
    <dgm:pt modelId="{1F72E9BF-0071-416A-9170-CC3F73B6B205}" type="sibTrans" cxnId="{996B4E5B-1BBD-48C3-B0D5-C6A3467F243F}">
      <dgm:prSet/>
      <dgm:spPr/>
      <dgm:t>
        <a:bodyPr/>
        <a:lstStyle/>
        <a:p>
          <a:endParaRPr lang="en-US"/>
        </a:p>
      </dgm:t>
    </dgm:pt>
    <dgm:pt modelId="{AB150FDB-2BA5-4791-9953-79694096033C}">
      <dgm:prSet phldr="0"/>
      <dgm:spPr/>
      <dgm:t>
        <a:bodyPr/>
        <a:lstStyle/>
        <a:p>
          <a:r>
            <a:rPr lang="en-US"/>
            <a:t>Authorisation token</a:t>
          </a:r>
        </a:p>
      </dgm:t>
    </dgm:pt>
    <dgm:pt modelId="{DFC55093-B2B0-49CE-BDD1-58D96FEC4904}" type="parTrans" cxnId="{B01254CF-4964-48D6-BA2A-D7F2475E9816}">
      <dgm:prSet/>
      <dgm:spPr/>
    </dgm:pt>
    <dgm:pt modelId="{ED3840CE-3B03-4705-8A23-04E2B48FB8D5}" type="sibTrans" cxnId="{B01254CF-4964-48D6-BA2A-D7F2475E9816}">
      <dgm:prSet/>
      <dgm:spPr/>
      <dgm:t>
        <a:bodyPr/>
        <a:lstStyle/>
        <a:p>
          <a:endParaRPr lang="en-US"/>
        </a:p>
      </dgm:t>
    </dgm:pt>
    <dgm:pt modelId="{8CAD35B3-FE60-4A65-85CC-797A33EAE077}">
      <dgm:prSet phldr="0"/>
      <dgm:spPr/>
      <dgm:t>
        <a:bodyPr/>
        <a:lstStyle/>
        <a:p>
          <a:r>
            <a:rPr lang="en-US"/>
            <a:t>Database Connection Creation</a:t>
          </a:r>
        </a:p>
      </dgm:t>
    </dgm:pt>
    <dgm:pt modelId="{35620750-473C-4DD5-A435-B1B8BBAF4947}" type="parTrans" cxnId="{82FAB91A-4C2F-4B8E-A8A5-620EE0D8E043}">
      <dgm:prSet/>
      <dgm:spPr/>
    </dgm:pt>
    <dgm:pt modelId="{9911E49D-AEDF-4752-875A-A0192D29B9FA}" type="sibTrans" cxnId="{82FAB91A-4C2F-4B8E-A8A5-620EE0D8E043}">
      <dgm:prSet/>
      <dgm:spPr/>
      <dgm:t>
        <a:bodyPr/>
        <a:lstStyle/>
        <a:p>
          <a:endParaRPr lang="en-US"/>
        </a:p>
      </dgm:t>
    </dgm:pt>
    <dgm:pt modelId="{C97A7FEE-690F-43B9-9CA9-466F3F918561}">
      <dgm:prSet phldr="0"/>
      <dgm:spPr/>
      <dgm:t>
        <a:bodyPr/>
        <a:lstStyle/>
        <a:p>
          <a:r>
            <a:rPr lang="en-US"/>
            <a:t>Creation of Lambda constant files</a:t>
          </a:r>
        </a:p>
      </dgm:t>
    </dgm:pt>
    <dgm:pt modelId="{22743DA7-149A-4E4A-9AE4-670F6C2BEC58}" type="parTrans" cxnId="{EC3C0F68-538E-40D6-B431-57801028D0E8}">
      <dgm:prSet/>
      <dgm:spPr/>
    </dgm:pt>
    <dgm:pt modelId="{3C8DA491-D993-4F96-B52A-77DDE80A3531}" type="sibTrans" cxnId="{EC3C0F68-538E-40D6-B431-57801028D0E8}">
      <dgm:prSet/>
      <dgm:spPr/>
      <dgm:t>
        <a:bodyPr/>
        <a:lstStyle/>
        <a:p>
          <a:endParaRPr lang="en-US"/>
        </a:p>
      </dgm:t>
    </dgm:pt>
    <dgm:pt modelId="{63711A05-9F67-475C-A20D-3072AA371C7D}">
      <dgm:prSet phldr="0"/>
      <dgm:spPr/>
      <dgm:t>
        <a:bodyPr/>
        <a:lstStyle/>
        <a:p>
          <a:r>
            <a:rPr lang="en-US"/>
            <a:t>Creation of Lambda python files</a:t>
          </a:r>
        </a:p>
      </dgm:t>
    </dgm:pt>
    <dgm:pt modelId="{B6AFF3C4-B395-4A36-9664-ECD9CA8818B5}" type="parTrans" cxnId="{CB973BA3-4CF5-4E81-8666-EA769DBAEED4}">
      <dgm:prSet/>
      <dgm:spPr/>
    </dgm:pt>
    <dgm:pt modelId="{420F96CA-1F59-49AB-A8F6-246A9C5011AF}" type="sibTrans" cxnId="{CB973BA3-4CF5-4E81-8666-EA769DBAEED4}">
      <dgm:prSet/>
      <dgm:spPr/>
      <dgm:t>
        <a:bodyPr/>
        <a:lstStyle/>
        <a:p>
          <a:endParaRPr lang="en-US"/>
        </a:p>
      </dgm:t>
    </dgm:pt>
    <dgm:pt modelId="{36852A7D-BE4F-4C90-835D-08B87C535344}" type="pres">
      <dgm:prSet presAssocID="{3A13F14B-8A91-4881-B0B7-6AC5F4CB4A1E}" presName="diagram" presStyleCnt="0">
        <dgm:presLayoutVars>
          <dgm:dir/>
          <dgm:resizeHandles val="exact"/>
        </dgm:presLayoutVars>
      </dgm:prSet>
      <dgm:spPr/>
    </dgm:pt>
    <dgm:pt modelId="{78B78EE3-833F-48CA-93A6-2E7D19290A4C}" type="pres">
      <dgm:prSet presAssocID="{7DB09793-F139-4040-A61F-1694AB857E9F}" presName="node" presStyleLbl="node1" presStyleIdx="0" presStyleCnt="6">
        <dgm:presLayoutVars>
          <dgm:bulletEnabled val="1"/>
        </dgm:presLayoutVars>
      </dgm:prSet>
      <dgm:spPr/>
    </dgm:pt>
    <dgm:pt modelId="{140DF5EE-505B-4106-ACCA-AA934C978458}" type="pres">
      <dgm:prSet presAssocID="{24CFED14-FFE8-49E9-9838-7FA1A474A2A0}" presName="sibTrans" presStyleCnt="0"/>
      <dgm:spPr/>
    </dgm:pt>
    <dgm:pt modelId="{52482660-A51B-4985-9782-D462494DFB52}" type="pres">
      <dgm:prSet presAssocID="{3A310226-F02D-4FC1-A30E-42B4FAB50572}" presName="node" presStyleLbl="node1" presStyleIdx="1" presStyleCnt="6">
        <dgm:presLayoutVars>
          <dgm:bulletEnabled val="1"/>
        </dgm:presLayoutVars>
      </dgm:prSet>
      <dgm:spPr/>
    </dgm:pt>
    <dgm:pt modelId="{885818CB-0565-4C4E-8551-C7BBC582F3CD}" type="pres">
      <dgm:prSet presAssocID="{1F72E9BF-0071-416A-9170-CC3F73B6B205}" presName="sibTrans" presStyleCnt="0"/>
      <dgm:spPr/>
    </dgm:pt>
    <dgm:pt modelId="{E22E1270-0435-4A84-A70F-C85764A5FBB1}" type="pres">
      <dgm:prSet presAssocID="{AB150FDB-2BA5-4791-9953-79694096033C}" presName="node" presStyleLbl="node1" presStyleIdx="2" presStyleCnt="6">
        <dgm:presLayoutVars>
          <dgm:bulletEnabled val="1"/>
        </dgm:presLayoutVars>
      </dgm:prSet>
      <dgm:spPr/>
    </dgm:pt>
    <dgm:pt modelId="{AB1098D1-2458-46CA-AA2D-D6411BF34CD6}" type="pres">
      <dgm:prSet presAssocID="{ED3840CE-3B03-4705-8A23-04E2B48FB8D5}" presName="sibTrans" presStyleCnt="0"/>
      <dgm:spPr/>
    </dgm:pt>
    <dgm:pt modelId="{99F7120E-5446-4FE6-AC85-4E9B9BFB276E}" type="pres">
      <dgm:prSet presAssocID="{8CAD35B3-FE60-4A65-85CC-797A33EAE077}" presName="node" presStyleLbl="node1" presStyleIdx="3" presStyleCnt="6">
        <dgm:presLayoutVars>
          <dgm:bulletEnabled val="1"/>
        </dgm:presLayoutVars>
      </dgm:prSet>
      <dgm:spPr/>
    </dgm:pt>
    <dgm:pt modelId="{FA68A6C2-175D-452B-BC76-03DA2A6EB013}" type="pres">
      <dgm:prSet presAssocID="{9911E49D-AEDF-4752-875A-A0192D29B9FA}" presName="sibTrans" presStyleCnt="0"/>
      <dgm:spPr/>
    </dgm:pt>
    <dgm:pt modelId="{447CB967-95DF-49F0-A7E4-B3BC1AE98105}" type="pres">
      <dgm:prSet presAssocID="{C97A7FEE-690F-43B9-9CA9-466F3F918561}" presName="node" presStyleLbl="node1" presStyleIdx="4" presStyleCnt="6">
        <dgm:presLayoutVars>
          <dgm:bulletEnabled val="1"/>
        </dgm:presLayoutVars>
      </dgm:prSet>
      <dgm:spPr/>
    </dgm:pt>
    <dgm:pt modelId="{B8069C3C-8408-4C85-94B7-9C87D09A050F}" type="pres">
      <dgm:prSet presAssocID="{3C8DA491-D993-4F96-B52A-77DDE80A3531}" presName="sibTrans" presStyleCnt="0"/>
      <dgm:spPr/>
    </dgm:pt>
    <dgm:pt modelId="{2FD5E029-EE09-4A9E-9BCC-B4237BA70D08}" type="pres">
      <dgm:prSet presAssocID="{63711A05-9F67-475C-A20D-3072AA371C7D}" presName="node" presStyleLbl="node1" presStyleIdx="5" presStyleCnt="6">
        <dgm:presLayoutVars>
          <dgm:bulletEnabled val="1"/>
        </dgm:presLayoutVars>
      </dgm:prSet>
      <dgm:spPr/>
    </dgm:pt>
  </dgm:ptLst>
  <dgm:cxnLst>
    <dgm:cxn modelId="{3825F80C-C754-4A2E-8C11-5C7EC9815A88}" type="presOf" srcId="{3A310226-F02D-4FC1-A30E-42B4FAB50572}" destId="{52482660-A51B-4985-9782-D462494DFB52}" srcOrd="0" destOrd="0" presId="urn:microsoft.com/office/officeart/2005/8/layout/default"/>
    <dgm:cxn modelId="{82FAB91A-4C2F-4B8E-A8A5-620EE0D8E043}" srcId="{3A13F14B-8A91-4881-B0B7-6AC5F4CB4A1E}" destId="{8CAD35B3-FE60-4A65-85CC-797A33EAE077}" srcOrd="3" destOrd="0" parTransId="{35620750-473C-4DD5-A435-B1B8BBAF4947}" sibTransId="{9911E49D-AEDF-4752-875A-A0192D29B9FA}"/>
    <dgm:cxn modelId="{A9806E27-1D0F-4A3D-AA1C-4CEAB5EA09F2}" srcId="{3A13F14B-8A91-4881-B0B7-6AC5F4CB4A1E}" destId="{7DB09793-F139-4040-A61F-1694AB857E9F}" srcOrd="0" destOrd="0" parTransId="{876E9A90-7945-4CE2-BE18-7FF7E1DDD659}" sibTransId="{24CFED14-FFE8-49E9-9838-7FA1A474A2A0}"/>
    <dgm:cxn modelId="{996B4E5B-1BBD-48C3-B0D5-C6A3467F243F}" srcId="{3A13F14B-8A91-4881-B0B7-6AC5F4CB4A1E}" destId="{3A310226-F02D-4FC1-A30E-42B4FAB50572}" srcOrd="1" destOrd="0" parTransId="{7AB9AA2B-0DB5-49A0-88A7-EFAB161DB600}" sibTransId="{1F72E9BF-0071-416A-9170-CC3F73B6B205}"/>
    <dgm:cxn modelId="{EC3C0F68-538E-40D6-B431-57801028D0E8}" srcId="{3A13F14B-8A91-4881-B0B7-6AC5F4CB4A1E}" destId="{C97A7FEE-690F-43B9-9CA9-466F3F918561}" srcOrd="4" destOrd="0" parTransId="{22743DA7-149A-4E4A-9AE4-670F6C2BEC58}" sibTransId="{3C8DA491-D993-4F96-B52A-77DDE80A3531}"/>
    <dgm:cxn modelId="{0583914D-A64C-43A6-9C22-8966F6E777AF}" type="presOf" srcId="{8CAD35B3-FE60-4A65-85CC-797A33EAE077}" destId="{99F7120E-5446-4FE6-AC85-4E9B9BFB276E}" srcOrd="0" destOrd="0" presId="urn:microsoft.com/office/officeart/2005/8/layout/default"/>
    <dgm:cxn modelId="{B4F1657D-526F-4033-A49B-F9D597D224E3}" type="presOf" srcId="{7DB09793-F139-4040-A61F-1694AB857E9F}" destId="{78B78EE3-833F-48CA-93A6-2E7D19290A4C}" srcOrd="0" destOrd="0" presId="urn:microsoft.com/office/officeart/2005/8/layout/default"/>
    <dgm:cxn modelId="{CB973BA3-4CF5-4E81-8666-EA769DBAEED4}" srcId="{3A13F14B-8A91-4881-B0B7-6AC5F4CB4A1E}" destId="{63711A05-9F67-475C-A20D-3072AA371C7D}" srcOrd="5" destOrd="0" parTransId="{B6AFF3C4-B395-4A36-9664-ECD9CA8818B5}" sibTransId="{420F96CA-1F59-49AB-A8F6-246A9C5011AF}"/>
    <dgm:cxn modelId="{B01254CF-4964-48D6-BA2A-D7F2475E9816}" srcId="{3A13F14B-8A91-4881-B0B7-6AC5F4CB4A1E}" destId="{AB150FDB-2BA5-4791-9953-79694096033C}" srcOrd="2" destOrd="0" parTransId="{DFC55093-B2B0-49CE-BDD1-58D96FEC4904}" sibTransId="{ED3840CE-3B03-4705-8A23-04E2B48FB8D5}"/>
    <dgm:cxn modelId="{E5737FDE-E5DC-4DA3-86E0-FE7668AF69D2}" type="presOf" srcId="{AB150FDB-2BA5-4791-9953-79694096033C}" destId="{E22E1270-0435-4A84-A70F-C85764A5FBB1}" srcOrd="0" destOrd="0" presId="urn:microsoft.com/office/officeart/2005/8/layout/default"/>
    <dgm:cxn modelId="{45040BDF-D1BA-4817-91BB-EBABCFF2E9D0}" type="presOf" srcId="{63711A05-9F67-475C-A20D-3072AA371C7D}" destId="{2FD5E029-EE09-4A9E-9BCC-B4237BA70D08}" srcOrd="0" destOrd="0" presId="urn:microsoft.com/office/officeart/2005/8/layout/default"/>
    <dgm:cxn modelId="{A81666E9-2052-46AC-9236-CBE1EF900B5E}" type="presOf" srcId="{C97A7FEE-690F-43B9-9CA9-466F3F918561}" destId="{447CB967-95DF-49F0-A7E4-B3BC1AE98105}" srcOrd="0" destOrd="0" presId="urn:microsoft.com/office/officeart/2005/8/layout/default"/>
    <dgm:cxn modelId="{44EA98F6-BD7B-46CE-8E54-48F954EDF0CF}" type="presOf" srcId="{3A13F14B-8A91-4881-B0B7-6AC5F4CB4A1E}" destId="{36852A7D-BE4F-4C90-835D-08B87C535344}" srcOrd="0" destOrd="0" presId="urn:microsoft.com/office/officeart/2005/8/layout/default"/>
    <dgm:cxn modelId="{B3EC8563-B05F-4581-94B8-37DC78E8C45B}" type="presParOf" srcId="{36852A7D-BE4F-4C90-835D-08B87C535344}" destId="{78B78EE3-833F-48CA-93A6-2E7D19290A4C}" srcOrd="0" destOrd="0" presId="urn:microsoft.com/office/officeart/2005/8/layout/default"/>
    <dgm:cxn modelId="{30C18F5F-B071-48BE-BEA9-3E522CD6A435}" type="presParOf" srcId="{36852A7D-BE4F-4C90-835D-08B87C535344}" destId="{140DF5EE-505B-4106-ACCA-AA934C978458}" srcOrd="1" destOrd="0" presId="urn:microsoft.com/office/officeart/2005/8/layout/default"/>
    <dgm:cxn modelId="{D7FF1F49-147B-4777-A795-D3D1DF46EDE6}" type="presParOf" srcId="{36852A7D-BE4F-4C90-835D-08B87C535344}" destId="{52482660-A51B-4985-9782-D462494DFB52}" srcOrd="2" destOrd="0" presId="urn:microsoft.com/office/officeart/2005/8/layout/default"/>
    <dgm:cxn modelId="{E3F75A43-B66D-4443-ADE5-6BFBD6C0019C}" type="presParOf" srcId="{36852A7D-BE4F-4C90-835D-08B87C535344}" destId="{885818CB-0565-4C4E-8551-C7BBC582F3CD}" srcOrd="3" destOrd="0" presId="urn:microsoft.com/office/officeart/2005/8/layout/default"/>
    <dgm:cxn modelId="{972945AA-20E1-4995-94F2-DDEF7D6FEC20}" type="presParOf" srcId="{36852A7D-BE4F-4C90-835D-08B87C535344}" destId="{E22E1270-0435-4A84-A70F-C85764A5FBB1}" srcOrd="4" destOrd="0" presId="urn:microsoft.com/office/officeart/2005/8/layout/default"/>
    <dgm:cxn modelId="{35FDCCFE-E874-4591-9BF4-EB719E60B612}" type="presParOf" srcId="{36852A7D-BE4F-4C90-835D-08B87C535344}" destId="{AB1098D1-2458-46CA-AA2D-D6411BF34CD6}" srcOrd="5" destOrd="0" presId="urn:microsoft.com/office/officeart/2005/8/layout/default"/>
    <dgm:cxn modelId="{A8415421-763E-481F-9DDD-D13B13D4E383}" type="presParOf" srcId="{36852A7D-BE4F-4C90-835D-08B87C535344}" destId="{99F7120E-5446-4FE6-AC85-4E9B9BFB276E}" srcOrd="6" destOrd="0" presId="urn:microsoft.com/office/officeart/2005/8/layout/default"/>
    <dgm:cxn modelId="{3F26C2B3-1DEB-4279-9A64-00C72D6B4DCC}" type="presParOf" srcId="{36852A7D-BE4F-4C90-835D-08B87C535344}" destId="{FA68A6C2-175D-452B-BC76-03DA2A6EB013}" srcOrd="7" destOrd="0" presId="urn:microsoft.com/office/officeart/2005/8/layout/default"/>
    <dgm:cxn modelId="{EF00C627-F56F-4F09-874C-47FFDE49239A}" type="presParOf" srcId="{36852A7D-BE4F-4C90-835D-08B87C535344}" destId="{447CB967-95DF-49F0-A7E4-B3BC1AE98105}" srcOrd="8" destOrd="0" presId="urn:microsoft.com/office/officeart/2005/8/layout/default"/>
    <dgm:cxn modelId="{36EF88FF-345E-4C49-8FF2-687354074E28}" type="presParOf" srcId="{36852A7D-BE4F-4C90-835D-08B87C535344}" destId="{B8069C3C-8408-4C85-94B7-9C87D09A050F}" srcOrd="9" destOrd="0" presId="urn:microsoft.com/office/officeart/2005/8/layout/default"/>
    <dgm:cxn modelId="{34E2A3E9-16FA-4D83-8EF9-CC73563DE352}" type="presParOf" srcId="{36852A7D-BE4F-4C90-835D-08B87C535344}" destId="{2FD5E029-EE09-4A9E-9BCC-B4237BA70D0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78EE3-833F-48CA-93A6-2E7D19290A4C}">
      <dsp:nvSpPr>
        <dsp:cNvPr id="0" name=""/>
        <dsp:cNvSpPr/>
      </dsp:nvSpPr>
      <dsp:spPr>
        <a:xfrm>
          <a:off x="0" y="117012"/>
          <a:ext cx="2244874" cy="1346924"/>
        </a:xfrm>
        <a:prstGeom prst="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t>Configuration Files</a:t>
          </a:r>
        </a:p>
      </dsp:txBody>
      <dsp:txXfrm>
        <a:off x="0" y="117012"/>
        <a:ext cx="2244874" cy="1346924"/>
      </dsp:txXfrm>
    </dsp:sp>
    <dsp:sp modelId="{52482660-A51B-4985-9782-D462494DFB52}">
      <dsp:nvSpPr>
        <dsp:cNvPr id="0" name=""/>
        <dsp:cNvSpPr/>
      </dsp:nvSpPr>
      <dsp:spPr>
        <a:xfrm>
          <a:off x="2469361" y="117012"/>
          <a:ext cx="2244874" cy="1346924"/>
        </a:xfrm>
        <a:prstGeom prst="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Setting up for environment files</a:t>
          </a:r>
        </a:p>
      </dsp:txBody>
      <dsp:txXfrm>
        <a:off x="2469361" y="117012"/>
        <a:ext cx="2244874" cy="1346924"/>
      </dsp:txXfrm>
    </dsp:sp>
    <dsp:sp modelId="{E22E1270-0435-4A84-A70F-C85764A5FBB1}">
      <dsp:nvSpPr>
        <dsp:cNvPr id="0" name=""/>
        <dsp:cNvSpPr/>
      </dsp:nvSpPr>
      <dsp:spPr>
        <a:xfrm>
          <a:off x="4938722" y="117012"/>
          <a:ext cx="2244874" cy="1346924"/>
        </a:xfrm>
        <a:prstGeom prst="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Authorisation token</a:t>
          </a:r>
        </a:p>
      </dsp:txBody>
      <dsp:txXfrm>
        <a:off x="4938722" y="117012"/>
        <a:ext cx="2244874" cy="1346924"/>
      </dsp:txXfrm>
    </dsp:sp>
    <dsp:sp modelId="{99F7120E-5446-4FE6-AC85-4E9B9BFB276E}">
      <dsp:nvSpPr>
        <dsp:cNvPr id="0" name=""/>
        <dsp:cNvSpPr/>
      </dsp:nvSpPr>
      <dsp:spPr>
        <a:xfrm>
          <a:off x="0" y="1688424"/>
          <a:ext cx="2244874" cy="1346924"/>
        </a:xfrm>
        <a:prstGeom prst="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Database Connection Creation</a:t>
          </a:r>
        </a:p>
      </dsp:txBody>
      <dsp:txXfrm>
        <a:off x="0" y="1688424"/>
        <a:ext cx="2244874" cy="1346924"/>
      </dsp:txXfrm>
    </dsp:sp>
    <dsp:sp modelId="{447CB967-95DF-49F0-A7E4-B3BC1AE98105}">
      <dsp:nvSpPr>
        <dsp:cNvPr id="0" name=""/>
        <dsp:cNvSpPr/>
      </dsp:nvSpPr>
      <dsp:spPr>
        <a:xfrm>
          <a:off x="2469361" y="1688424"/>
          <a:ext cx="2244874" cy="1346924"/>
        </a:xfrm>
        <a:prstGeom prst="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Creation of Lambda constant files</a:t>
          </a:r>
        </a:p>
      </dsp:txBody>
      <dsp:txXfrm>
        <a:off x="2469361" y="1688424"/>
        <a:ext cx="2244874" cy="1346924"/>
      </dsp:txXfrm>
    </dsp:sp>
    <dsp:sp modelId="{2FD5E029-EE09-4A9E-9BCC-B4237BA70D08}">
      <dsp:nvSpPr>
        <dsp:cNvPr id="0" name=""/>
        <dsp:cNvSpPr/>
      </dsp:nvSpPr>
      <dsp:spPr>
        <a:xfrm>
          <a:off x="4938722" y="1688424"/>
          <a:ext cx="2244874" cy="1346924"/>
        </a:xfrm>
        <a:prstGeom prst="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Creation of Lambda python files</a:t>
          </a:r>
        </a:p>
      </dsp:txBody>
      <dsp:txXfrm>
        <a:off x="4938722" y="1688424"/>
        <a:ext cx="2244874" cy="13469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477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097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771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778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9470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167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780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637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672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9850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5165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8711317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1" r:id="rId6"/>
    <p:sldLayoutId id="2147483817" r:id="rId7"/>
    <p:sldLayoutId id="2147483818" r:id="rId8"/>
    <p:sldLayoutId id="2147483819" r:id="rId9"/>
    <p:sldLayoutId id="2147483820" r:id="rId10"/>
    <p:sldLayoutId id="214748382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6">
            <a:extLst>
              <a:ext uri="{FF2B5EF4-FFF2-40B4-BE49-F238E27FC236}">
                <a16:creationId xmlns:a16="http://schemas.microsoft.com/office/drawing/2014/main" id="{26B4480E-B7FF-4481-890E-043A69AE6F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8">
            <a:extLst>
              <a:ext uri="{FF2B5EF4-FFF2-40B4-BE49-F238E27FC236}">
                <a16:creationId xmlns:a16="http://schemas.microsoft.com/office/drawing/2014/main" id="{79394E1F-0B5F-497D-B2A6-8383A2A5483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19">
              <a:extLst>
                <a:ext uri="{FF2B5EF4-FFF2-40B4-BE49-F238E27FC236}">
                  <a16:creationId xmlns:a16="http://schemas.microsoft.com/office/drawing/2014/main" id="{1F1FF39A-AC3C-4066-9D4C-519AA22812E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20">
              <a:extLst>
                <a:ext uri="{FF2B5EF4-FFF2-40B4-BE49-F238E27FC236}">
                  <a16:creationId xmlns:a16="http://schemas.microsoft.com/office/drawing/2014/main" id="{64C13BAB-7C00-4D21-A857-E3D41C0A2A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651043" y="735264"/>
            <a:ext cx="3412067" cy="3478384"/>
          </a:xfrm>
        </p:spPr>
        <p:txBody>
          <a:bodyPr>
            <a:normAutofit/>
          </a:bodyPr>
          <a:lstStyle/>
          <a:p>
            <a:r>
              <a:rPr lang="en-US" sz="2400">
                <a:solidFill>
                  <a:srgbClr val="FFFFFF"/>
                </a:solidFill>
                <a:ea typeface="+mj-lt"/>
                <a:cs typeface="+mj-lt"/>
              </a:rPr>
              <a:t>Holistic Lab Execution Environment Data Processing With ENTERPRISE DATA LAKE ON ELASTIC PLATFORM</a:t>
            </a:r>
            <a:endParaRPr lang="en-US" sz="2400">
              <a:solidFill>
                <a:srgbClr val="FFFFFF"/>
              </a:solidFill>
            </a:endParaRPr>
          </a:p>
          <a:p>
            <a:endParaRPr lang="en-US" sz="2400">
              <a:solidFill>
                <a:srgbClr val="FFFFFF"/>
              </a:solidFill>
            </a:endParaRPr>
          </a:p>
        </p:txBody>
      </p:sp>
      <p:pic>
        <p:nvPicPr>
          <p:cNvPr id="4" name="Picture 4" descr="A picture containing text, map&#10;&#10;Description generated with very high confidence">
            <a:extLst>
              <a:ext uri="{FF2B5EF4-FFF2-40B4-BE49-F238E27FC236}">
                <a16:creationId xmlns:a16="http://schemas.microsoft.com/office/drawing/2014/main" id="{3D405236-90FC-4BE4-A506-FD74202F8A5F}"/>
              </a:ext>
            </a:extLst>
          </p:cNvPr>
          <p:cNvPicPr>
            <a:picLocks noChangeAspect="1"/>
          </p:cNvPicPr>
          <p:nvPr/>
        </p:nvPicPr>
        <p:blipFill>
          <a:blip r:embed="rId2"/>
          <a:stretch>
            <a:fillRect/>
          </a:stretch>
        </p:blipFill>
        <p:spPr>
          <a:xfrm>
            <a:off x="5365738" y="618067"/>
            <a:ext cx="5563494" cy="5598157"/>
          </a:xfrm>
          <a:prstGeom prst="rect">
            <a:avLst/>
          </a:prstGeom>
        </p:spPr>
      </p:pic>
      <p:sp>
        <p:nvSpPr>
          <p:cNvPr id="3" name="TextBox 2">
            <a:extLst>
              <a:ext uri="{FF2B5EF4-FFF2-40B4-BE49-F238E27FC236}">
                <a16:creationId xmlns:a16="http://schemas.microsoft.com/office/drawing/2014/main" id="{D74E107A-67A5-464C-A4F8-E7D4A709D5D5}"/>
              </a:ext>
            </a:extLst>
          </p:cNvPr>
          <p:cNvSpPr txBox="1"/>
          <p:nvPr/>
        </p:nvSpPr>
        <p:spPr>
          <a:xfrm>
            <a:off x="1435769" y="540619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Akza John</a:t>
            </a:r>
          </a:p>
          <a:p>
            <a:r>
              <a:rPr lang="en-US" sz="2000">
                <a:solidFill>
                  <a:schemeClr val="bg1"/>
                </a:solidFill>
              </a:rPr>
              <a:t>Roll No - 04</a:t>
            </a:r>
          </a:p>
        </p:txBody>
      </p:sp>
      <p:cxnSp>
        <p:nvCxnSpPr>
          <p:cNvPr id="5" name="Straight Arrow Connector 4">
            <a:extLst>
              <a:ext uri="{FF2B5EF4-FFF2-40B4-BE49-F238E27FC236}">
                <a16:creationId xmlns:a16="http://schemas.microsoft.com/office/drawing/2014/main" id="{DB8FB120-5D6C-47FC-8A3D-A31DFE3810FB}"/>
              </a:ext>
            </a:extLst>
          </p:cNvPr>
          <p:cNvCxnSpPr/>
          <p:nvPr/>
        </p:nvCxnSpPr>
        <p:spPr>
          <a:xfrm>
            <a:off x="304800" y="5217695"/>
            <a:ext cx="3997155" cy="13368"/>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19935-C760-4698-9DD1-973C8A428D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89EEFD-93BC-4ACF-962C-E6279E72B0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208FA1-9816-4FA5-B5B6-B98F522FA0E9}"/>
              </a:ext>
            </a:extLst>
          </p:cNvPr>
          <p:cNvSpPr>
            <a:spLocks noGrp="1"/>
          </p:cNvSpPr>
          <p:nvPr>
            <p:ph type="title"/>
          </p:nvPr>
        </p:nvSpPr>
        <p:spPr>
          <a:xfrm>
            <a:off x="803189" y="1209184"/>
            <a:ext cx="3089189" cy="4734416"/>
          </a:xfrm>
        </p:spPr>
        <p:txBody>
          <a:bodyPr anchor="ctr">
            <a:normAutofit/>
          </a:bodyPr>
          <a:lstStyle/>
          <a:p>
            <a:pPr algn="ctr"/>
            <a:r>
              <a:rPr lang="en-US" sz="2400">
                <a:solidFill>
                  <a:srgbClr val="FFFFFF"/>
                </a:solidFill>
              </a:rPr>
              <a:t>Requirements</a:t>
            </a:r>
          </a:p>
        </p:txBody>
      </p:sp>
      <p:graphicFrame>
        <p:nvGraphicFramePr>
          <p:cNvPr id="4" name="Diagram 4">
            <a:extLst>
              <a:ext uri="{FF2B5EF4-FFF2-40B4-BE49-F238E27FC236}">
                <a16:creationId xmlns:a16="http://schemas.microsoft.com/office/drawing/2014/main" id="{07AF9309-4FD4-47DC-B49B-C64C307B65CA}"/>
              </a:ext>
            </a:extLst>
          </p:cNvPr>
          <p:cNvGraphicFramePr/>
          <p:nvPr>
            <p:extLst>
              <p:ext uri="{D42A27DB-BD31-4B8C-83A1-F6EECF244321}">
                <p14:modId xmlns:p14="http://schemas.microsoft.com/office/powerpoint/2010/main" val="3027027430"/>
              </p:ext>
            </p:extLst>
          </p:nvPr>
        </p:nvGraphicFramePr>
        <p:xfrm>
          <a:off x="4574160" y="1903771"/>
          <a:ext cx="7183597" cy="3152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972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B20D-475E-2545-AE85-B4BEC6F2D646}"/>
              </a:ext>
            </a:extLst>
          </p:cNvPr>
          <p:cNvSpPr>
            <a:spLocks noGrp="1"/>
          </p:cNvSpPr>
          <p:nvPr>
            <p:ph type="title"/>
          </p:nvPr>
        </p:nvSpPr>
        <p:spPr>
          <a:xfrm>
            <a:off x="732138" y="1732361"/>
            <a:ext cx="3031852" cy="1959354"/>
          </a:xfrm>
        </p:spPr>
        <p:txBody>
          <a:bodyPr/>
          <a:lstStyle/>
          <a:p>
            <a:r>
              <a:rPr lang="en-IN"/>
              <a:t>Current status</a:t>
            </a:r>
            <a:endParaRPr lang="en-US"/>
          </a:p>
        </p:txBody>
      </p:sp>
      <p:graphicFrame>
        <p:nvGraphicFramePr>
          <p:cNvPr id="6" name="Table 6">
            <a:extLst>
              <a:ext uri="{FF2B5EF4-FFF2-40B4-BE49-F238E27FC236}">
                <a16:creationId xmlns:a16="http://schemas.microsoft.com/office/drawing/2014/main" id="{923058C7-CABB-7342-8B1B-4DE3542AAD2C}"/>
              </a:ext>
            </a:extLst>
          </p:cNvPr>
          <p:cNvGraphicFramePr>
            <a:graphicFrameLocks noGrp="1"/>
          </p:cNvGraphicFramePr>
          <p:nvPr>
            <p:ph idx="1"/>
            <p:extLst>
              <p:ext uri="{D42A27DB-BD31-4B8C-83A1-F6EECF244321}">
                <p14:modId xmlns:p14="http://schemas.microsoft.com/office/powerpoint/2010/main" val="813967061"/>
              </p:ext>
            </p:extLst>
          </p:nvPr>
        </p:nvGraphicFramePr>
        <p:xfrm>
          <a:off x="4697016" y="1341597"/>
          <a:ext cx="7108032" cy="4367687"/>
        </p:xfrm>
        <a:graphic>
          <a:graphicData uri="http://schemas.openxmlformats.org/drawingml/2006/table">
            <a:tbl>
              <a:tblPr firstRow="1" bandRow="1">
                <a:tableStyleId>{5C22544A-7EE6-4342-B048-85BDC9FD1C3A}</a:tableStyleId>
              </a:tblPr>
              <a:tblGrid>
                <a:gridCol w="3554016">
                  <a:extLst>
                    <a:ext uri="{9D8B030D-6E8A-4147-A177-3AD203B41FA5}">
                      <a16:colId xmlns:a16="http://schemas.microsoft.com/office/drawing/2014/main" val="1746797409"/>
                    </a:ext>
                  </a:extLst>
                </a:gridCol>
                <a:gridCol w="3554016">
                  <a:extLst>
                    <a:ext uri="{9D8B030D-6E8A-4147-A177-3AD203B41FA5}">
                      <a16:colId xmlns:a16="http://schemas.microsoft.com/office/drawing/2014/main" val="1374556064"/>
                    </a:ext>
                  </a:extLst>
                </a:gridCol>
              </a:tblGrid>
              <a:tr h="477520">
                <a:tc>
                  <a:txBody>
                    <a:bodyPr/>
                    <a:lstStyle/>
                    <a:p>
                      <a:pPr algn="ctr"/>
                      <a:r>
                        <a:rPr lang="en-IN"/>
                        <a:t>Stages</a:t>
                      </a:r>
                      <a:endParaRPr lang="en-US"/>
                    </a:p>
                  </a:txBody>
                  <a:tcPr/>
                </a:tc>
                <a:tc>
                  <a:txBody>
                    <a:bodyPr/>
                    <a:lstStyle/>
                    <a:p>
                      <a:pPr algn="ctr"/>
                      <a:r>
                        <a:rPr lang="en-IN"/>
                        <a:t>Status</a:t>
                      </a:r>
                      <a:endParaRPr lang="en-US"/>
                    </a:p>
                  </a:txBody>
                  <a:tcPr/>
                </a:tc>
                <a:extLst>
                  <a:ext uri="{0D108BD9-81ED-4DB2-BD59-A6C34878D82A}">
                    <a16:rowId xmlns:a16="http://schemas.microsoft.com/office/drawing/2014/main" val="1406290416"/>
                  </a:ext>
                </a:extLst>
              </a:tr>
              <a:tr h="477520">
                <a:tc>
                  <a:txBody>
                    <a:bodyPr/>
                    <a:lstStyle/>
                    <a:p>
                      <a:pPr algn="ctr"/>
                      <a:r>
                        <a:rPr lang="en-IN"/>
                        <a:t>Understanding the system</a:t>
                      </a:r>
                      <a:endParaRPr lang="en-US"/>
                    </a:p>
                  </a:txBody>
                  <a:tcPr/>
                </a:tc>
                <a:tc>
                  <a:txBody>
                    <a:bodyPr/>
                    <a:lstStyle/>
                    <a:p>
                      <a:pPr algn="ctr"/>
                      <a:r>
                        <a:rPr lang="en-IN"/>
                        <a:t>Completed</a:t>
                      </a:r>
                      <a:endParaRPr lang="en-US"/>
                    </a:p>
                  </a:txBody>
                  <a:tcPr/>
                </a:tc>
                <a:extLst>
                  <a:ext uri="{0D108BD9-81ED-4DB2-BD59-A6C34878D82A}">
                    <a16:rowId xmlns:a16="http://schemas.microsoft.com/office/drawing/2014/main" val="598534875"/>
                  </a:ext>
                </a:extLst>
              </a:tr>
              <a:tr h="1177447">
                <a:tc>
                  <a:txBody>
                    <a:bodyPr/>
                    <a:lstStyle/>
                    <a:p>
                      <a:pPr algn="ctr"/>
                      <a:r>
                        <a:rPr lang="en-IN"/>
                        <a:t>Get familiar with various technologies used in the system</a:t>
                      </a:r>
                      <a:endParaRPr lang="en-US"/>
                    </a:p>
                  </a:txBody>
                  <a:tcPr/>
                </a:tc>
                <a:tc>
                  <a:txBody>
                    <a:bodyPr/>
                    <a:lstStyle/>
                    <a:p>
                      <a:pPr algn="ctr"/>
                      <a:r>
                        <a:rPr lang="en-IN"/>
                        <a:t>Completed</a:t>
                      </a:r>
                      <a:endParaRPr lang="en-US"/>
                    </a:p>
                  </a:txBody>
                  <a:tcPr/>
                </a:tc>
                <a:extLst>
                  <a:ext uri="{0D108BD9-81ED-4DB2-BD59-A6C34878D82A}">
                    <a16:rowId xmlns:a16="http://schemas.microsoft.com/office/drawing/2014/main" val="2211213764"/>
                  </a:ext>
                </a:extLst>
              </a:tr>
              <a:tr h="477520">
                <a:tc>
                  <a:txBody>
                    <a:bodyPr/>
                    <a:lstStyle/>
                    <a:p>
                      <a:pPr algn="ctr"/>
                      <a:r>
                        <a:rPr lang="en-IN"/>
                        <a:t>Learn to monitor HLEE data in Kibana and CloudWatch</a:t>
                      </a:r>
                      <a:endParaRPr lang="en-US"/>
                    </a:p>
                  </a:txBody>
                  <a:tcPr/>
                </a:tc>
                <a:tc>
                  <a:txBody>
                    <a:bodyPr/>
                    <a:lstStyle/>
                    <a:p>
                      <a:pPr algn="ctr"/>
                      <a:r>
                        <a:rPr lang="en-IN"/>
                        <a:t>Completed</a:t>
                      </a:r>
                      <a:endParaRPr lang="en-US"/>
                    </a:p>
                  </a:txBody>
                  <a:tcPr/>
                </a:tc>
                <a:extLst>
                  <a:ext uri="{0D108BD9-81ED-4DB2-BD59-A6C34878D82A}">
                    <a16:rowId xmlns:a16="http://schemas.microsoft.com/office/drawing/2014/main" val="3241334169"/>
                  </a:ext>
                </a:extLst>
              </a:tr>
              <a:tr h="477520">
                <a:tc>
                  <a:txBody>
                    <a:bodyPr/>
                    <a:lstStyle/>
                    <a:p>
                      <a:pPr algn="ctr"/>
                      <a:r>
                        <a:rPr lang="en-IN"/>
                        <a:t>HLEE taskplan module</a:t>
                      </a:r>
                    </a:p>
                    <a:p>
                      <a:pPr algn="ctr"/>
                      <a:endParaRPr lang="en-US"/>
                    </a:p>
                  </a:txBody>
                  <a:tcPr/>
                </a:tc>
                <a:tc>
                  <a:txBody>
                    <a:bodyPr/>
                    <a:lstStyle/>
                    <a:p>
                      <a:pPr algn="ctr"/>
                      <a:r>
                        <a:rPr lang="en-IN"/>
                        <a:t>Progressing</a:t>
                      </a:r>
                      <a:endParaRPr lang="en-US"/>
                    </a:p>
                  </a:txBody>
                  <a:tcPr/>
                </a:tc>
                <a:extLst>
                  <a:ext uri="{0D108BD9-81ED-4DB2-BD59-A6C34878D82A}">
                    <a16:rowId xmlns:a16="http://schemas.microsoft.com/office/drawing/2014/main" val="848749984"/>
                  </a:ext>
                </a:extLst>
              </a:tr>
              <a:tr h="477520">
                <a:tc>
                  <a:txBody>
                    <a:bodyPr/>
                    <a:lstStyle/>
                    <a:p>
                      <a:pPr algn="ctr"/>
                      <a:r>
                        <a:rPr lang="en-IN"/>
                        <a:t>HLEE compose and capture module</a:t>
                      </a:r>
                      <a:endParaRPr lang="en-US"/>
                    </a:p>
                  </a:txBody>
                  <a:tcPr/>
                </a:tc>
                <a:tc>
                  <a:txBody>
                    <a:bodyPr/>
                    <a:lstStyle/>
                    <a:p>
                      <a:pPr algn="ctr"/>
                      <a:r>
                        <a:rPr lang="en-IN"/>
                        <a:t>Pending</a:t>
                      </a:r>
                      <a:endParaRPr lang="en-US"/>
                    </a:p>
                  </a:txBody>
                  <a:tcPr/>
                </a:tc>
                <a:extLst>
                  <a:ext uri="{0D108BD9-81ED-4DB2-BD59-A6C34878D82A}">
                    <a16:rowId xmlns:a16="http://schemas.microsoft.com/office/drawing/2014/main" val="1299883887"/>
                  </a:ext>
                </a:extLst>
              </a:tr>
              <a:tr h="477520">
                <a:tc>
                  <a:txBody>
                    <a:bodyPr/>
                    <a:lstStyle/>
                    <a:p>
                      <a:pPr algn="ctr"/>
                      <a:r>
                        <a:rPr lang="en-IN"/>
                        <a:t>HLEE workbook module</a:t>
                      </a:r>
                      <a:endParaRPr lang="en-US"/>
                    </a:p>
                  </a:txBody>
                  <a:tcPr/>
                </a:tc>
                <a:tc>
                  <a:txBody>
                    <a:bodyPr/>
                    <a:lstStyle/>
                    <a:p>
                      <a:pPr algn="ctr"/>
                      <a:r>
                        <a:rPr lang="en-IN"/>
                        <a:t>Pending</a:t>
                      </a:r>
                      <a:endParaRPr lang="en-US"/>
                    </a:p>
                  </a:txBody>
                  <a:tcPr/>
                </a:tc>
                <a:extLst>
                  <a:ext uri="{0D108BD9-81ED-4DB2-BD59-A6C34878D82A}">
                    <a16:rowId xmlns:a16="http://schemas.microsoft.com/office/drawing/2014/main" val="2546429455"/>
                  </a:ext>
                </a:extLst>
              </a:tr>
            </a:tbl>
          </a:graphicData>
        </a:graphic>
      </p:graphicFrame>
    </p:spTree>
    <p:extLst>
      <p:ext uri="{BB962C8B-B14F-4D97-AF65-F5344CB8AC3E}">
        <p14:creationId xmlns:p14="http://schemas.microsoft.com/office/powerpoint/2010/main" val="150988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80E9-E179-8E41-B608-121FDC03D61D}"/>
              </a:ext>
            </a:extLst>
          </p:cNvPr>
          <p:cNvSpPr>
            <a:spLocks noGrp="1"/>
          </p:cNvSpPr>
          <p:nvPr>
            <p:ph type="title"/>
          </p:nvPr>
        </p:nvSpPr>
        <p:spPr>
          <a:xfrm>
            <a:off x="1125045" y="2647727"/>
            <a:ext cx="3031852" cy="1722419"/>
          </a:xfrm>
        </p:spPr>
        <p:txBody>
          <a:bodyPr anchor="ctr"/>
          <a:lstStyle/>
          <a:p>
            <a:r>
              <a:rPr lang="en-IN"/>
              <a:t>Conclusion</a:t>
            </a:r>
            <a:endParaRPr lang="en-US"/>
          </a:p>
        </p:txBody>
      </p:sp>
      <p:sp>
        <p:nvSpPr>
          <p:cNvPr id="3" name="Content Placeholder 2">
            <a:extLst>
              <a:ext uri="{FF2B5EF4-FFF2-40B4-BE49-F238E27FC236}">
                <a16:creationId xmlns:a16="http://schemas.microsoft.com/office/drawing/2014/main" id="{F451553E-6D41-A04A-87DB-FF4440516448}"/>
              </a:ext>
            </a:extLst>
          </p:cNvPr>
          <p:cNvSpPr>
            <a:spLocks noGrp="1"/>
          </p:cNvSpPr>
          <p:nvPr>
            <p:ph idx="1"/>
          </p:nvPr>
        </p:nvSpPr>
        <p:spPr/>
        <p:txBody>
          <a:bodyPr/>
          <a:lstStyle/>
          <a:p>
            <a:pPr marL="0" indent="0" algn="just">
              <a:buNone/>
            </a:pPr>
            <a:r>
              <a:rPr lang="en-US" sz="1800">
                <a:effectLst/>
                <a:latin typeface="Arial" panose="020B0604020202020204" pitchFamily="34" charset="0"/>
                <a:ea typeface="Times New Roman" panose="02020603050405020304" pitchFamily="18" charset="0"/>
              </a:rPr>
              <a:t>The Holistic Lab Execution Environment is a client-server based system that </a:t>
            </a:r>
            <a:r>
              <a:rPr lang="en-IN" sz="1800">
                <a:effectLst/>
                <a:latin typeface="Arial" panose="020B0604020202020204" pitchFamily="34" charset="0"/>
                <a:ea typeface="Times New Roman" panose="02020603050405020304" pitchFamily="18" charset="0"/>
              </a:rPr>
              <a:t>allow</a:t>
            </a:r>
            <a:r>
              <a:rPr lang="en-US" sz="1800">
                <a:effectLst/>
                <a:latin typeface="Arial" panose="020B0604020202020204" pitchFamily="34" charset="0"/>
                <a:ea typeface="Times New Roman" panose="02020603050405020304" pitchFamily="18" charset="0"/>
              </a:rPr>
              <a:t> scientists that work with GxP data to store their experiment data and content in a central repository. The system allows experiments to be published electronically and routed for peer review and sign off.   Experiment data and content can also be searched and linked into other experiments.  This will provide a searchable knowledge</a:t>
            </a:r>
            <a:r>
              <a:rPr lang="en-IN" sz="1800">
                <a:effectLst/>
                <a:latin typeface="Arial" panose="020B0604020202020204" pitchFamily="34" charset="0"/>
                <a:ea typeface="Times New Roman" panose="02020603050405020304" pitchFamily="18" charset="0"/>
              </a:rPr>
              <a:t>-</a:t>
            </a:r>
            <a:r>
              <a:rPr lang="en-US" sz="1800">
                <a:effectLst/>
                <a:latin typeface="Arial" panose="020B0604020202020204" pitchFamily="34" charset="0"/>
                <a:ea typeface="Times New Roman" panose="02020603050405020304" pitchFamily="18" charset="0"/>
              </a:rPr>
              <a:t>base of </a:t>
            </a:r>
            <a:r>
              <a:rPr lang="en-IN" sz="1800">
                <a:effectLst/>
                <a:latin typeface="Arial" panose="020B0604020202020204" pitchFamily="34" charset="0"/>
                <a:ea typeface="Times New Roman" panose="02020603050405020304" pitchFamily="18" charset="0"/>
              </a:rPr>
              <a:t>pharmaceutical companies</a:t>
            </a:r>
            <a:r>
              <a:rPr lang="en-US" sz="1800">
                <a:effectLst/>
                <a:latin typeface="Arial" panose="020B0604020202020204" pitchFamily="34" charset="0"/>
                <a:ea typeface="Times New Roman" panose="02020603050405020304" pitchFamily="18" charset="0"/>
              </a:rPr>
              <a:t> scientific information. </a:t>
            </a:r>
            <a:endParaRPr lang="en-US"/>
          </a:p>
        </p:txBody>
      </p:sp>
    </p:spTree>
    <p:extLst>
      <p:ext uri="{BB962C8B-B14F-4D97-AF65-F5344CB8AC3E}">
        <p14:creationId xmlns:p14="http://schemas.microsoft.com/office/powerpoint/2010/main" val="258352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7F3867-1830-4C8C-A1C3-7D7A82FC8F93}"/>
              </a:ext>
            </a:extLst>
          </p:cNvPr>
          <p:cNvSpPr>
            <a:spLocks noGrp="1"/>
          </p:cNvSpPr>
          <p:nvPr>
            <p:ph type="title"/>
          </p:nvPr>
        </p:nvSpPr>
        <p:spPr>
          <a:xfrm>
            <a:off x="771148" y="1037967"/>
            <a:ext cx="3054091" cy="4709131"/>
          </a:xfrm>
        </p:spPr>
        <p:txBody>
          <a:bodyPr anchor="ctr">
            <a:normAutofit/>
          </a:bodyPr>
          <a:lstStyle/>
          <a:p>
            <a:pPr algn="ctr"/>
            <a:r>
              <a:rPr lang="en-US">
                <a:solidFill>
                  <a:srgbClr val="FFFEFF"/>
                </a:solidFill>
              </a:rPr>
              <a:t>Topic</a:t>
            </a:r>
            <a:endParaRPr lang="en-US"/>
          </a:p>
        </p:txBody>
      </p:sp>
      <p:sp>
        <p:nvSpPr>
          <p:cNvPr id="3" name="Content Placeholder 2">
            <a:extLst>
              <a:ext uri="{FF2B5EF4-FFF2-40B4-BE49-F238E27FC236}">
                <a16:creationId xmlns:a16="http://schemas.microsoft.com/office/drawing/2014/main" id="{8AACC97D-A3C9-4119-B73F-C1674F8D38FB}"/>
              </a:ext>
            </a:extLst>
          </p:cNvPr>
          <p:cNvSpPr>
            <a:spLocks noGrp="1"/>
          </p:cNvSpPr>
          <p:nvPr>
            <p:ph idx="1"/>
          </p:nvPr>
        </p:nvSpPr>
        <p:spPr>
          <a:xfrm>
            <a:off x="4815672" y="1305336"/>
            <a:ext cx="6725899" cy="4820832"/>
          </a:xfrm>
        </p:spPr>
        <p:txBody>
          <a:bodyPr>
            <a:normAutofit/>
          </a:bodyPr>
          <a:lstStyle/>
          <a:p>
            <a:pPr marL="0" indent="0" algn="just">
              <a:buNone/>
            </a:pPr>
            <a:r>
              <a:rPr lang="en-US" sz="2000">
                <a:ea typeface="+mn-lt"/>
                <a:cs typeface="+mn-lt"/>
              </a:rPr>
              <a:t>The Holistic Lab Execution Environment data processing with Enterprise Data Lake focuses on experimental data of a pharmaceutical company and perform transformations on data. The Holistic Lab Environment is a client-server based system that allows research scientists that work with Good Lab Practices data to store their experiment data and content in a central repository. The amount of data generated in Holistic Lab Execution Environment (HLEE) labs will be huge and real streaming.</a:t>
            </a:r>
            <a:endParaRPr lang="en-US" sz="2000"/>
          </a:p>
          <a:p>
            <a:pPr marL="0" indent="0" algn="just">
              <a:buNone/>
            </a:pPr>
            <a:endParaRPr lang="en-US" sz="2000"/>
          </a:p>
          <a:p>
            <a:pPr marL="285750" indent="-285750" algn="just"/>
            <a:endParaRPr lang="en-US" sz="2000"/>
          </a:p>
        </p:txBody>
      </p:sp>
    </p:spTree>
    <p:extLst>
      <p:ext uri="{BB962C8B-B14F-4D97-AF65-F5344CB8AC3E}">
        <p14:creationId xmlns:p14="http://schemas.microsoft.com/office/powerpoint/2010/main" val="377523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4">
            <a:extLst>
              <a:ext uri="{FF2B5EF4-FFF2-40B4-BE49-F238E27FC236}">
                <a16:creationId xmlns:a16="http://schemas.microsoft.com/office/drawing/2014/main" id="{F858DF7D-C2D0-4B03-A7A0-2F06B789EE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6">
            <a:extLst>
              <a:ext uri="{FF2B5EF4-FFF2-40B4-BE49-F238E27FC236}">
                <a16:creationId xmlns:a16="http://schemas.microsoft.com/office/drawing/2014/main" id="{1B26B711-3121-40B0-8377-A64F3DC00C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645C4D3D-ABBA-4B4E-93E5-01E3437198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98DDD5E5-0097-4C6C-B266-5732EDA96C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8952EF87-C74F-4D3F-9CAD-EEA1733C9B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53A0226-BED4-444C-84F9-78BE4AF0B147}"/>
              </a:ext>
            </a:extLst>
          </p:cNvPr>
          <p:cNvSpPr>
            <a:spLocks noGrp="1"/>
          </p:cNvSpPr>
          <p:nvPr>
            <p:ph type="title"/>
          </p:nvPr>
        </p:nvSpPr>
        <p:spPr>
          <a:xfrm>
            <a:off x="771148" y="1037967"/>
            <a:ext cx="3054091" cy="4709131"/>
          </a:xfrm>
        </p:spPr>
        <p:txBody>
          <a:bodyPr anchor="ctr">
            <a:normAutofit/>
          </a:bodyPr>
          <a:lstStyle/>
          <a:p>
            <a:pPr algn="ctr"/>
            <a:r>
              <a:rPr lang="en-US">
                <a:solidFill>
                  <a:srgbClr val="FFFEFF"/>
                </a:solidFill>
              </a:rPr>
              <a:t>AREA</a:t>
            </a:r>
            <a:endParaRPr lang="en-US"/>
          </a:p>
        </p:txBody>
      </p:sp>
      <p:sp>
        <p:nvSpPr>
          <p:cNvPr id="3" name="Content Placeholder 2">
            <a:extLst>
              <a:ext uri="{FF2B5EF4-FFF2-40B4-BE49-F238E27FC236}">
                <a16:creationId xmlns:a16="http://schemas.microsoft.com/office/drawing/2014/main" id="{9CA42D84-C3C0-40C1-8814-0357B0D8EEC8}"/>
              </a:ext>
            </a:extLst>
          </p:cNvPr>
          <p:cNvSpPr>
            <a:spLocks noGrp="1"/>
          </p:cNvSpPr>
          <p:nvPr>
            <p:ph idx="1"/>
          </p:nvPr>
        </p:nvSpPr>
        <p:spPr>
          <a:xfrm>
            <a:off x="4534935" y="1037968"/>
            <a:ext cx="6725899" cy="4820832"/>
          </a:xfrm>
        </p:spPr>
        <p:txBody>
          <a:bodyPr vert="horz" lIns="91440" tIns="45720" rIns="91440" bIns="45720" rtlCol="0">
            <a:normAutofit/>
          </a:bodyPr>
          <a:lstStyle/>
          <a:p>
            <a:pPr marL="305435" indent="-305435"/>
            <a:r>
              <a:rPr lang="en-US" sz="2000" b="1">
                <a:ea typeface="+mn-lt"/>
                <a:cs typeface="+mn-lt"/>
              </a:rPr>
              <a:t>Big data analytics </a:t>
            </a:r>
            <a:r>
              <a:rPr lang="en-US" sz="2000">
                <a:ea typeface="+mn-lt"/>
                <a:cs typeface="+mn-lt"/>
              </a:rPr>
              <a:t>applications enable big data analysts, data scientists, predictive modelers, statisticians and other analytics professionals to analyze growing volumes of structured transaction data, plus other forms of data that are often left untapped by conventional BI and analytics programs.</a:t>
            </a:r>
          </a:p>
          <a:p>
            <a:pPr marL="305435" indent="-305435"/>
            <a:endParaRPr lang="en-US" sz="2000">
              <a:ea typeface="+mn-lt"/>
              <a:cs typeface="+mn-lt"/>
            </a:endParaRPr>
          </a:p>
          <a:p>
            <a:pPr marL="305435" indent="-305435"/>
            <a:r>
              <a:rPr lang="en-US" sz="2000" b="1">
                <a:ea typeface="+mn-lt"/>
                <a:cs typeface="+mn-lt"/>
              </a:rPr>
              <a:t>Enterprise Data Lake (EDL)</a:t>
            </a:r>
            <a:r>
              <a:rPr lang="en-US" sz="2000">
                <a:ea typeface="+mn-lt"/>
                <a:cs typeface="+mn-lt"/>
              </a:rPr>
              <a:t> is a large repository for many different types and sources of data, they can be structured or unstructured, internal or external, to facilitate different ways of accessing and analyzing the data.</a:t>
            </a:r>
            <a:endParaRPr lang="en-US" sz="2000"/>
          </a:p>
          <a:p>
            <a:pPr marL="305435" indent="-305435"/>
            <a:endParaRPr lang="en-US" sz="2000"/>
          </a:p>
          <a:p>
            <a:pPr marL="0" indent="0">
              <a:buNone/>
            </a:pPr>
            <a:endParaRPr lang="en-US" sz="2000"/>
          </a:p>
        </p:txBody>
      </p:sp>
    </p:spTree>
    <p:extLst>
      <p:ext uri="{BB962C8B-B14F-4D97-AF65-F5344CB8AC3E}">
        <p14:creationId xmlns:p14="http://schemas.microsoft.com/office/powerpoint/2010/main" val="34271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58DF7D-C2D0-4B03-A7A0-2F06B789EE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26B711-3121-40B0-8377-A64F3DC00C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645C4D3D-ABBA-4B4E-93E5-01E3437198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8DDD5E5-0097-4C6C-B266-5732EDA96C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8952EF87-C74F-4D3F-9CAD-EEA1733C9B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6BB2988-CD60-4E47-90FD-B30D10C167E4}"/>
              </a:ext>
            </a:extLst>
          </p:cNvPr>
          <p:cNvSpPr>
            <a:spLocks noGrp="1"/>
          </p:cNvSpPr>
          <p:nvPr>
            <p:ph type="title"/>
          </p:nvPr>
        </p:nvSpPr>
        <p:spPr>
          <a:xfrm>
            <a:off x="589360" y="1050882"/>
            <a:ext cx="3416694" cy="4709131"/>
          </a:xfrm>
        </p:spPr>
        <p:txBody>
          <a:bodyPr anchor="ctr">
            <a:normAutofit/>
          </a:bodyPr>
          <a:lstStyle/>
          <a:p>
            <a:pPr algn="ctr"/>
            <a:r>
              <a:rPr lang="en-US">
                <a:solidFill>
                  <a:srgbClr val="FFFEFF"/>
                </a:solidFill>
              </a:rPr>
              <a:t>Technology</a:t>
            </a:r>
          </a:p>
        </p:txBody>
      </p:sp>
      <p:sp>
        <p:nvSpPr>
          <p:cNvPr id="3" name="Content Placeholder 2">
            <a:extLst>
              <a:ext uri="{FF2B5EF4-FFF2-40B4-BE49-F238E27FC236}">
                <a16:creationId xmlns:a16="http://schemas.microsoft.com/office/drawing/2014/main" id="{CA7F34A9-4D5F-4C74-93D1-C56AF59F0968}"/>
              </a:ext>
            </a:extLst>
          </p:cNvPr>
          <p:cNvSpPr>
            <a:spLocks noGrp="1"/>
          </p:cNvSpPr>
          <p:nvPr>
            <p:ph idx="1"/>
          </p:nvPr>
        </p:nvSpPr>
        <p:spPr>
          <a:xfrm>
            <a:off x="4599511" y="1386680"/>
            <a:ext cx="6725899" cy="4820832"/>
          </a:xfrm>
        </p:spPr>
        <p:txBody>
          <a:bodyPr>
            <a:normAutofit/>
          </a:bodyPr>
          <a:lstStyle/>
          <a:p>
            <a:pPr marL="305435" indent="-305435"/>
            <a:r>
              <a:rPr lang="en-US" sz="2000">
                <a:ea typeface="+mn-lt"/>
                <a:cs typeface="+mn-lt"/>
              </a:rPr>
              <a:t>Different key resources used by the system are</a:t>
            </a:r>
            <a:r>
              <a:rPr lang="en-US" sz="2000" b="1">
                <a:ea typeface="+mn-lt"/>
                <a:cs typeface="+mn-lt"/>
              </a:rPr>
              <a:t>  Airflow, Databricks,  Amazon S3, CloudWatch, Kibana, GIT repository. </a:t>
            </a:r>
          </a:p>
          <a:p>
            <a:pPr marL="305435" indent="-305435"/>
            <a:r>
              <a:rPr lang="en-US" sz="2000">
                <a:ea typeface="+mn-lt"/>
                <a:cs typeface="+mn-lt"/>
              </a:rPr>
              <a:t>The HLEE data processing with EDL 2.0 stores data in the form of json format, and for the further analysis, each data will be extracted and finally it will be stored in </a:t>
            </a:r>
            <a:r>
              <a:rPr lang="en-US" sz="2000" b="1">
                <a:ea typeface="+mn-lt"/>
                <a:cs typeface="+mn-lt"/>
              </a:rPr>
              <a:t>Postgres database and Redshift database</a:t>
            </a:r>
            <a:endParaRPr lang="en-US" sz="2000">
              <a:ea typeface="+mn-lt"/>
              <a:cs typeface="+mn-lt"/>
            </a:endParaRPr>
          </a:p>
          <a:p>
            <a:pPr marL="305435" indent="-305435"/>
            <a:r>
              <a:rPr lang="en-US" sz="2000">
                <a:ea typeface="+mn-lt"/>
                <a:cs typeface="+mn-lt"/>
              </a:rPr>
              <a:t> To  provide reports on visualization tools including custom made user interfaces, Reporting tools like </a:t>
            </a:r>
            <a:r>
              <a:rPr lang="en-US" sz="2000" b="1">
                <a:ea typeface="+mn-lt"/>
                <a:cs typeface="+mn-lt"/>
              </a:rPr>
              <a:t>TIBCO Spotfire and Tableau</a:t>
            </a:r>
            <a:r>
              <a:rPr lang="en-US" sz="2000">
                <a:ea typeface="+mn-lt"/>
                <a:cs typeface="+mn-lt"/>
              </a:rPr>
              <a:t>. </a:t>
            </a:r>
          </a:p>
          <a:p>
            <a:pPr marL="305435" indent="-305435"/>
            <a:endParaRPr lang="en-US" sz="2000">
              <a:ea typeface="+mn-lt"/>
              <a:cs typeface="+mn-lt"/>
            </a:endParaRPr>
          </a:p>
          <a:p>
            <a:pPr marL="305435" indent="-305435"/>
            <a:endParaRPr lang="en-US" sz="2000">
              <a:ea typeface="+mn-lt"/>
              <a:cs typeface="+mn-lt"/>
            </a:endParaRPr>
          </a:p>
          <a:p>
            <a:pPr marL="305435" indent="-305435"/>
            <a:endParaRPr lang="en-US" sz="2000"/>
          </a:p>
        </p:txBody>
      </p:sp>
    </p:spTree>
    <p:extLst>
      <p:ext uri="{BB962C8B-B14F-4D97-AF65-F5344CB8AC3E}">
        <p14:creationId xmlns:p14="http://schemas.microsoft.com/office/powerpoint/2010/main" val="7746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3273-C40A-4669-A46E-3F8D9E730524}"/>
              </a:ext>
            </a:extLst>
          </p:cNvPr>
          <p:cNvSpPr>
            <a:spLocks noGrp="1"/>
          </p:cNvSpPr>
          <p:nvPr>
            <p:ph type="title"/>
          </p:nvPr>
        </p:nvSpPr>
        <p:spPr>
          <a:xfrm>
            <a:off x="607023" y="495512"/>
            <a:ext cx="11029616" cy="1188720"/>
          </a:xfrm>
        </p:spPr>
        <p:txBody>
          <a:bodyPr/>
          <a:lstStyle/>
          <a:p>
            <a:r>
              <a:rPr lang="en-US"/>
              <a:t>ARCHITECTURE OF HLEE 2.0</a:t>
            </a:r>
          </a:p>
        </p:txBody>
      </p:sp>
      <p:pic>
        <p:nvPicPr>
          <p:cNvPr id="8" name="Picture 8" descr="A close up of a map&#10;&#10;Description generated with very high confidence">
            <a:extLst>
              <a:ext uri="{FF2B5EF4-FFF2-40B4-BE49-F238E27FC236}">
                <a16:creationId xmlns:a16="http://schemas.microsoft.com/office/drawing/2014/main" id="{39DCBD3E-3CAE-49E8-8801-E7DD4A2703C0}"/>
              </a:ext>
            </a:extLst>
          </p:cNvPr>
          <p:cNvPicPr>
            <a:picLocks noGrp="1" noChangeAspect="1"/>
          </p:cNvPicPr>
          <p:nvPr>
            <p:ph idx="1"/>
          </p:nvPr>
        </p:nvPicPr>
        <p:blipFill>
          <a:blip r:embed="rId2"/>
          <a:stretch>
            <a:fillRect/>
          </a:stretch>
        </p:blipFill>
        <p:spPr>
          <a:xfrm>
            <a:off x="863037" y="1966549"/>
            <a:ext cx="10519398" cy="4262801"/>
          </a:xfrm>
        </p:spPr>
      </p:pic>
    </p:spTree>
    <p:extLst>
      <p:ext uri="{BB962C8B-B14F-4D97-AF65-F5344CB8AC3E}">
        <p14:creationId xmlns:p14="http://schemas.microsoft.com/office/powerpoint/2010/main" val="55925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74AC-9B68-AA48-8B5A-754161BA8254}"/>
              </a:ext>
            </a:extLst>
          </p:cNvPr>
          <p:cNvSpPr>
            <a:spLocks noGrp="1"/>
          </p:cNvSpPr>
          <p:nvPr>
            <p:ph type="title"/>
          </p:nvPr>
        </p:nvSpPr>
        <p:spPr>
          <a:xfrm>
            <a:off x="1017888" y="915591"/>
            <a:ext cx="2589706" cy="2799159"/>
          </a:xfrm>
        </p:spPr>
        <p:txBody>
          <a:bodyPr>
            <a:normAutofit/>
          </a:bodyPr>
          <a:lstStyle/>
          <a:p>
            <a:r>
              <a:rPr lang="en-IN"/>
              <a:t>Architecture explanation</a:t>
            </a:r>
            <a:endParaRPr lang="en-US"/>
          </a:p>
        </p:txBody>
      </p:sp>
      <p:sp>
        <p:nvSpPr>
          <p:cNvPr id="3" name="Content Placeholder 2">
            <a:extLst>
              <a:ext uri="{FF2B5EF4-FFF2-40B4-BE49-F238E27FC236}">
                <a16:creationId xmlns:a16="http://schemas.microsoft.com/office/drawing/2014/main" id="{2DA3F509-D236-1C4D-AA1D-91E613EC47BD}"/>
              </a:ext>
            </a:extLst>
          </p:cNvPr>
          <p:cNvSpPr>
            <a:spLocks noGrp="1"/>
          </p:cNvSpPr>
          <p:nvPr>
            <p:ph idx="1"/>
          </p:nvPr>
        </p:nvSpPr>
        <p:spPr/>
        <p:txBody>
          <a:bodyPr>
            <a:noAutofit/>
          </a:bodyPr>
          <a:lstStyle/>
          <a:p>
            <a:pPr lvl="1"/>
            <a:r>
              <a:rPr lang="en-US" sz="1800"/>
              <a:t>Databricks Notebook polls the web services in order to get the data and Lambda function will push the json data by compressing it to S3 bucket</a:t>
            </a:r>
            <a:endParaRPr lang="en-IN" sz="1800"/>
          </a:p>
          <a:p>
            <a:pPr lvl="1"/>
            <a:r>
              <a:rPr lang="en-US" sz="1800"/>
              <a:t>The compressed zip files will be pushed to SQS by Lambda function and then to Databricks  Notebook which contains parser to parse the Json dataLogging will be stored to Elastic Search of all the stages</a:t>
            </a:r>
            <a:endParaRPr lang="en-IN" sz="1800"/>
          </a:p>
          <a:p>
            <a:pPr lvl="1"/>
            <a:r>
              <a:rPr lang="en-US" sz="1800"/>
              <a:t>Kibana is the visualization tool where the status of HLEE will be checked</a:t>
            </a:r>
            <a:endParaRPr lang="en-IN" sz="1800"/>
          </a:p>
          <a:p>
            <a:pPr lvl="1"/>
            <a:r>
              <a:rPr lang="en-US" sz="1800"/>
              <a:t>All the data will be parsed from Databricks Notebook to the Databricks Delta which stores all the data and only the required data to redshift. </a:t>
            </a:r>
            <a:endParaRPr lang="en-IN" sz="1800"/>
          </a:p>
          <a:p>
            <a:pPr lvl="1"/>
            <a:r>
              <a:rPr lang="en-US" sz="1800"/>
              <a:t>Then the data present in Databricks Delta, is copied to the Src table with all the old and new version json data.</a:t>
            </a:r>
            <a:endParaRPr lang="en-IN" sz="1800"/>
          </a:p>
          <a:p>
            <a:endParaRPr lang="en-US" sz="2000"/>
          </a:p>
        </p:txBody>
      </p:sp>
    </p:spTree>
    <p:extLst>
      <p:ext uri="{BB962C8B-B14F-4D97-AF65-F5344CB8AC3E}">
        <p14:creationId xmlns:p14="http://schemas.microsoft.com/office/powerpoint/2010/main" val="159176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005A-E4DA-3B43-AAF7-1D9117FAD881}"/>
              </a:ext>
            </a:extLst>
          </p:cNvPr>
          <p:cNvSpPr>
            <a:spLocks noGrp="1"/>
          </p:cNvSpPr>
          <p:nvPr>
            <p:ph type="title"/>
          </p:nvPr>
        </p:nvSpPr>
        <p:spPr>
          <a:xfrm>
            <a:off x="964309" y="862013"/>
            <a:ext cx="3107627" cy="3067050"/>
          </a:xfrm>
        </p:spPr>
        <p:txBody>
          <a:bodyPr/>
          <a:lstStyle/>
          <a:p>
            <a:r>
              <a:rPr lang="en-IN"/>
              <a:t>Architecture explanation</a:t>
            </a:r>
            <a:endParaRPr lang="en-US"/>
          </a:p>
        </p:txBody>
      </p:sp>
      <p:sp>
        <p:nvSpPr>
          <p:cNvPr id="3" name="Content Placeholder 2">
            <a:extLst>
              <a:ext uri="{FF2B5EF4-FFF2-40B4-BE49-F238E27FC236}">
                <a16:creationId xmlns:a16="http://schemas.microsoft.com/office/drawing/2014/main" id="{9220C4C2-9FB2-8540-98BD-2E428BB564FD}"/>
              </a:ext>
            </a:extLst>
          </p:cNvPr>
          <p:cNvSpPr>
            <a:spLocks noGrp="1"/>
          </p:cNvSpPr>
          <p:nvPr>
            <p:ph idx="1"/>
          </p:nvPr>
        </p:nvSpPr>
        <p:spPr/>
        <p:txBody>
          <a:bodyPr>
            <a:normAutofit/>
          </a:bodyPr>
          <a:lstStyle/>
          <a:p>
            <a:pPr lvl="1"/>
            <a:r>
              <a:rPr lang="en-US" sz="1800"/>
              <a:t>The Latest version Src table data is transformed to the Core table which is in Sync with Redshift</a:t>
            </a:r>
            <a:endParaRPr lang="en-IN" sz="1800"/>
          </a:p>
          <a:p>
            <a:pPr lvl="1"/>
            <a:r>
              <a:rPr lang="en-US" sz="1800"/>
              <a:t>The old data which is present in Redshift will be deleted when Dags are generating everyday.</a:t>
            </a:r>
            <a:endParaRPr lang="en-IN" sz="1800"/>
          </a:p>
          <a:p>
            <a:pPr lvl="1"/>
            <a:r>
              <a:rPr lang="en-US" sz="1800"/>
              <a:t> The data which is present in the Databricks Delta will be reingested to Redshift.</a:t>
            </a:r>
            <a:endParaRPr lang="en-IN" sz="1800"/>
          </a:p>
          <a:p>
            <a:pPr lvl="1"/>
            <a:r>
              <a:rPr lang="en-IN" sz="1800"/>
              <a:t>T</a:t>
            </a:r>
            <a:r>
              <a:rPr lang="en-US" sz="1800"/>
              <a:t>he Redshift is connected to Spotfire via ODBC connectionThe Core layer data will be moved to PubSrc layer where the user can see the data in views</a:t>
            </a:r>
          </a:p>
        </p:txBody>
      </p:sp>
    </p:spTree>
    <p:extLst>
      <p:ext uri="{BB962C8B-B14F-4D97-AF65-F5344CB8AC3E}">
        <p14:creationId xmlns:p14="http://schemas.microsoft.com/office/powerpoint/2010/main" val="54079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1E9C-6D8C-B04C-9D31-D3782E4DD3E5}"/>
              </a:ext>
            </a:extLst>
          </p:cNvPr>
          <p:cNvSpPr>
            <a:spLocks noGrp="1"/>
          </p:cNvSpPr>
          <p:nvPr>
            <p:ph type="title"/>
          </p:nvPr>
        </p:nvSpPr>
        <p:spPr>
          <a:xfrm>
            <a:off x="767856" y="933450"/>
            <a:ext cx="3071909" cy="2763441"/>
          </a:xfrm>
        </p:spPr>
        <p:txBody>
          <a:bodyPr/>
          <a:lstStyle/>
          <a:p>
            <a:pPr algn="ctr"/>
            <a:r>
              <a:rPr lang="en-IN"/>
              <a:t>Modules</a:t>
            </a:r>
            <a:endParaRPr lang="en-US"/>
          </a:p>
        </p:txBody>
      </p:sp>
      <p:sp>
        <p:nvSpPr>
          <p:cNvPr id="3" name="Content Placeholder 2">
            <a:extLst>
              <a:ext uri="{FF2B5EF4-FFF2-40B4-BE49-F238E27FC236}">
                <a16:creationId xmlns:a16="http://schemas.microsoft.com/office/drawing/2014/main" id="{020E5DCC-EB52-D045-92F4-97305360CE0A}"/>
              </a:ext>
            </a:extLst>
          </p:cNvPr>
          <p:cNvSpPr>
            <a:spLocks noGrp="1"/>
          </p:cNvSpPr>
          <p:nvPr>
            <p:ph idx="1"/>
          </p:nvPr>
        </p:nvSpPr>
        <p:spPr/>
        <p:txBody>
          <a:bodyPr/>
          <a:lstStyle/>
          <a:p>
            <a:pPr marL="0" indent="0">
              <a:buNone/>
            </a:pPr>
            <a:r>
              <a:rPr lang="en-IN" sz="2000" b="1">
                <a:solidFill>
                  <a:schemeClr val="accent1"/>
                </a:solidFill>
              </a:rPr>
              <a:t>1. </a:t>
            </a:r>
            <a:r>
              <a:rPr lang="en-IN" sz="2000" b="1"/>
              <a:t>HLEE Taskplan</a:t>
            </a:r>
          </a:p>
          <a:p>
            <a:pPr marL="0" indent="0">
              <a:buNone/>
            </a:pPr>
            <a:endParaRPr lang="en-IN" sz="2000"/>
          </a:p>
          <a:p>
            <a:pPr marL="324000" lvl="1" indent="0">
              <a:buNone/>
            </a:pPr>
            <a:r>
              <a:rPr lang="en-IN" sz="1800"/>
              <a:t>A HLEE Task Plan is a collection of Tasks to be performed in a laboratory. Task Plans facilitate management of work in a scientific process.The owner of a Task Plan is typically a scientist or a laboratory manager (HLEE User), who assigns tasks to coworkers such as laboratory technicians.Hlee Users will get reports through spotfire in tabular format or any other graphical format.A taskplan report may constitute of task id,activity,due date,life cycle state requested group, completion date,assignee etc</a:t>
            </a:r>
          </a:p>
          <a:p>
            <a:pPr marL="0" indent="0">
              <a:buNone/>
            </a:pPr>
            <a:endParaRPr lang="en-US"/>
          </a:p>
        </p:txBody>
      </p:sp>
    </p:spTree>
    <p:extLst>
      <p:ext uri="{BB962C8B-B14F-4D97-AF65-F5344CB8AC3E}">
        <p14:creationId xmlns:p14="http://schemas.microsoft.com/office/powerpoint/2010/main" val="121791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F17C73-C57A-1343-86CC-ECFAFC70F348}"/>
              </a:ext>
            </a:extLst>
          </p:cNvPr>
          <p:cNvSpPr>
            <a:spLocks noGrp="1"/>
          </p:cNvSpPr>
          <p:nvPr>
            <p:ph type="title"/>
          </p:nvPr>
        </p:nvSpPr>
        <p:spPr>
          <a:xfrm>
            <a:off x="678560" y="1786518"/>
            <a:ext cx="3031852" cy="1722419"/>
          </a:xfrm>
        </p:spPr>
        <p:txBody>
          <a:bodyPr/>
          <a:lstStyle/>
          <a:p>
            <a:pPr algn="ctr"/>
            <a:r>
              <a:rPr lang="en-IN"/>
              <a:t>Modules</a:t>
            </a:r>
            <a:endParaRPr lang="en-US"/>
          </a:p>
        </p:txBody>
      </p:sp>
      <p:sp>
        <p:nvSpPr>
          <p:cNvPr id="3" name="Content Placeholder 2">
            <a:extLst>
              <a:ext uri="{FF2B5EF4-FFF2-40B4-BE49-F238E27FC236}">
                <a16:creationId xmlns:a16="http://schemas.microsoft.com/office/drawing/2014/main" id="{5CF4E5BC-DDED-5348-92BF-52B1D58DC86F}"/>
              </a:ext>
            </a:extLst>
          </p:cNvPr>
          <p:cNvSpPr>
            <a:spLocks noGrp="1"/>
          </p:cNvSpPr>
          <p:nvPr>
            <p:ph idx="1"/>
          </p:nvPr>
        </p:nvSpPr>
        <p:spPr/>
        <p:txBody>
          <a:bodyPr>
            <a:normAutofit fontScale="77500" lnSpcReduction="20000"/>
          </a:bodyPr>
          <a:lstStyle/>
          <a:p>
            <a:pPr marL="0" indent="0">
              <a:buNone/>
            </a:pPr>
            <a:r>
              <a:rPr lang="en-IN" sz="2400" b="1">
                <a:solidFill>
                  <a:schemeClr val="accent1"/>
                </a:solidFill>
              </a:rPr>
              <a:t> 2.</a:t>
            </a:r>
            <a:r>
              <a:rPr lang="en-IN" sz="2400" b="1"/>
              <a:t> HLEE CNC</a:t>
            </a:r>
          </a:p>
          <a:p>
            <a:pPr marL="0" indent="0">
              <a:buNone/>
            </a:pPr>
            <a:endParaRPr lang="en-IN" sz="2200" b="1"/>
          </a:p>
          <a:p>
            <a:pPr marL="0" indent="0">
              <a:buNone/>
            </a:pPr>
            <a:endParaRPr lang="en-IN" sz="2200" b="1"/>
          </a:p>
          <a:p>
            <a:r>
              <a:rPr lang="en-US" sz="2200">
                <a:effectLst/>
              </a:rPr>
              <a:t>EDL will continuously ingest HLEE C&amp;C data from Compose and Capture system with a max time gap of 15 minutes from the time the recipe message is available for ingestion by EDL, where the maximum size of the recipe message is up to 10 MB.</a:t>
            </a:r>
            <a:r>
              <a:rPr lang="en-IN" sz="2200">
                <a:effectLst/>
              </a:rPr>
              <a:t> </a:t>
            </a:r>
            <a:r>
              <a:rPr lang="en-US" sz="2200">
                <a:effectLst/>
              </a:rPr>
              <a:t>The fetched data will be processed and loaded into EDL.</a:t>
            </a:r>
            <a:r>
              <a:rPr lang="en-IN" sz="2200"/>
              <a:t> </a:t>
            </a:r>
            <a:r>
              <a:rPr lang="en-US" sz="2200">
                <a:effectLst/>
                <a:latin typeface="Arial" panose="020B0604020202020204" pitchFamily="34" charset="0"/>
                <a:ea typeface="Times New Roman" panose="02020603050405020304" pitchFamily="18" charset="0"/>
                <a:cs typeface="Times New Roman" panose="02020603050405020304" pitchFamily="18" charset="0"/>
              </a:rPr>
              <a:t>Logs are created containing at least the following information:</a:t>
            </a:r>
            <a:endParaRPr lang="en-IN" sz="2200">
              <a:effectLst/>
              <a:latin typeface="Arial" panose="020B0604020202020204" pitchFamily="34" charset="0"/>
              <a:ea typeface="Times New Roman" panose="02020603050405020304" pitchFamily="18" charset="0"/>
              <a:cs typeface="Times New Roman" panose="02020603050405020304" pitchFamily="18" charset="0"/>
            </a:endParaRPr>
          </a:p>
          <a:p>
            <a:pPr marL="324000" lvl="1" indent="0">
              <a:buNone/>
            </a:pPr>
            <a:r>
              <a:rPr lang="en-US" sz="2200" i="1">
                <a:effectLst/>
                <a:latin typeface="Arial" panose="020B0604020202020204" pitchFamily="34" charset="0"/>
                <a:ea typeface="Times New Roman" panose="02020603050405020304" pitchFamily="18" charset="0"/>
                <a:cs typeface="Times New Roman" panose="02020603050405020304" pitchFamily="18" charset="0"/>
              </a:rPr>
              <a:t>Recipe ID</a:t>
            </a:r>
            <a:r>
              <a:rPr lang="en-IN" sz="2200" i="1">
                <a:effectLst/>
                <a:latin typeface="Arial" panose="020B0604020202020204" pitchFamily="34" charset="0"/>
                <a:ea typeface="Times New Roman" panose="02020603050405020304" pitchFamily="18" charset="0"/>
                <a:cs typeface="Times New Roman" panose="02020603050405020304" pitchFamily="18" charset="0"/>
              </a:rPr>
              <a:t>, </a:t>
            </a:r>
            <a:r>
              <a:rPr lang="en-US" sz="2200" i="1">
                <a:effectLst/>
                <a:latin typeface="Arial" panose="020B0604020202020204" pitchFamily="34" charset="0"/>
                <a:ea typeface="Times New Roman" panose="02020603050405020304" pitchFamily="18" charset="0"/>
                <a:cs typeface="Times New Roman" panose="02020603050405020304" pitchFamily="18" charset="0"/>
              </a:rPr>
              <a:t>Status</a:t>
            </a:r>
            <a:r>
              <a:rPr lang="en-IN" sz="2200" i="1">
                <a:effectLst/>
                <a:latin typeface="Arial" panose="020B0604020202020204" pitchFamily="34" charset="0"/>
                <a:ea typeface="Times New Roman" panose="02020603050405020304" pitchFamily="18" charset="0"/>
                <a:cs typeface="Times New Roman" panose="02020603050405020304" pitchFamily="18" charset="0"/>
              </a:rPr>
              <a:t>, </a:t>
            </a:r>
            <a:r>
              <a:rPr lang="en-US" sz="2200" i="1">
                <a:effectLst/>
                <a:latin typeface="Arial" panose="020B0604020202020204" pitchFamily="34" charset="0"/>
                <a:ea typeface="Times New Roman" panose="02020603050405020304" pitchFamily="18" charset="0"/>
                <a:cs typeface="Times New Roman" panose="02020603050405020304" pitchFamily="18" charset="0"/>
              </a:rPr>
              <a:t>Timestamp</a:t>
            </a:r>
            <a:endParaRPr lang="en-IN" sz="2200" i="1">
              <a:effectLst/>
              <a:latin typeface="Arial" panose="020B0604020202020204" pitchFamily="34" charset="0"/>
              <a:ea typeface="Times New Roman" panose="02020603050405020304" pitchFamily="18" charset="0"/>
              <a:cs typeface="Times New Roman" panose="02020603050405020304" pitchFamily="18" charset="0"/>
            </a:endParaRPr>
          </a:p>
          <a:p>
            <a:r>
              <a:rPr lang="en-US" sz="2200">
                <a:effectLst/>
              </a:rPr>
              <a:t>User will search for the desired HLEE C&amp;C recipe and access the HLEE C&amp;C recipe data for analysis in Spotfire from the database via ODBC.</a:t>
            </a:r>
            <a:endParaRPr lang="en-IN" sz="2200">
              <a:effectLst/>
            </a:endParaRPr>
          </a:p>
          <a:p>
            <a:r>
              <a:rPr lang="en-US" sz="2200">
                <a:effectLst/>
              </a:rPr>
              <a:t>The latest version of the HLEE C&amp;C recipe captured execution data available in EDL is displayed to the user via Spotfire.</a:t>
            </a:r>
            <a:endParaRPr lang="en-IN" sz="2200">
              <a:effectLst/>
            </a:endParaRPr>
          </a:p>
          <a:p>
            <a:pPr marL="0" indent="0">
              <a:buNone/>
            </a:pPr>
            <a:endParaRPr lang="en-US"/>
          </a:p>
        </p:txBody>
      </p:sp>
    </p:spTree>
    <p:extLst>
      <p:ext uri="{BB962C8B-B14F-4D97-AF65-F5344CB8AC3E}">
        <p14:creationId xmlns:p14="http://schemas.microsoft.com/office/powerpoint/2010/main" val="281490159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Droplet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Holistic Lab Execution Environment Data Processing With ENTERPRISE DATA LAKE ON ELASTIC PLATFORM </vt:lpstr>
      <vt:lpstr>Topic</vt:lpstr>
      <vt:lpstr>AREA</vt:lpstr>
      <vt:lpstr>Technology</vt:lpstr>
      <vt:lpstr>ARCHITECTURE OF HLEE 2.0</vt:lpstr>
      <vt:lpstr>Architecture explanation</vt:lpstr>
      <vt:lpstr>Architecture explanation</vt:lpstr>
      <vt:lpstr>Modules</vt:lpstr>
      <vt:lpstr>Modules</vt:lpstr>
      <vt:lpstr>Requirements</vt:lpstr>
      <vt:lpstr>Current status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160</cp:revision>
  <dcterms:created xsi:type="dcterms:W3CDTF">2020-02-26T04:34:58Z</dcterms:created>
  <dcterms:modified xsi:type="dcterms:W3CDTF">2020-03-02T02:26:10Z</dcterms:modified>
</cp:coreProperties>
</file>