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0"/>
  </p:notesMasterIdLst>
  <p:sldIdLst>
    <p:sldId id="269" r:id="rId4"/>
    <p:sldId id="256" r:id="rId5"/>
    <p:sldId id="266" r:id="rId6"/>
    <p:sldId id="264" r:id="rId7"/>
    <p:sldId id="291" r:id="rId8"/>
    <p:sldId id="296" r:id="rId9"/>
    <p:sldId id="286" r:id="rId10"/>
    <p:sldId id="277" r:id="rId11"/>
    <p:sldId id="297" r:id="rId12"/>
    <p:sldId id="267" r:id="rId13"/>
    <p:sldId id="265" r:id="rId14"/>
    <p:sldId id="284" r:id="rId15"/>
    <p:sldId id="285" r:id="rId16"/>
    <p:sldId id="290" r:id="rId17"/>
    <p:sldId id="273" r:id="rId18"/>
    <p:sldId id="262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9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7696"/>
    <a:srgbClr val="4BACC6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6" y="72"/>
      </p:cViewPr>
      <p:guideLst>
        <p:guide orient="horz" pos="189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7EDD6-2036-4D6A-B198-A71358FD7A8A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08B3B-8B86-4379-A266-52C3864B2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5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08B3B-8B86-4379-A266-52C3864B28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55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08B3B-8B86-4379-A266-52C3864B28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72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3003798"/>
            <a:ext cx="4356124" cy="1095361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80000"/>
              </a:lnSpc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1852" y="4068678"/>
            <a:ext cx="4356124" cy="50405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75856" y="181632"/>
            <a:ext cx="586814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75856" y="757696"/>
            <a:ext cx="586814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1112" y="220184"/>
            <a:ext cx="1620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1112" y="1800221"/>
            <a:ext cx="1620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8842" y="3380258"/>
            <a:ext cx="1620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932052" y="1800221"/>
            <a:ext cx="1620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1932052" y="3380258"/>
            <a:ext cx="1620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625263" y="3380258"/>
            <a:ext cx="1620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1253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267494"/>
            <a:ext cx="5328592" cy="2880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8485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u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078088" y="0"/>
            <a:ext cx="2987824" cy="17796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u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156176" y="0"/>
            <a:ext cx="29878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u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077912" y="1851670"/>
            <a:ext cx="2988000" cy="32918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183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212372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0"/>
            <a:ext cx="212372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909600" y="0"/>
            <a:ext cx="212372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656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81632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771800" y="904998"/>
            <a:ext cx="6372200" cy="2088000"/>
          </a:xfrm>
          <a:custGeom>
            <a:avLst/>
            <a:gdLst>
              <a:gd name="connsiteX0" fmla="*/ 0 w 5328592"/>
              <a:gd name="connsiteY0" fmla="*/ 0 h 2088000"/>
              <a:gd name="connsiteX1" fmla="*/ 5328592 w 5328592"/>
              <a:gd name="connsiteY1" fmla="*/ 0 h 2088000"/>
              <a:gd name="connsiteX2" fmla="*/ 5328592 w 5328592"/>
              <a:gd name="connsiteY2" fmla="*/ 2088000 h 2088000"/>
              <a:gd name="connsiteX3" fmla="*/ 0 w 5328592"/>
              <a:gd name="connsiteY3" fmla="*/ 2088000 h 2088000"/>
              <a:gd name="connsiteX4" fmla="*/ 0 w 5328592"/>
              <a:gd name="connsiteY4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41531" h="2088000">
                <a:moveTo>
                  <a:pt x="612939" y="0"/>
                </a:moveTo>
                <a:lnTo>
                  <a:pt x="5941531" y="0"/>
                </a:lnTo>
                <a:lnTo>
                  <a:pt x="5941531" y="2088000"/>
                </a:lnTo>
                <a:lnTo>
                  <a:pt x="612939" y="2088000"/>
                </a:lnTo>
                <a:cubicBezTo>
                  <a:pt x="376904" y="1710967"/>
                  <a:pt x="256723" y="1511850"/>
                  <a:pt x="0" y="1047929"/>
                </a:cubicBezTo>
                <a:lnTo>
                  <a:pt x="612939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771801" y="3055500"/>
            <a:ext cx="6372200" cy="2088000"/>
          </a:xfrm>
          <a:custGeom>
            <a:avLst/>
            <a:gdLst>
              <a:gd name="connsiteX0" fmla="*/ 0 w 5328592"/>
              <a:gd name="connsiteY0" fmla="*/ 0 h 2088000"/>
              <a:gd name="connsiteX1" fmla="*/ 5328592 w 5328592"/>
              <a:gd name="connsiteY1" fmla="*/ 0 h 2088000"/>
              <a:gd name="connsiteX2" fmla="*/ 5328592 w 5328592"/>
              <a:gd name="connsiteY2" fmla="*/ 2088000 h 2088000"/>
              <a:gd name="connsiteX3" fmla="*/ 0 w 5328592"/>
              <a:gd name="connsiteY3" fmla="*/ 2088000 h 2088000"/>
              <a:gd name="connsiteX4" fmla="*/ 0 w 5328592"/>
              <a:gd name="connsiteY4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41531" h="2088000">
                <a:moveTo>
                  <a:pt x="612939" y="0"/>
                </a:moveTo>
                <a:lnTo>
                  <a:pt x="5941531" y="0"/>
                </a:lnTo>
                <a:lnTo>
                  <a:pt x="5941531" y="2088000"/>
                </a:lnTo>
                <a:lnTo>
                  <a:pt x="612939" y="2088000"/>
                </a:lnTo>
                <a:cubicBezTo>
                  <a:pt x="376904" y="1710967"/>
                  <a:pt x="256723" y="1511850"/>
                  <a:pt x="0" y="1047929"/>
                </a:cubicBezTo>
                <a:lnTo>
                  <a:pt x="612939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715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572000" cy="1713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3429900"/>
            <a:ext cx="4572000" cy="1713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72000" y="1721906"/>
            <a:ext cx="4572000" cy="1713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1025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066" y="1327227"/>
            <a:ext cx="3168352" cy="383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022914" y="1463545"/>
            <a:ext cx="1827251" cy="28225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80176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2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66597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769983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663788" y="661442"/>
            <a:ext cx="3816424" cy="3816424"/>
          </a:xfrm>
          <a:prstGeom prst="ellipse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63788" y="2124462"/>
            <a:ext cx="3816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63640" y="2715766"/>
            <a:ext cx="381642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355976" y="2067694"/>
            <a:ext cx="4788024" cy="11521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188850"/>
            <a:ext cx="45720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649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563888" y="0"/>
            <a:ext cx="5580112" cy="5143500"/>
          </a:xfrm>
          <a:prstGeom prst="rect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23478"/>
            <a:ext cx="529208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920" y="699542"/>
            <a:ext cx="529208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17755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564000" y="0"/>
            <a:ext cx="5580000" cy="51435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23478"/>
            <a:ext cx="529208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920" y="699542"/>
            <a:ext cx="529208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3888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30177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131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131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84896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131590"/>
          </a:xfrm>
          <a:prstGeom prst="rect">
            <a:avLst/>
          </a:prstGeom>
          <a:solidFill>
            <a:srgbClr val="027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665735" y="1400779"/>
            <a:ext cx="1620000" cy="172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12316" y="1400779"/>
            <a:ext cx="1620000" cy="172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9154" y="3075880"/>
            <a:ext cx="1620000" cy="172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958897" y="3075880"/>
            <a:ext cx="1620000" cy="172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9154" y="1529144"/>
            <a:ext cx="1964614" cy="147127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588224" y="1528537"/>
            <a:ext cx="1964614" cy="1471270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321121" y="3204245"/>
            <a:ext cx="1964614" cy="1471270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812316" y="3204245"/>
            <a:ext cx="1964614" cy="147127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1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52" r:id="rId5"/>
    <p:sldLayoutId id="2147483674" r:id="rId6"/>
    <p:sldLayoutId id="2147483673" r:id="rId7"/>
    <p:sldLayoutId id="2147483655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2" r:id="rId16"/>
    <p:sldLayoutId id="2147483675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3275856" y="771550"/>
            <a:ext cx="2592288" cy="25922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5836" y="3507854"/>
            <a:ext cx="2952328" cy="576064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1"/>
                </a:solidFill>
              </a:rPr>
              <a:t>Welcome!!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120556" y="1369766"/>
            <a:ext cx="2938537" cy="1227711"/>
            <a:chOff x="3535777" y="1777715"/>
            <a:chExt cx="2097896" cy="422652"/>
          </a:xfrm>
        </p:grpSpPr>
        <p:sp>
          <p:nvSpPr>
            <p:cNvPr id="9" name="TextBox 8"/>
            <p:cNvSpPr txBox="1"/>
            <p:nvPr/>
          </p:nvSpPr>
          <p:spPr>
            <a:xfrm>
              <a:off x="3707904" y="2083816"/>
              <a:ext cx="1728192" cy="116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  <a:cs typeface="Arial" pitchFamily="34" charset="0"/>
                </a:rPr>
                <a:t>Health Care That Care</a:t>
              </a:r>
              <a:endParaRPr lang="en-US" altLang="ko-KR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35777" y="1777715"/>
              <a:ext cx="2097896" cy="413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  <a:cs typeface="Arial" pitchFamily="34" charset="0"/>
                </a:rPr>
                <a:t>Universal Healthcare System</a:t>
              </a:r>
            </a:p>
            <a:p>
              <a:pPr algn="ctr"/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691680" y="4083918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Having Universal Healthcare Saves Everyone</a:t>
            </a:r>
            <a:endParaRPr lang="en-US" altLang="ko-KR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Donut 1"/>
          <p:cNvSpPr/>
          <p:nvPr/>
        </p:nvSpPr>
        <p:spPr>
          <a:xfrm>
            <a:off x="3145631" y="641325"/>
            <a:ext cx="2852738" cy="2852738"/>
          </a:xfrm>
          <a:prstGeom prst="donut">
            <a:avLst>
              <a:gd name="adj" fmla="val 1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15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76902" y="131464"/>
            <a:ext cx="5292080" cy="576064"/>
          </a:xfrm>
        </p:spPr>
        <p:txBody>
          <a:bodyPr/>
          <a:lstStyle/>
          <a:p>
            <a:r>
              <a:rPr lang="en-US" altLang="ko-KR" dirty="0"/>
              <a:t>Our Services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sz="1800" dirty="0" smtClean="0"/>
              <a:t>Universal Healthcare System</a:t>
            </a:r>
            <a:endParaRPr lang="en-US" altLang="ko-KR" dirty="0"/>
          </a:p>
        </p:txBody>
      </p:sp>
      <p:sp>
        <p:nvSpPr>
          <p:cNvPr id="4" name="Pentagon 3"/>
          <p:cNvSpPr/>
          <p:nvPr/>
        </p:nvSpPr>
        <p:spPr>
          <a:xfrm flipH="1">
            <a:off x="2848000" y="1194073"/>
            <a:ext cx="2588096" cy="648072"/>
          </a:xfrm>
          <a:prstGeom prst="homePlate">
            <a:avLst>
              <a:gd name="adj" fmla="val 64697"/>
            </a:avLst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Pentagon 6"/>
          <p:cNvSpPr/>
          <p:nvPr/>
        </p:nvSpPr>
        <p:spPr>
          <a:xfrm flipH="1">
            <a:off x="2848000" y="1950554"/>
            <a:ext cx="2588096" cy="648072"/>
          </a:xfrm>
          <a:prstGeom prst="homePlate">
            <a:avLst>
              <a:gd name="adj" fmla="val 64697"/>
            </a:avLst>
          </a:prstGeom>
          <a:solidFill>
            <a:schemeClr val="accent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Pentagon 7"/>
          <p:cNvSpPr/>
          <p:nvPr/>
        </p:nvSpPr>
        <p:spPr>
          <a:xfrm flipH="1">
            <a:off x="2848000" y="2707035"/>
            <a:ext cx="2588096" cy="648072"/>
          </a:xfrm>
          <a:prstGeom prst="homePlate">
            <a:avLst>
              <a:gd name="adj" fmla="val 64697"/>
            </a:avLst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Pentagon 8"/>
          <p:cNvSpPr/>
          <p:nvPr/>
        </p:nvSpPr>
        <p:spPr>
          <a:xfrm flipH="1">
            <a:off x="2848000" y="3463516"/>
            <a:ext cx="2588096" cy="648072"/>
          </a:xfrm>
          <a:prstGeom prst="homePlate">
            <a:avLst>
              <a:gd name="adj" fmla="val 64697"/>
            </a:avLst>
          </a:prstGeom>
          <a:solidFill>
            <a:schemeClr val="accent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Pentagon 9"/>
          <p:cNvSpPr/>
          <p:nvPr/>
        </p:nvSpPr>
        <p:spPr>
          <a:xfrm flipH="1">
            <a:off x="2848000" y="4219997"/>
            <a:ext cx="2588096" cy="648072"/>
          </a:xfrm>
          <a:prstGeom prst="homePlate">
            <a:avLst>
              <a:gd name="adj" fmla="val 64697"/>
            </a:avLst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Oval 7"/>
          <p:cNvSpPr/>
          <p:nvPr/>
        </p:nvSpPr>
        <p:spPr>
          <a:xfrm>
            <a:off x="3400828" y="4380445"/>
            <a:ext cx="327174" cy="32717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866226" y="1368568"/>
            <a:ext cx="1425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ORTHOPAEDICS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88316" y="2127809"/>
            <a:ext cx="1159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SKIN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88316" y="2887050"/>
            <a:ext cx="1159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SURGERY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88316" y="3646291"/>
            <a:ext cx="1159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CARDILOGY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51920" y="4405533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EMERGENCY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Freeform 25"/>
          <p:cNvSpPr>
            <a:spLocks noChangeAspect="1"/>
          </p:cNvSpPr>
          <p:nvPr/>
        </p:nvSpPr>
        <p:spPr>
          <a:xfrm>
            <a:off x="3355239" y="1323693"/>
            <a:ext cx="366971" cy="366748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Freeform 26"/>
          <p:cNvSpPr/>
          <p:nvPr/>
        </p:nvSpPr>
        <p:spPr>
          <a:xfrm>
            <a:off x="3400828" y="2148581"/>
            <a:ext cx="321382" cy="267653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Freeform 27"/>
          <p:cNvSpPr/>
          <p:nvPr/>
        </p:nvSpPr>
        <p:spPr>
          <a:xfrm>
            <a:off x="3355239" y="2890870"/>
            <a:ext cx="321382" cy="321382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ardrop 9"/>
          <p:cNvSpPr/>
          <p:nvPr/>
        </p:nvSpPr>
        <p:spPr>
          <a:xfrm rot="18900000">
            <a:off x="3356993" y="3633320"/>
            <a:ext cx="363462" cy="310205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Pentagon 29"/>
          <p:cNvSpPr/>
          <p:nvPr/>
        </p:nvSpPr>
        <p:spPr>
          <a:xfrm flipH="1">
            <a:off x="6232376" y="1203598"/>
            <a:ext cx="2588096" cy="648072"/>
          </a:xfrm>
          <a:prstGeom prst="homePlate">
            <a:avLst>
              <a:gd name="adj" fmla="val 64697"/>
            </a:avLst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Pentagon 30"/>
          <p:cNvSpPr/>
          <p:nvPr/>
        </p:nvSpPr>
        <p:spPr>
          <a:xfrm flipH="1">
            <a:off x="6228184" y="1923678"/>
            <a:ext cx="2588096" cy="648072"/>
          </a:xfrm>
          <a:prstGeom prst="homePlate">
            <a:avLst>
              <a:gd name="adj" fmla="val 64697"/>
            </a:avLst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Pentagon 31"/>
          <p:cNvSpPr/>
          <p:nvPr/>
        </p:nvSpPr>
        <p:spPr>
          <a:xfrm flipH="1">
            <a:off x="6228184" y="2715766"/>
            <a:ext cx="2588096" cy="648072"/>
          </a:xfrm>
          <a:prstGeom prst="homePlate">
            <a:avLst>
              <a:gd name="adj" fmla="val 64697"/>
            </a:avLst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Pentagon 32"/>
          <p:cNvSpPr/>
          <p:nvPr/>
        </p:nvSpPr>
        <p:spPr>
          <a:xfrm flipH="1">
            <a:off x="6228184" y="3435846"/>
            <a:ext cx="2588096" cy="648072"/>
          </a:xfrm>
          <a:prstGeom prst="homePlate">
            <a:avLst>
              <a:gd name="adj" fmla="val 64697"/>
            </a:avLst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Pentagon 33"/>
          <p:cNvSpPr/>
          <p:nvPr/>
        </p:nvSpPr>
        <p:spPr>
          <a:xfrm flipH="1">
            <a:off x="6232376" y="4227934"/>
            <a:ext cx="2588096" cy="648072"/>
          </a:xfrm>
          <a:prstGeom prst="homePlate">
            <a:avLst>
              <a:gd name="adj" fmla="val 64697"/>
            </a:avLst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178594" y="1347614"/>
            <a:ext cx="1425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RADIOLOGY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36296" y="2150735"/>
            <a:ext cx="1425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DENTAL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92280" y="2931790"/>
            <a:ext cx="1815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COSMETIC-SURGERY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08304" y="3662903"/>
            <a:ext cx="1425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DIABETOLOGY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92280" y="4454991"/>
            <a:ext cx="1641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DIET &amp; NUTRITION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Rounded Rectangle 31">
            <a:extLst>
              <a:ext uri="{FF2B5EF4-FFF2-40B4-BE49-F238E27FC236}">
                <a16:creationId xmlns="" xmlns:a16="http://schemas.microsoft.com/office/drawing/2014/main" id="{25F30C60-21E1-4EB7-9F71-788F9679A455}"/>
              </a:ext>
            </a:extLst>
          </p:cNvPr>
          <p:cNvSpPr>
            <a:spLocks noChangeAspect="1"/>
          </p:cNvSpPr>
          <p:nvPr/>
        </p:nvSpPr>
        <p:spPr>
          <a:xfrm>
            <a:off x="6709370" y="1347654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Oval 25">
            <a:extLst>
              <a:ext uri="{FF2B5EF4-FFF2-40B4-BE49-F238E27FC236}">
                <a16:creationId xmlns="" xmlns:a16="http://schemas.microsoft.com/office/drawing/2014/main" id="{AC05FB39-B6BE-456E-AA83-BC6891F20D5C}"/>
              </a:ext>
            </a:extLst>
          </p:cNvPr>
          <p:cNvSpPr>
            <a:spLocks noChangeAspect="1"/>
          </p:cNvSpPr>
          <p:nvPr/>
        </p:nvSpPr>
        <p:spPr>
          <a:xfrm>
            <a:off x="6732240" y="2931830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Rounded Rectangle 40">
            <a:extLst>
              <a:ext uri="{FF2B5EF4-FFF2-40B4-BE49-F238E27FC236}">
                <a16:creationId xmlns="" xmlns:a16="http://schemas.microsoft.com/office/drawing/2014/main" id="{A92593E0-5CE4-43DB-AB09-24EE2A01262D}"/>
              </a:ext>
            </a:extLst>
          </p:cNvPr>
          <p:cNvSpPr/>
          <p:nvPr/>
        </p:nvSpPr>
        <p:spPr>
          <a:xfrm rot="2942052">
            <a:off x="6777827" y="3640956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ounded Rectangle 17">
            <a:extLst>
              <a:ext uri="{FF2B5EF4-FFF2-40B4-BE49-F238E27FC236}">
                <a16:creationId xmlns="" xmlns:a16="http://schemas.microsoft.com/office/drawing/2014/main" id="{DE18D749-0809-45F6-B75B-FB3965963866}"/>
              </a:ext>
            </a:extLst>
          </p:cNvPr>
          <p:cNvSpPr>
            <a:spLocks noChangeAspect="1"/>
          </p:cNvSpPr>
          <p:nvPr/>
        </p:nvSpPr>
        <p:spPr>
          <a:xfrm>
            <a:off x="6804248" y="4371990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Freeform 101">
            <a:extLst>
              <a:ext uri="{FF2B5EF4-FFF2-40B4-BE49-F238E27FC236}">
                <a16:creationId xmlns="" xmlns:a16="http://schemas.microsoft.com/office/drawing/2014/main" id="{1E2241B2-4049-4851-9655-49C8256FC784}"/>
              </a:ext>
            </a:extLst>
          </p:cNvPr>
          <p:cNvSpPr/>
          <p:nvPr/>
        </p:nvSpPr>
        <p:spPr>
          <a:xfrm>
            <a:off x="6804248" y="2170189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42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Team </a:t>
            </a:r>
            <a:endParaRPr lang="ko-KR" alt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69781" y="1643751"/>
            <a:ext cx="1941979" cy="1278645"/>
            <a:chOff x="469781" y="1643751"/>
            <a:chExt cx="1941979" cy="1278645"/>
          </a:xfrm>
        </p:grpSpPr>
        <p:sp>
          <p:nvSpPr>
            <p:cNvPr id="8" name="Text Placeholder 17"/>
            <p:cNvSpPr txBox="1">
              <a:spLocks/>
            </p:cNvSpPr>
            <p:nvPr/>
          </p:nvSpPr>
          <p:spPr>
            <a:xfrm>
              <a:off x="469781" y="1643751"/>
              <a:ext cx="1941979" cy="228813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b="1" dirty="0"/>
                <a:t>Dr. Mr. Sherlock Holmes</a:t>
              </a:r>
            </a:p>
          </p:txBody>
        </p:sp>
        <p:sp>
          <p:nvSpPr>
            <p:cNvPr id="9" name="Text Placeholder 18"/>
            <p:cNvSpPr txBox="1">
              <a:spLocks/>
            </p:cNvSpPr>
            <p:nvPr/>
          </p:nvSpPr>
          <p:spPr>
            <a:xfrm>
              <a:off x="635324" y="1913817"/>
              <a:ext cx="1732275" cy="249580"/>
            </a:xfrm>
            <a:prstGeom prst="rect">
              <a:avLst/>
            </a:prstGeom>
            <a:solidFill>
              <a:schemeClr val="accent1"/>
            </a:solidFill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smtClean="0">
                  <a:solidFill>
                    <a:schemeClr val="bg1"/>
                  </a:solidFill>
                  <a:cs typeface="Arial" pitchFamily="34" charset="0"/>
                </a:rPr>
                <a:t>CHAIRMAN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5324" y="2276065"/>
              <a:ext cx="173227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Founder of Universal Healthcare  &amp; governing body.  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516216" y="1789812"/>
            <a:ext cx="2046028" cy="1224917"/>
            <a:chOff x="435953" y="1789812"/>
            <a:chExt cx="2046028" cy="1224917"/>
          </a:xfrm>
        </p:grpSpPr>
        <p:sp>
          <p:nvSpPr>
            <p:cNvPr id="14" name="Text Placeholder 17"/>
            <p:cNvSpPr txBox="1">
              <a:spLocks/>
            </p:cNvSpPr>
            <p:nvPr/>
          </p:nvSpPr>
          <p:spPr>
            <a:xfrm>
              <a:off x="435953" y="1789812"/>
              <a:ext cx="2046028" cy="125811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err="1"/>
                <a:t>Dr</a:t>
              </a:r>
              <a:r>
                <a:rPr lang="en-US" sz="1400" b="1" dirty="0"/>
                <a:t> John H. Watson</a:t>
              </a:r>
            </a:p>
            <a:p>
              <a:pPr marL="0" indent="0" algn="ctr">
                <a:buNone/>
              </a:pP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 Placeholder 18"/>
            <p:cNvSpPr txBox="1">
              <a:spLocks/>
            </p:cNvSpPr>
            <p:nvPr/>
          </p:nvSpPr>
          <p:spPr>
            <a:xfrm>
              <a:off x="519784" y="1912664"/>
              <a:ext cx="1915740" cy="307067"/>
            </a:xfrm>
            <a:prstGeom prst="rect">
              <a:avLst/>
            </a:prstGeom>
            <a:solidFill>
              <a:schemeClr val="accent3"/>
            </a:solidFill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 smtClean="0">
                  <a:solidFill>
                    <a:schemeClr val="bg1"/>
                  </a:solidFill>
                  <a:cs typeface="Arial" pitchFamily="34" charset="0"/>
                </a:rPr>
                <a:t>MANAGING DIRECTOR</a:t>
              </a:r>
              <a:endParaRPr 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5324" y="2183732"/>
              <a:ext cx="173227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MBBS (</a:t>
              </a:r>
              <a:r>
                <a:rPr lang="en-US" sz="1200" dirty="0" err="1"/>
                <a:t>Dha</a:t>
              </a:r>
              <a:r>
                <a:rPr lang="en-US" sz="1200" dirty="0"/>
                <a:t>), FCPS (BD), FRCS (</a:t>
              </a:r>
              <a:r>
                <a:rPr lang="en-US" sz="1200" dirty="0" err="1"/>
                <a:t>Glasg</a:t>
              </a:r>
              <a:r>
                <a:rPr lang="en-US" sz="1200" dirty="0"/>
                <a:t>.), FRCS (</a:t>
              </a:r>
              <a:r>
                <a:rPr lang="en-US" sz="1200" dirty="0" err="1"/>
                <a:t>Edin</a:t>
              </a:r>
              <a:r>
                <a:rPr lang="en-US" sz="1200" dirty="0"/>
                <a:t>), D </a:t>
              </a:r>
              <a:r>
                <a:rPr lang="en-US" sz="1200" dirty="0" err="1"/>
                <a:t>Uro</a:t>
              </a:r>
              <a:r>
                <a:rPr lang="en-US" sz="1200" dirty="0"/>
                <a:t> (London), FWHO (</a:t>
              </a:r>
              <a:r>
                <a:rPr lang="en-US" sz="1200" dirty="0" err="1"/>
                <a:t>Uro</a:t>
              </a:r>
              <a:r>
                <a:rPr lang="en-US" sz="1200" dirty="0"/>
                <a:t>)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932040" y="3291830"/>
            <a:ext cx="1732275" cy="1327254"/>
            <a:chOff x="635324" y="1595142"/>
            <a:chExt cx="1732275" cy="1327254"/>
          </a:xfrm>
        </p:grpSpPr>
        <p:sp>
          <p:nvSpPr>
            <p:cNvPr id="18" name="Text Placeholder 17"/>
            <p:cNvSpPr txBox="1">
              <a:spLocks/>
            </p:cNvSpPr>
            <p:nvPr/>
          </p:nvSpPr>
          <p:spPr>
            <a:xfrm>
              <a:off x="635324" y="1595142"/>
              <a:ext cx="1732275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Prof. Dr. Moriarty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 Placeholder 18"/>
            <p:cNvSpPr txBox="1">
              <a:spLocks/>
            </p:cNvSpPr>
            <p:nvPr/>
          </p:nvSpPr>
          <p:spPr>
            <a:xfrm>
              <a:off x="635324" y="1913817"/>
              <a:ext cx="1732275" cy="249580"/>
            </a:xfrm>
            <a:prstGeom prst="rect">
              <a:avLst/>
            </a:prstGeom>
            <a:solidFill>
              <a:schemeClr val="accent1"/>
            </a:solidFill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smtClean="0">
                  <a:solidFill>
                    <a:schemeClr val="bg1"/>
                  </a:solidFill>
                  <a:cs typeface="Arial" pitchFamily="34" charset="0"/>
                </a:rPr>
                <a:t>DIRECTOR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5324" y="2276065"/>
              <a:ext cx="173227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MBBS (</a:t>
              </a:r>
              <a:r>
                <a:rPr lang="en-US" sz="1200" dirty="0" err="1"/>
                <a:t>Dha</a:t>
              </a:r>
              <a:r>
                <a:rPr lang="en-US" sz="1200" dirty="0"/>
                <a:t>), FCPS (BD), FRCS (</a:t>
              </a:r>
              <a:r>
                <a:rPr lang="en-US" sz="1200" dirty="0" err="1"/>
                <a:t>Glasg</a:t>
              </a:r>
              <a:r>
                <a:rPr lang="en-US" sz="1200" dirty="0"/>
                <a:t>.), FRCS (</a:t>
              </a:r>
              <a:r>
                <a:rPr lang="en-US" sz="1200" dirty="0" err="1"/>
                <a:t>Edin</a:t>
              </a:r>
              <a:r>
                <a:rPr lang="en-US" sz="1200" dirty="0"/>
                <a:t>).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339752" y="3480523"/>
            <a:ext cx="1918136" cy="1251467"/>
            <a:chOff x="547095" y="1783835"/>
            <a:chExt cx="1918136" cy="1251467"/>
          </a:xfrm>
        </p:grpSpPr>
        <p:sp>
          <p:nvSpPr>
            <p:cNvPr id="22" name="Text Placeholder 17"/>
            <p:cNvSpPr txBox="1">
              <a:spLocks/>
            </p:cNvSpPr>
            <p:nvPr/>
          </p:nvSpPr>
          <p:spPr>
            <a:xfrm>
              <a:off x="635324" y="1783835"/>
              <a:ext cx="1732275" cy="170854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/>
                <a:t>Prof</a:t>
              </a:r>
              <a:r>
                <a:rPr lang="en-US" sz="1400" b="1" dirty="0" smtClean="0"/>
                <a:t>. Dr. </a:t>
              </a:r>
              <a:r>
                <a:rPr lang="en-US" sz="1400" b="1" dirty="0" err="1" smtClean="0"/>
                <a:t>Zarif</a:t>
              </a:r>
              <a:r>
                <a:rPr lang="en-US" sz="1400" b="1" dirty="0" smtClean="0"/>
                <a:t> </a:t>
              </a:r>
              <a:r>
                <a:rPr lang="en-US" sz="1400" b="1" dirty="0" smtClean="0"/>
                <a:t>     Khan </a:t>
              </a:r>
              <a:r>
                <a:rPr lang="en-US" sz="1400" b="1" dirty="0" err="1" smtClean="0"/>
                <a:t>Mojlish</a:t>
              </a:r>
              <a:endParaRPr lang="en-US" sz="1400" b="1" dirty="0"/>
            </a:p>
            <a:p>
              <a:pPr marL="0" indent="0" algn="ctr">
                <a:buNone/>
              </a:pP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 Placeholder 18"/>
            <p:cNvSpPr txBox="1">
              <a:spLocks/>
            </p:cNvSpPr>
            <p:nvPr/>
          </p:nvSpPr>
          <p:spPr>
            <a:xfrm>
              <a:off x="547095" y="1993633"/>
              <a:ext cx="1918136" cy="312799"/>
            </a:xfrm>
            <a:prstGeom prst="rect">
              <a:avLst/>
            </a:prstGeom>
            <a:solidFill>
              <a:schemeClr val="accent3"/>
            </a:solidFill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 smtClean="0">
                  <a:solidFill>
                    <a:schemeClr val="bg1"/>
                  </a:solidFill>
                  <a:cs typeface="Arial" pitchFamily="34" charset="0"/>
                </a:rPr>
                <a:t>EXECUTIVE DIRECTOR</a:t>
              </a:r>
              <a:endParaRPr 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5324" y="2388971"/>
              <a:ext cx="173227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MBBS (</a:t>
              </a:r>
              <a:r>
                <a:rPr lang="en-US" sz="1200" dirty="0" err="1"/>
                <a:t>Dha</a:t>
              </a:r>
              <a:r>
                <a:rPr lang="en-US" sz="1200" dirty="0"/>
                <a:t>), FCPS (BD), FRCS (</a:t>
              </a:r>
              <a:r>
                <a:rPr lang="en-US" sz="1200" dirty="0" err="1"/>
                <a:t>Glasg</a:t>
              </a:r>
              <a:r>
                <a:rPr lang="en-US" sz="1200" dirty="0"/>
                <a:t>.), FRCS (</a:t>
              </a:r>
              <a:r>
                <a:rPr lang="en-US" sz="1200" dirty="0" err="1"/>
                <a:t>Edin</a:t>
              </a:r>
              <a:r>
                <a:rPr lang="en-US" sz="1200" dirty="0" smtClean="0"/>
                <a:t>).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3125"/>
          <a:stretch>
            <a:fillRect/>
          </a:stretch>
        </p:blipFill>
        <p:spPr/>
      </p:pic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2" r="3122"/>
          <a:stretch>
            <a:fillRect/>
          </a:stretch>
        </p:blipFill>
        <p:spPr/>
      </p:pic>
      <p:pic>
        <p:nvPicPr>
          <p:cNvPr id="6" name="Picture Placeholder 5"/>
          <p:cNvPicPr>
            <a:picLocks noGrp="1" noChangeAspect="1"/>
          </p:cNvPicPr>
          <p:nvPr>
            <p:ph type="pic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2" r="3122"/>
          <a:stretch>
            <a:fillRect/>
          </a:stretch>
        </p:blipFill>
        <p:spPr/>
      </p:pic>
      <p:pic>
        <p:nvPicPr>
          <p:cNvPr id="5" name="Picture Placeholder 4"/>
          <p:cNvPicPr>
            <a:picLocks noGrp="1" noChangeAspect="1"/>
          </p:cNvPicPr>
          <p:nvPr>
            <p:ph type="pic" idx="1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6" b="42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11760" y="483518"/>
            <a:ext cx="6732240" cy="576064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Our Gallery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11760" y="1059582"/>
            <a:ext cx="6732240" cy="288032"/>
          </a:xfrm>
        </p:spPr>
        <p:txBody>
          <a:bodyPr/>
          <a:lstStyle/>
          <a:p>
            <a:pPr lvl="0"/>
            <a:r>
              <a:rPr lang="en-US" altLang="ko-KR" sz="1400" dirty="0" smtClean="0"/>
              <a:t>Our Happiness 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7" name="Heart 17"/>
          <p:cNvSpPr/>
          <p:nvPr/>
        </p:nvSpPr>
        <p:spPr>
          <a:xfrm>
            <a:off x="5448300" y="2827334"/>
            <a:ext cx="457907" cy="448961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Chord 32"/>
          <p:cNvSpPr/>
          <p:nvPr/>
        </p:nvSpPr>
        <p:spPr>
          <a:xfrm>
            <a:off x="5436096" y="1664099"/>
            <a:ext cx="454593" cy="450606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Rounded Rectangle 40"/>
          <p:cNvSpPr/>
          <p:nvPr/>
        </p:nvSpPr>
        <p:spPr>
          <a:xfrm rot="2942052">
            <a:off x="5581722" y="3922364"/>
            <a:ext cx="422563" cy="44954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6" r="9796"/>
          <a:stretch>
            <a:fillRect/>
          </a:stretch>
        </p:blipFill>
        <p:spPr/>
      </p:pic>
      <p:pic>
        <p:nvPicPr>
          <p:cNvPr id="6" name="Picture Placeholder 5"/>
          <p:cNvPicPr>
            <a:picLocks noGrp="1" noChangeAspect="1"/>
          </p:cNvPicPr>
          <p:nvPr>
            <p:ph type="pic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6" r="14286"/>
          <a:stretch>
            <a:fillRect/>
          </a:stretch>
        </p:blipFill>
        <p:spPr/>
      </p:pic>
      <p:pic>
        <p:nvPicPr>
          <p:cNvPr id="9" name="Picture Placeholder 8"/>
          <p:cNvPicPr>
            <a:picLocks noGrp="1" noChangeAspect="1"/>
          </p:cNvPicPr>
          <p:nvPr>
            <p:ph type="pic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8" r="14288"/>
          <a:stretch>
            <a:fillRect/>
          </a:stretch>
        </p:blipFill>
        <p:spPr/>
      </p:pic>
      <p:pic>
        <p:nvPicPr>
          <p:cNvPr id="11" name="Picture Placeholder 10"/>
          <p:cNvPicPr>
            <a:picLocks noGrp="1" noChangeAspect="1"/>
          </p:cNvPicPr>
          <p:nvPr>
            <p:ph type="pic" idx="1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8" r="14288"/>
          <a:stretch>
            <a:fillRect/>
          </a:stretch>
        </p:blipFill>
        <p:spPr/>
      </p:pic>
      <p:pic>
        <p:nvPicPr>
          <p:cNvPr id="7" name="Picture Placeholder 6"/>
          <p:cNvPicPr>
            <a:picLocks noGrp="1" noChangeAspect="1"/>
          </p:cNvPicPr>
          <p:nvPr>
            <p:ph type="pic" idx="14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1" r="14251"/>
          <a:stretch>
            <a:fillRect/>
          </a:stretch>
        </p:blipFill>
        <p:spPr/>
      </p:pic>
      <p:pic>
        <p:nvPicPr>
          <p:cNvPr id="12" name="Picture Placeholder 11"/>
          <p:cNvPicPr>
            <a:picLocks noGrp="1" noChangeAspect="1"/>
          </p:cNvPicPr>
          <p:nvPr>
            <p:ph type="pic" idx="16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3" r="143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390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5" b="7905"/>
          <a:stretch>
            <a:fillRect/>
          </a:stretch>
        </p:blipFill>
        <p:spPr>
          <a:xfrm>
            <a:off x="323850" y="268288"/>
            <a:ext cx="4968875" cy="2735262"/>
          </a:xfrm>
        </p:spPr>
      </p:pic>
      <p:sp>
        <p:nvSpPr>
          <p:cNvPr id="5" name="Text Placeholder 13"/>
          <p:cNvSpPr txBox="1">
            <a:spLocks/>
          </p:cNvSpPr>
          <p:nvPr/>
        </p:nvSpPr>
        <p:spPr>
          <a:xfrm>
            <a:off x="5652120" y="411510"/>
            <a:ext cx="3528392" cy="201622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3411497"/>
            <a:ext cx="8496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Database 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Connecting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PHP Error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CSS Error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52120" y="41151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TROUBLE SHOOTING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22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FUTURE WORK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rapezoid 22"/>
          <p:cNvSpPr/>
          <p:nvPr/>
        </p:nvSpPr>
        <p:spPr>
          <a:xfrm>
            <a:off x="736946" y="3749870"/>
            <a:ext cx="444684" cy="226220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Freeform 8"/>
          <p:cNvSpPr/>
          <p:nvPr/>
        </p:nvSpPr>
        <p:spPr>
          <a:xfrm>
            <a:off x="771164" y="1563638"/>
            <a:ext cx="376248" cy="38577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ounded Rectangle 25"/>
          <p:cNvSpPr/>
          <p:nvPr/>
        </p:nvSpPr>
        <p:spPr>
          <a:xfrm>
            <a:off x="784276" y="2721383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4302" y="3225383"/>
            <a:ext cx="1771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Navigating Healthcare Services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2196896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  Improve security System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4223576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Improve services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59832" y="757696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Developed The Project in Future:- 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99992" y="2217032"/>
            <a:ext cx="41044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By Using Java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By Using CSS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By Using HTML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By Using 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PHP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Using Graphics Designing</a:t>
            </a:r>
            <a:endParaRPr lang="en-US" altLang="ko-KR" sz="1200" dirty="0" smtClean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8" name="Picture Placeholder 17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9" r="257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5516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Hexagon 27"/>
          <p:cNvSpPr/>
          <p:nvPr/>
        </p:nvSpPr>
        <p:spPr>
          <a:xfrm>
            <a:off x="3395489" y="2200064"/>
            <a:ext cx="2315880" cy="1628986"/>
          </a:xfrm>
          <a:prstGeom prst="hexagon">
            <a:avLst>
              <a:gd name="adj" fmla="val 21694"/>
              <a:gd name="vf" fmla="val 11547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Hexagon 3"/>
          <p:cNvSpPr/>
          <p:nvPr/>
        </p:nvSpPr>
        <p:spPr>
          <a:xfrm>
            <a:off x="4036312" y="1975495"/>
            <a:ext cx="1060704" cy="914400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Hexagon 5"/>
          <p:cNvSpPr/>
          <p:nvPr/>
        </p:nvSpPr>
        <p:spPr>
          <a:xfrm>
            <a:off x="3068210" y="2550046"/>
            <a:ext cx="1060704" cy="914400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Hexagon 6"/>
          <p:cNvSpPr/>
          <p:nvPr/>
        </p:nvSpPr>
        <p:spPr>
          <a:xfrm>
            <a:off x="4036312" y="3175670"/>
            <a:ext cx="1060704" cy="914400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Hexagon 7"/>
          <p:cNvSpPr/>
          <p:nvPr/>
        </p:nvSpPr>
        <p:spPr>
          <a:xfrm>
            <a:off x="5004414" y="2550046"/>
            <a:ext cx="1060704" cy="914400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70992" y="1313706"/>
            <a:ext cx="2592288" cy="741943"/>
            <a:chOff x="6228184" y="1749861"/>
            <a:chExt cx="2592288" cy="741943"/>
          </a:xfrm>
        </p:grpSpPr>
        <p:sp>
          <p:nvSpPr>
            <p:cNvPr id="14" name="TextBox 13"/>
            <p:cNvSpPr txBox="1"/>
            <p:nvPr/>
          </p:nvSpPr>
          <p:spPr>
            <a:xfrm>
              <a:off x="6228184" y="2030139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Patient history and reports and all other information are provided.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28184" y="174986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Patient Profile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70992" y="3617962"/>
            <a:ext cx="2592288" cy="741943"/>
            <a:chOff x="6228184" y="1749861"/>
            <a:chExt cx="2592288" cy="741943"/>
          </a:xfrm>
        </p:grpSpPr>
        <p:sp>
          <p:nvSpPr>
            <p:cNvPr id="17" name="TextBox 16"/>
            <p:cNvSpPr txBox="1"/>
            <p:nvPr/>
          </p:nvSpPr>
          <p:spPr>
            <a:xfrm>
              <a:off x="6228184" y="2030139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The information are kept very secure that only admin will control.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 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28184" y="174986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Strong Security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40152" y="1316459"/>
            <a:ext cx="2592288" cy="741943"/>
            <a:chOff x="6228184" y="1749861"/>
            <a:chExt cx="2592288" cy="741943"/>
          </a:xfrm>
        </p:grpSpPr>
        <p:sp>
          <p:nvSpPr>
            <p:cNvPr id="23" name="TextBox 22"/>
            <p:cNvSpPr txBox="1"/>
            <p:nvPr/>
          </p:nvSpPr>
          <p:spPr>
            <a:xfrm>
              <a:off x="6228184" y="2030139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In future the project will be developed with </a:t>
              </a:r>
              <a:r>
                <a:rPr lang="en-US" altLang="ko-KR" sz="1200" smtClean="0">
                  <a:solidFill>
                    <a:schemeClr val="bg1"/>
                  </a:solidFill>
                  <a:cs typeface="Arial" pitchFamily="34" charset="0"/>
                </a:rPr>
                <a:t>more efficiencies. 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28184" y="174986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Increase Efficiency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940152" y="3620715"/>
            <a:ext cx="2592288" cy="926609"/>
            <a:chOff x="6228184" y="1749861"/>
            <a:chExt cx="2592288" cy="926609"/>
          </a:xfrm>
        </p:grpSpPr>
        <p:sp>
          <p:nvSpPr>
            <p:cNvPr id="26" name="TextBox 25"/>
            <p:cNvSpPr txBox="1"/>
            <p:nvPr/>
          </p:nvSpPr>
          <p:spPr>
            <a:xfrm>
              <a:off x="6228184" y="2030139"/>
              <a:ext cx="2592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One person can easy access and get a specialist of any department, also get online services.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28184" y="174986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Easy Access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Rounded Rectangle 31"/>
          <p:cNvSpPr/>
          <p:nvPr/>
        </p:nvSpPr>
        <p:spPr>
          <a:xfrm>
            <a:off x="4407186" y="2169660"/>
            <a:ext cx="318955" cy="453491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Heart 17"/>
          <p:cNvSpPr/>
          <p:nvPr/>
        </p:nvSpPr>
        <p:spPr>
          <a:xfrm>
            <a:off x="3369608" y="2790076"/>
            <a:ext cx="457907" cy="448961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Chord 32"/>
          <p:cNvSpPr/>
          <p:nvPr/>
        </p:nvSpPr>
        <p:spPr>
          <a:xfrm>
            <a:off x="5307469" y="2738409"/>
            <a:ext cx="454593" cy="450606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ounded Rectangle 40"/>
          <p:cNvSpPr/>
          <p:nvPr/>
        </p:nvSpPr>
        <p:spPr>
          <a:xfrm rot="2942052">
            <a:off x="4360720" y="3442906"/>
            <a:ext cx="422563" cy="44954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74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75856" y="1203598"/>
            <a:ext cx="6048672" cy="864095"/>
          </a:xfrm>
        </p:spPr>
        <p:txBody>
          <a:bodyPr/>
          <a:lstStyle/>
          <a:p>
            <a:pPr algn="ctr"/>
            <a:r>
              <a:rPr lang="en-US" altLang="ko-KR" b="1" dirty="0" smtClean="0"/>
              <a:t>UNIVERSAL HEALTHCATRE SYSTEM</a:t>
            </a:r>
            <a:endParaRPr lang="en-US" altLang="ko-KR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66425" y="2787774"/>
            <a:ext cx="4010031" cy="720080"/>
          </a:xfrm>
        </p:spPr>
        <p:txBody>
          <a:bodyPr/>
          <a:lstStyle/>
          <a:p>
            <a:pPr algn="ctr">
              <a:spcBef>
                <a:spcPts val="0"/>
              </a:spcBef>
              <a:defRPr/>
            </a:pPr>
            <a:r>
              <a:rPr lang="en-US" altLang="ko-KR" b="1" u="sng" dirty="0" smtClean="0"/>
              <a:t>Supervisor</a:t>
            </a:r>
            <a:r>
              <a:rPr lang="en-US" altLang="ko-KR" b="1" dirty="0" smtClean="0"/>
              <a:t>: Dr. Md. </a:t>
            </a:r>
            <a:r>
              <a:rPr lang="en-US" altLang="ko-KR" b="1" dirty="0" err="1" smtClean="0"/>
              <a:t>Rajibul</a:t>
            </a:r>
            <a:r>
              <a:rPr lang="en-US" altLang="ko-KR" b="1" dirty="0" smtClean="0"/>
              <a:t> Islam. </a:t>
            </a:r>
          </a:p>
          <a:p>
            <a:pPr algn="ctr">
              <a:spcBef>
                <a:spcPts val="0"/>
              </a:spcBef>
              <a:defRPr/>
            </a:pPr>
            <a:r>
              <a:rPr lang="en-US" altLang="ko-KR" dirty="0" smtClean="0"/>
              <a:t>Assistant Professor (Dept. of CSE)</a:t>
            </a:r>
          </a:p>
          <a:p>
            <a:pPr algn="ctr">
              <a:spcBef>
                <a:spcPts val="0"/>
              </a:spcBef>
              <a:defRPr/>
            </a:pPr>
            <a:r>
              <a:rPr lang="en-US" altLang="ko-KR" dirty="0" smtClean="0"/>
              <a:t>University of Asia Pacific.</a:t>
            </a:r>
          </a:p>
          <a:p>
            <a:pPr algn="l">
              <a:spcBef>
                <a:spcPts val="0"/>
              </a:spcBef>
              <a:defRPr/>
            </a:pPr>
            <a:endParaRPr lang="en-US" altLang="ko-KR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009" y="195486"/>
            <a:ext cx="640770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1633744" y="97650"/>
            <a:ext cx="586814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TABLE OF THE CONTENT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63888" y="771550"/>
            <a:ext cx="36000" cy="38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3473888" y="1203598"/>
            <a:ext cx="216000" cy="216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Oval 5"/>
          <p:cNvSpPr/>
          <p:nvPr/>
        </p:nvSpPr>
        <p:spPr>
          <a:xfrm>
            <a:off x="3473888" y="1779662"/>
            <a:ext cx="216000" cy="2160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3455888" y="2499742"/>
            <a:ext cx="216000" cy="216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3473888" y="3147814"/>
            <a:ext cx="216000" cy="2160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3455888" y="3723878"/>
            <a:ext cx="216000" cy="216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815241" y="771550"/>
            <a:ext cx="60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293" y="1275606"/>
            <a:ext cx="60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27345" y="1779662"/>
            <a:ext cx="60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60032" y="2211710"/>
            <a:ext cx="60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60032" y="2643758"/>
            <a:ext cx="60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36096" y="771550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Introduction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00861" y="1275606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Application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51723" y="1779662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E- Healthcare Service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27737" y="2211710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Platform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36096" y="3152384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Our Gallery 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60032" y="3147814"/>
            <a:ext cx="60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36096" y="2651403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Our services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36096" y="3651870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Trouble Shooting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60032" y="3683808"/>
            <a:ext cx="60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07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15426" y="4083918"/>
            <a:ext cx="60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08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36096" y="4083918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Future Work 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20332" y="4515966"/>
            <a:ext cx="60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09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36096" y="4484028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Conclusion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41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72000" y="2355726"/>
            <a:ext cx="4572000" cy="576064"/>
          </a:xfrm>
        </p:spPr>
        <p:txBody>
          <a:bodyPr/>
          <a:lstStyle/>
          <a:p>
            <a:r>
              <a:rPr lang="en-US" altLang="ko-KR" dirty="0" smtClean="0"/>
              <a:t>Let’s Start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51470"/>
            <a:ext cx="9144000" cy="576064"/>
          </a:xfrm>
        </p:spPr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23528" y="625550"/>
            <a:ext cx="4382232" cy="2250350"/>
            <a:chOff x="395536" y="913120"/>
            <a:chExt cx="2376264" cy="2016013"/>
          </a:xfrm>
        </p:grpSpPr>
        <p:sp>
          <p:nvSpPr>
            <p:cNvPr id="7" name="TextBox 6"/>
            <p:cNvSpPr txBox="1"/>
            <p:nvPr/>
          </p:nvSpPr>
          <p:spPr>
            <a:xfrm>
              <a:off x="395536" y="1233414"/>
              <a:ext cx="2376264" cy="1695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The term healthcare system refers to a </a:t>
              </a:r>
              <a:r>
                <a:rPr lang="en-US" sz="1500" b="1" dirty="0" smtClean="0"/>
                <a:t>            country’s </a:t>
              </a:r>
              <a:r>
                <a:rPr lang="en-US" sz="1500" b="1" dirty="0"/>
                <a:t>system of developing services </a:t>
              </a:r>
              <a:r>
                <a:rPr lang="en-US" sz="1500" b="1" dirty="0" smtClean="0"/>
                <a:t>for    </a:t>
              </a:r>
              <a:r>
                <a:rPr lang="en-US" sz="1500" b="1" dirty="0"/>
                <a:t>the prevention and treatment of diseases and for the </a:t>
              </a:r>
              <a:r>
                <a:rPr lang="en-US" sz="1500" b="1" dirty="0" smtClean="0"/>
                <a:t> promotion </a:t>
              </a:r>
              <a:r>
                <a:rPr lang="en-US" sz="1500" b="1" dirty="0"/>
                <a:t>of physical and mental wellbeing. </a:t>
              </a:r>
              <a:endParaRPr lang="en-US" sz="1500" b="1" dirty="0" smtClean="0"/>
            </a:p>
            <a:p>
              <a:r>
                <a:rPr lang="en-US" sz="1500" b="1" dirty="0" smtClean="0"/>
                <a:t> </a:t>
              </a:r>
              <a:r>
                <a:rPr lang="en-US" sz="1500" b="1" dirty="0"/>
                <a:t>A county’s healthcare system also reflects in part of </a:t>
              </a:r>
              <a:r>
                <a:rPr lang="en-US" sz="1500" b="1" dirty="0" smtClean="0"/>
                <a:t>the culture </a:t>
              </a:r>
              <a:r>
                <a:rPr lang="en-US" sz="1500" b="1" dirty="0"/>
                <a:t>and values of the society.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5536" y="913120"/>
              <a:ext cx="2376264" cy="275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What is Healthcare System?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74810" y="3927585"/>
            <a:ext cx="1926735" cy="678692"/>
            <a:chOff x="803640" y="3362835"/>
            <a:chExt cx="2059657" cy="678692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Better teeth </a:t>
              </a:r>
            </a:p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better health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</a:t>
              </a:r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eeth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958689" y="3927585"/>
            <a:ext cx="1926735" cy="1048024"/>
            <a:chOff x="803640" y="3362835"/>
            <a:chExt cx="2059657" cy="1048024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One eye,</a:t>
              </a:r>
            </a:p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   sees,</a:t>
              </a:r>
            </a:p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The other ,</a:t>
              </a:r>
            </a:p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      feel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Eye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616342" y="3927585"/>
            <a:ext cx="1926735" cy="1048024"/>
            <a:chOff x="803640" y="3362835"/>
            <a:chExt cx="2059657" cy="1048024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Every Drop </a:t>
              </a:r>
            </a:p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  Counts</a:t>
              </a:r>
            </a:p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Gives blood</a:t>
              </a:r>
            </a:p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Today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Blood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2" name="Teardrop 9"/>
          <p:cNvSpPr/>
          <p:nvPr/>
        </p:nvSpPr>
        <p:spPr>
          <a:xfrm rot="18900000">
            <a:off x="6046234" y="4120762"/>
            <a:ext cx="525510" cy="448509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Donut 22"/>
          <p:cNvSpPr>
            <a:spLocks noChangeAspect="1"/>
          </p:cNvSpPr>
          <p:nvPr/>
        </p:nvSpPr>
        <p:spPr>
          <a:xfrm>
            <a:off x="3350888" y="4222257"/>
            <a:ext cx="479345" cy="24552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783694" y="4144612"/>
            <a:ext cx="360040" cy="4793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52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4060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2267744" y="2452"/>
            <a:ext cx="417646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APPLICATION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63888" y="771550"/>
            <a:ext cx="36000" cy="38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3473888" y="987574"/>
            <a:ext cx="216000" cy="216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Oval 5"/>
          <p:cNvSpPr/>
          <p:nvPr/>
        </p:nvSpPr>
        <p:spPr>
          <a:xfrm>
            <a:off x="3473888" y="1563638"/>
            <a:ext cx="216000" cy="2160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3455888" y="2211710"/>
            <a:ext cx="216000" cy="216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3473888" y="2859782"/>
            <a:ext cx="216000" cy="2160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3473326" y="3579886"/>
            <a:ext cx="216000" cy="216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427984" y="915566"/>
            <a:ext cx="60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27984" y="1523568"/>
            <a:ext cx="60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27984" y="2139702"/>
            <a:ext cx="60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27984" y="2819712"/>
            <a:ext cx="60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27984" y="3539792"/>
            <a:ext cx="60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4048" y="915566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Patient Personal Information 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4048" y="1491630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Department Type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04048" y="2171640"/>
            <a:ext cx="3368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24 Hours Patient Services 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04048" y="2819712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World Class Services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76056" y="41158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Super Fast Online Services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27984" y="4115856"/>
            <a:ext cx="60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76056" y="3539792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Uses  Modern Technology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473888" y="4155926"/>
            <a:ext cx="216000" cy="216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91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915816" y="1792178"/>
            <a:ext cx="3150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E-Healthcare Services</a:t>
            </a:r>
            <a:endParaRPr lang="ko-KR" altLang="en-US" sz="20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1" r="20941"/>
          <a:stretch>
            <a:fillRect/>
          </a:stretch>
        </p:blipFill>
        <p:spPr>
          <a:xfrm>
            <a:off x="-20899" y="28076"/>
            <a:ext cx="3090558" cy="5317794"/>
          </a:xfrm>
        </p:spPr>
      </p:pic>
      <p:pic>
        <p:nvPicPr>
          <p:cNvPr id="4" name="Picture Placeholder 3"/>
          <p:cNvPicPr>
            <a:picLocks noGrp="1" noChangeAspect="1"/>
          </p:cNvPicPr>
          <p:nvPr>
            <p:ph type="pic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18" b="20218"/>
          <a:stretch>
            <a:fillRect/>
          </a:stretch>
        </p:blipFill>
        <p:spPr/>
      </p:pic>
      <p:pic>
        <p:nvPicPr>
          <p:cNvPr id="5" name="Picture Placeholder 4"/>
          <p:cNvPicPr>
            <a:picLocks noGrp="1" noChangeAspect="1"/>
          </p:cNvPicPr>
          <p:nvPr>
            <p:ph type="pic" idx="1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4" r="17084"/>
          <a:stretch>
            <a:fillRect/>
          </a:stretch>
        </p:blipFill>
        <p:spPr>
          <a:xfrm>
            <a:off x="6380121" y="0"/>
            <a:ext cx="2763879" cy="4757982"/>
          </a:xfrm>
        </p:spPr>
      </p:pic>
      <p:sp>
        <p:nvSpPr>
          <p:cNvPr id="7" name="TextBox 6"/>
          <p:cNvSpPr txBox="1"/>
          <p:nvPr/>
        </p:nvSpPr>
        <p:spPr>
          <a:xfrm>
            <a:off x="3059832" y="2192288"/>
            <a:ext cx="30060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Patient can make </a:t>
            </a:r>
            <a:r>
              <a:rPr lang="en-US" sz="1400" dirty="0" smtClean="0"/>
              <a:t>an appointment  </a:t>
            </a:r>
            <a:r>
              <a:rPr lang="en-US" sz="1400" dirty="0" smtClean="0"/>
              <a:t>by  using E-Healthcare </a:t>
            </a:r>
            <a:r>
              <a:rPr lang="en-US" sz="1400" dirty="0" smtClean="0"/>
              <a:t>Service.     Also  </a:t>
            </a:r>
            <a:r>
              <a:rPr lang="en-US" sz="1400" dirty="0" smtClean="0"/>
              <a:t>get free membership </a:t>
            </a:r>
            <a:r>
              <a:rPr lang="en-US" sz="1400" dirty="0" smtClean="0"/>
              <a:t>by          </a:t>
            </a:r>
            <a:r>
              <a:rPr lang="en-US" sz="1400" dirty="0" smtClean="0"/>
              <a:t>creating an account.</a:t>
            </a:r>
          </a:p>
          <a:p>
            <a:r>
              <a:rPr lang="en-US" sz="1400" dirty="0" smtClean="0"/>
              <a:t>This service is the most populated and efficient. People get fastest      ambulance service by using the E-Healthcare service.</a:t>
            </a:r>
          </a:p>
          <a:p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7207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그룹 303">
            <a:extLst>
              <a:ext uri="{FF2B5EF4-FFF2-40B4-BE49-F238E27FC236}">
                <a16:creationId xmlns="" xmlns:a16="http://schemas.microsoft.com/office/drawing/2014/main" id="{66A9B836-6687-4B2C-A15B-52A11637381C}"/>
              </a:ext>
            </a:extLst>
          </p:cNvPr>
          <p:cNvGrpSpPr/>
          <p:nvPr/>
        </p:nvGrpSpPr>
        <p:grpSpPr>
          <a:xfrm>
            <a:off x="2013378" y="1561897"/>
            <a:ext cx="4898882" cy="2882214"/>
            <a:chOff x="635000" y="1382713"/>
            <a:chExt cx="7869238" cy="4572000"/>
          </a:xfrm>
          <a:solidFill>
            <a:schemeClr val="bg1">
              <a:alpha val="40000"/>
            </a:schemeClr>
          </a:solidFill>
        </p:grpSpPr>
        <p:sp>
          <p:nvSpPr>
            <p:cNvPr id="305" name="Freeform 8">
              <a:extLst>
                <a:ext uri="{FF2B5EF4-FFF2-40B4-BE49-F238E27FC236}">
                  <a16:creationId xmlns="" xmlns:a16="http://schemas.microsoft.com/office/drawing/2014/main" id="{FF26CB68-581B-4235-A2F5-168310DE92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Freeform 9">
              <a:extLst>
                <a:ext uri="{FF2B5EF4-FFF2-40B4-BE49-F238E27FC236}">
                  <a16:creationId xmlns="" xmlns:a16="http://schemas.microsoft.com/office/drawing/2014/main" id="{A6496D68-A529-4218-BE40-20E009A051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Freeform 10">
              <a:extLst>
                <a:ext uri="{FF2B5EF4-FFF2-40B4-BE49-F238E27FC236}">
                  <a16:creationId xmlns="" xmlns:a16="http://schemas.microsoft.com/office/drawing/2014/main" id="{CA8698E2-BB06-45D4-912E-912FC6D478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Freeform 11">
              <a:extLst>
                <a:ext uri="{FF2B5EF4-FFF2-40B4-BE49-F238E27FC236}">
                  <a16:creationId xmlns="" xmlns:a16="http://schemas.microsoft.com/office/drawing/2014/main" id="{A1C0AE09-5E4A-47FA-A468-C3C9000E54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PLATFORM</a:t>
            </a:r>
            <a:endParaRPr lang="ko-KR" altLang="en-US" dirty="0"/>
          </a:p>
        </p:txBody>
      </p:sp>
      <p:grpSp>
        <p:nvGrpSpPr>
          <p:cNvPr id="302" name="그룹 301">
            <a:extLst>
              <a:ext uri="{FF2B5EF4-FFF2-40B4-BE49-F238E27FC236}">
                <a16:creationId xmlns="" xmlns:a16="http://schemas.microsoft.com/office/drawing/2014/main" id="{8EE4E066-DFB7-43F9-A821-47B924DF0966}"/>
              </a:ext>
            </a:extLst>
          </p:cNvPr>
          <p:cNvGrpSpPr/>
          <p:nvPr/>
        </p:nvGrpSpPr>
        <p:grpSpPr>
          <a:xfrm>
            <a:off x="375476" y="1310830"/>
            <a:ext cx="2764291" cy="886685"/>
            <a:chOff x="375476" y="1310830"/>
            <a:chExt cx="2764291" cy="886685"/>
          </a:xfrm>
        </p:grpSpPr>
        <p:sp>
          <p:nvSpPr>
            <p:cNvPr id="11" name="TextBox 10"/>
            <p:cNvSpPr txBox="1"/>
            <p:nvPr/>
          </p:nvSpPr>
          <p:spPr>
            <a:xfrm>
              <a:off x="971600" y="1858961"/>
              <a:ext cx="21681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MYSQL</a:t>
              </a:r>
              <a:endParaRPr lang="en-US" altLang="ko-KR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5476" y="1310830"/>
              <a:ext cx="2252693" cy="43279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   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     DATABASE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3" name="그룹 302">
            <a:extLst>
              <a:ext uri="{FF2B5EF4-FFF2-40B4-BE49-F238E27FC236}">
                <a16:creationId xmlns="" xmlns:a16="http://schemas.microsoft.com/office/drawing/2014/main" id="{F98E1697-6A05-4BA4-9E04-D455E43F1FC8}"/>
              </a:ext>
            </a:extLst>
          </p:cNvPr>
          <p:cNvGrpSpPr/>
          <p:nvPr/>
        </p:nvGrpSpPr>
        <p:grpSpPr>
          <a:xfrm>
            <a:off x="323528" y="3151698"/>
            <a:ext cx="2952328" cy="1404918"/>
            <a:chOff x="372753" y="3151698"/>
            <a:chExt cx="2952328" cy="1404918"/>
          </a:xfrm>
        </p:grpSpPr>
        <p:sp>
          <p:nvSpPr>
            <p:cNvPr id="14" name="TextBox 13"/>
            <p:cNvSpPr txBox="1"/>
            <p:nvPr/>
          </p:nvSpPr>
          <p:spPr>
            <a:xfrm>
              <a:off x="1156914" y="3725619"/>
              <a:ext cx="21681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v"/>
              </a:pPr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PHP</a:t>
              </a:r>
            </a:p>
            <a:p>
              <a:pPr marL="171450" indent="-171450">
                <a:buFont typeface="Wingdings" panose="05000000000000000000" pitchFamily="2" charset="2"/>
                <a:buChar char="v"/>
              </a:pPr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HTML</a:t>
              </a:r>
            </a:p>
            <a:p>
              <a:pPr marL="171450" indent="-171450">
                <a:buFont typeface="Wingdings" panose="05000000000000000000" pitchFamily="2" charset="2"/>
                <a:buChar char="v"/>
              </a:pPr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JAVA </a:t>
              </a:r>
            </a:p>
            <a:p>
              <a:pPr marL="171450" indent="-171450">
                <a:buFont typeface="Wingdings" panose="05000000000000000000" pitchFamily="2" charset="2"/>
                <a:buChar char="v"/>
              </a:pPr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CSS</a:t>
              </a:r>
              <a:endParaRPr lang="en-US" altLang="ko-KR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2753" y="3151698"/>
              <a:ext cx="2252693" cy="43279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         LANGUAGE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1" name="그룹 300">
            <a:extLst>
              <a:ext uri="{FF2B5EF4-FFF2-40B4-BE49-F238E27FC236}">
                <a16:creationId xmlns="" xmlns:a16="http://schemas.microsoft.com/office/drawing/2014/main" id="{676F318E-5B03-4CBF-9DF5-0174B8610951}"/>
              </a:ext>
            </a:extLst>
          </p:cNvPr>
          <p:cNvGrpSpPr/>
          <p:nvPr/>
        </p:nvGrpSpPr>
        <p:grpSpPr>
          <a:xfrm>
            <a:off x="6610041" y="988282"/>
            <a:ext cx="2714487" cy="716571"/>
            <a:chOff x="6567779" y="950790"/>
            <a:chExt cx="2714487" cy="716571"/>
          </a:xfrm>
        </p:grpSpPr>
        <p:sp>
          <p:nvSpPr>
            <p:cNvPr id="17" name="TextBox 16"/>
            <p:cNvSpPr txBox="1"/>
            <p:nvPr/>
          </p:nvSpPr>
          <p:spPr>
            <a:xfrm>
              <a:off x="7114099" y="1390362"/>
              <a:ext cx="2168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Mozilla Firefox</a:t>
              </a:r>
              <a:endParaRPr lang="en-US" altLang="ko-KR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67779" y="950790"/>
              <a:ext cx="2252693" cy="43279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SOFRWARE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0" name="그룹 299">
            <a:extLst>
              <a:ext uri="{FF2B5EF4-FFF2-40B4-BE49-F238E27FC236}">
                <a16:creationId xmlns="" xmlns:a16="http://schemas.microsoft.com/office/drawing/2014/main" id="{839F2E2A-F505-45D0-B4B5-029F9700E8D7}"/>
              </a:ext>
            </a:extLst>
          </p:cNvPr>
          <p:cNvGrpSpPr/>
          <p:nvPr/>
        </p:nvGrpSpPr>
        <p:grpSpPr>
          <a:xfrm>
            <a:off x="6516216" y="3181009"/>
            <a:ext cx="2252693" cy="701978"/>
            <a:chOff x="6567779" y="2350571"/>
            <a:chExt cx="2252693" cy="701978"/>
          </a:xfrm>
        </p:grpSpPr>
        <p:sp>
          <p:nvSpPr>
            <p:cNvPr id="20" name="TextBox 19"/>
            <p:cNvSpPr txBox="1"/>
            <p:nvPr/>
          </p:nvSpPr>
          <p:spPr>
            <a:xfrm>
              <a:off x="6652305" y="2775550"/>
              <a:ext cx="2168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                 XAMPP </a:t>
              </a:r>
              <a:endParaRPr lang="en-US" altLang="ko-KR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67779" y="2350571"/>
              <a:ext cx="2252693" cy="43279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            SERVER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525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 smtClean="0"/>
              <a:t>Strong Security and Easy Access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8058"/>
            <a:ext cx="4399280" cy="41254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563638"/>
            <a:ext cx="4256588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75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27696"/>
      </a:accent1>
      <a:accent2>
        <a:srgbClr val="4BACC6"/>
      </a:accent2>
      <a:accent3>
        <a:srgbClr val="027696"/>
      </a:accent3>
      <a:accent4>
        <a:srgbClr val="4BACC6"/>
      </a:accent4>
      <a:accent5>
        <a:srgbClr val="027696"/>
      </a:accent5>
      <a:accent6>
        <a:srgbClr val="4BACC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27696"/>
      </a:accent1>
      <a:accent2>
        <a:srgbClr val="4BACC6"/>
      </a:accent2>
      <a:accent3>
        <a:srgbClr val="027696"/>
      </a:accent3>
      <a:accent4>
        <a:srgbClr val="4BACC6"/>
      </a:accent4>
      <a:accent5>
        <a:srgbClr val="027696"/>
      </a:accent5>
      <a:accent6>
        <a:srgbClr val="4BACC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2769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27696"/>
      </a:accent1>
      <a:accent2>
        <a:srgbClr val="4BACC6"/>
      </a:accent2>
      <a:accent3>
        <a:srgbClr val="027696"/>
      </a:accent3>
      <a:accent4>
        <a:srgbClr val="4BACC6"/>
      </a:accent4>
      <a:accent5>
        <a:srgbClr val="027696"/>
      </a:accent5>
      <a:accent6>
        <a:srgbClr val="4BACC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</TotalTime>
  <Words>467</Words>
  <Application>Microsoft Office PowerPoint</Application>
  <PresentationFormat>On-screen Show (16:9)</PresentationFormat>
  <Paragraphs>134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 Unicode MS</vt:lpstr>
      <vt:lpstr>맑은 고딕</vt:lpstr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Hello World</cp:lastModifiedBy>
  <cp:revision>151</cp:revision>
  <dcterms:created xsi:type="dcterms:W3CDTF">2016-12-05T23:26:54Z</dcterms:created>
  <dcterms:modified xsi:type="dcterms:W3CDTF">2018-09-17T03:52:01Z</dcterms:modified>
</cp:coreProperties>
</file>