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3"/>
    <p:sldId id="258" r:id="rId4"/>
    <p:sldId id="259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76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7" userDrawn="1">
          <p15:clr>
            <a:srgbClr val="A4A3A4"/>
          </p15:clr>
        </p15:guide>
        <p15:guide id="2" pos="1608" userDrawn="1">
          <p15:clr>
            <a:srgbClr val="A4A3A4"/>
          </p15:clr>
        </p15:guide>
        <p15:guide id="3" pos="5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947A3"/>
    <a:srgbClr val="B12467"/>
    <a:srgbClr val="020509"/>
    <a:srgbClr val="153071"/>
    <a:srgbClr val="A53D9D"/>
    <a:srgbClr val="041F3A"/>
    <a:srgbClr val="000412"/>
    <a:srgbClr val="6293C9"/>
    <a:srgbClr val="2D4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62" y="62"/>
      </p:cViewPr>
      <p:guideLst>
        <p:guide orient="horz" pos="2297"/>
        <p:guide pos="1608"/>
        <p:guide pos="5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38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58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02216-1DD8-4AB3-8BF0-CFB6DFF124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59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60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69EFE-5A9A-4272-A138-4483215D92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4885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1048853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US"/>
          </a:p>
        </p:txBody>
      </p:sp>
      <p:sp>
        <p:nvSpPr>
          <p:cNvPr id="104885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5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4885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2"/>
          <p:cNvPicPr>
            <a:picLocks noChangeAspect="1"/>
          </p:cNvPicPr>
          <p:nvPr userDrawn="1"/>
        </p:nvPicPr>
        <p:blipFill rotWithShape="1">
          <a:blip r:embed="rId2"/>
          <a:srcRect t="7814" b="781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010310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 2"/>
          <p:cNvPicPr>
            <a:picLocks noChangeAspect="1"/>
          </p:cNvPicPr>
          <p:nvPr userDrawn="1"/>
        </p:nvPicPr>
        <p:blipFill rotWithShape="1">
          <a:blip r:embed="rId2"/>
          <a:srcRect t="7814" b="781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82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5666703-9F6B-41A9-8273-A226E2EEC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3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8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9A4CF2-39D5-471D-AEEA-44C9DDC767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5666703-9F6B-41A9-8273-A226E2EEC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8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9A4CF2-39D5-471D-AEEA-44C9DDC767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5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83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83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8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5666703-9F6B-41A9-8273-A226E2EEC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8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9A4CF2-39D5-471D-AEEA-44C9DDC767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82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4882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8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5666703-9F6B-41A9-8273-A226E2EEC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8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9A4CF2-39D5-471D-AEEA-44C9DDC767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842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8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5666703-9F6B-41A9-8273-A226E2EEC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8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9A4CF2-39D5-471D-AEEA-44C9DDC767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6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847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8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5666703-9F6B-41A9-8273-A226E2EEC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8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9A4CF2-39D5-471D-AEEA-44C9DDC767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95666703-9F6B-41A9-8273-A226E2EEC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4F9A4CF2-39D5-471D-AEEA-44C9DDC7671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矩形 8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<p:cNvSpPr/>
          <p:nvPr/>
        </p:nvSpPr>
        <p:spPr>
          <a:xfrm>
            <a:off x="0" y="2652395"/>
            <a:ext cx="4022725" cy="2141855"/>
          </a:xfrm>
          <a:prstGeom prst="rect">
            <a:avLst/>
          </a:prstGeom>
        </p:spPr>
        <p:txBody>
          <a:bodyPr wrap="square">
            <a:noAutofit/>
          </a:bodyPr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Submitted By: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Team Convergence Crew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Al-Fahad:C213001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Mohammad Abrar Yasir:C213002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Md Mokaddess Hossain Adnan:C213007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Mostafa Zamal Zahid: C213035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8582" name="矩形 9" descr="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"/>
          <p:cNvSpPr/>
          <p:nvPr/>
        </p:nvSpPr>
        <p:spPr>
          <a:xfrm>
            <a:off x="818110" y="391392"/>
            <a:ext cx="7529830" cy="953135"/>
          </a:xfrm>
          <a:prstGeom prst="rect">
            <a:avLst/>
          </a:prstGeom>
        </p:spPr>
        <p:txBody>
          <a:bodyPr wrap="none">
            <a:spAutoFit/>
          </a:bodyPr>
          <a:p>
            <a:pPr lvl="0" algn="ctr"/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Arial" panose="020B0604020202020204" pitchFamily="34" charset="0"/>
              </a:rPr>
              <a:t>Title: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Arial" panose="020B0604020202020204" pitchFamily="34" charset="0"/>
            </a:endParaRPr>
          </a:p>
          <a:p>
            <a:pPr lvl="0" algn="ctr"/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Arial" panose="020B0604020202020204" pitchFamily="34" charset="0"/>
              </a:rPr>
              <a:t>Numerical Integration Simulation Using Python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Arial" panose="020B0604020202020204" pitchFamily="34" charset="0"/>
            </a:endParaRPr>
          </a:p>
        </p:txBody>
      </p:sp>
      <p:sp>
        <p:nvSpPr>
          <p:cNvPr id="1048585" name="矩形 1"/>
          <p:cNvSpPr/>
          <p:nvPr/>
        </p:nvSpPr>
        <p:spPr>
          <a:xfrm>
            <a:off x="-713411" y="1910030"/>
            <a:ext cx="538480" cy="1922195"/>
          </a:xfrm>
          <a:prstGeom prst="rect">
            <a:avLst/>
          </a:prstGeom>
          <a:gradFill>
            <a:gsLst>
              <a:gs pos="0">
                <a:srgbClr val="B12467"/>
              </a:gs>
              <a:gs pos="37000">
                <a:srgbClr val="A53D9D"/>
              </a:gs>
              <a:gs pos="71000">
                <a:srgbClr val="72419F"/>
              </a:gs>
              <a:gs pos="100000">
                <a:srgbClr val="1947A3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534025" y="1797050"/>
            <a:ext cx="3048000" cy="1656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5" name="矩形 8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<p:cNvSpPr/>
          <p:nvPr/>
        </p:nvSpPr>
        <p:spPr>
          <a:xfrm>
            <a:off x="4559300" y="2652395"/>
            <a:ext cx="4022725" cy="1762760"/>
          </a:xfrm>
          <a:prstGeom prst="rect">
            <a:avLst/>
          </a:prstGeom>
        </p:spPr>
        <p:txBody>
          <a:bodyPr wrap="square">
            <a:noAutofit/>
          </a:bodyPr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Submitted To: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Prof.Mohammad Shamsul Alam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Professor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Department of CSE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IIUC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048000" y="1675765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chemeClr val="bg1"/>
                </a:solidFill>
              </a:rPr>
              <a:t>Team Name:</a:t>
            </a:r>
            <a:endParaRPr lang="en-US" altLang="en-US">
              <a:solidFill>
                <a:schemeClr val="bg1"/>
              </a:solidFill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 Convergence Crew</a:t>
            </a:r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矩形 5" descr="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"/>
          <p:cNvSpPr/>
          <p:nvPr/>
        </p:nvSpPr>
        <p:spPr>
          <a:xfrm>
            <a:off x="3425554" y="171323"/>
            <a:ext cx="2292350" cy="107632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/>
            <a:r>
              <a:rPr lang="en-US" altLang="en-US" sz="2800">
                <a:solidFill>
                  <a:schemeClr val="bg1"/>
                </a:solidFill>
                <a:latin typeface="Arial" panose="020B0604020202020204"/>
                <a:ea typeface="Arial" panose="020B0604020202020204" pitchFamily="34" charset="0"/>
              </a:rPr>
              <a:t> </a:t>
            </a:r>
            <a:r>
              <a:rPr lang="en-US" altLang="en-US" sz="3200">
                <a:solidFill>
                  <a:schemeClr val="bg1"/>
                </a:solidFill>
              </a:rPr>
              <a:t> Simulation</a:t>
            </a:r>
            <a:endParaRPr lang="en-US" altLang="en-US" sz="3200">
              <a:solidFill>
                <a:schemeClr val="bg1"/>
              </a:solidFill>
            </a:endParaRPr>
          </a:p>
          <a:p>
            <a:pPr algn="ctr"/>
            <a:endParaRPr lang="en-US" altLang="en-US" sz="3200">
              <a:solidFill>
                <a:schemeClr val="bg1"/>
              </a:solidFill>
              <a:latin typeface="Arial" panose="020B0604020202020204"/>
              <a:ea typeface="Arial" panose="020B0604020202020204" pitchFamily="34" charset="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914400" y="805180"/>
            <a:ext cx="7343140" cy="4173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>
                <a:solidFill>
                  <a:schemeClr val="bg1"/>
                </a:solidFill>
              </a:rPr>
              <a:t>Visual representations of results:</a:t>
            </a:r>
            <a:endParaRPr lang="en-US" altLang="en-US">
              <a:solidFill>
                <a:schemeClr val="bg1"/>
              </a:solidFill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Simpson’s 3/8:</a:t>
            </a:r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2" name="Picture 1" descr="C:\Users\88016\Pictures\Screenshots\Screenshot 2025-01-14 010901.pngScreenshot 2025-01-14 010901"/>
          <p:cNvPicPr>
            <a:picLocks noChangeAspect="1"/>
          </p:cNvPicPr>
          <p:nvPr/>
        </p:nvPicPr>
        <p:blipFill>
          <a:blip r:embed="rId1"/>
          <a:srcRect l="5632" r="5632"/>
          <a:stretch>
            <a:fillRect/>
          </a:stretch>
        </p:blipFill>
        <p:spPr>
          <a:xfrm>
            <a:off x="1212850" y="1544320"/>
            <a:ext cx="2724150" cy="3190875"/>
          </a:xfrm>
          <a:prstGeom prst="rect">
            <a:avLst/>
          </a:prstGeom>
        </p:spPr>
      </p:pic>
      <p:pic>
        <p:nvPicPr>
          <p:cNvPr id="3" name="Picture 2" descr="C:\Users\88016\Pictures\Screenshots\Screenshot 2025-01-14 010918.pngScreenshot 2025-01-14 010918"/>
          <p:cNvPicPr>
            <a:picLocks noChangeAspect="1"/>
          </p:cNvPicPr>
          <p:nvPr/>
        </p:nvPicPr>
        <p:blipFill>
          <a:blip r:embed="rId2"/>
          <a:srcRect l="1360" r="1360"/>
          <a:stretch>
            <a:fillRect/>
          </a:stretch>
        </p:blipFill>
        <p:spPr>
          <a:xfrm>
            <a:off x="4964430" y="1820545"/>
            <a:ext cx="3076575" cy="2638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矩形 5" descr="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"/>
          <p:cNvSpPr/>
          <p:nvPr/>
        </p:nvSpPr>
        <p:spPr>
          <a:xfrm>
            <a:off x="3425554" y="171323"/>
            <a:ext cx="2292350" cy="107632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/>
            <a:r>
              <a:rPr lang="en-US" altLang="en-US" sz="2800">
                <a:solidFill>
                  <a:schemeClr val="bg1"/>
                </a:solidFill>
                <a:latin typeface="Arial" panose="020B0604020202020204"/>
                <a:ea typeface="Arial" panose="020B0604020202020204" pitchFamily="34" charset="0"/>
              </a:rPr>
              <a:t> </a:t>
            </a:r>
            <a:r>
              <a:rPr lang="en-US" altLang="en-US" sz="3200">
                <a:solidFill>
                  <a:schemeClr val="bg1"/>
                </a:solidFill>
              </a:rPr>
              <a:t> Simulation</a:t>
            </a:r>
            <a:endParaRPr lang="en-US" altLang="en-US" sz="3200">
              <a:solidFill>
                <a:schemeClr val="bg1"/>
              </a:solidFill>
            </a:endParaRPr>
          </a:p>
          <a:p>
            <a:pPr algn="ctr"/>
            <a:endParaRPr lang="en-US" altLang="en-US" sz="3200">
              <a:solidFill>
                <a:schemeClr val="bg1"/>
              </a:solidFill>
              <a:latin typeface="Arial" panose="020B0604020202020204"/>
              <a:ea typeface="Arial" panose="020B0604020202020204" pitchFamily="34" charset="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914400" y="805180"/>
            <a:ext cx="7343140" cy="4173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>
                <a:solidFill>
                  <a:schemeClr val="bg1"/>
                </a:solidFill>
              </a:rPr>
              <a:t>Visual representations of results:</a:t>
            </a:r>
            <a:endParaRPr lang="en-US" altLang="en-US">
              <a:solidFill>
                <a:schemeClr val="bg1"/>
              </a:solidFill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Weddle's:</a:t>
            </a:r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2" name="Picture 1" descr="C:\Users\88016\Pictures\Screenshots\Screenshot 2025-01-14 011043.pngScreenshot 2025-01-14 011043"/>
          <p:cNvPicPr>
            <a:picLocks noChangeAspect="1"/>
          </p:cNvPicPr>
          <p:nvPr/>
        </p:nvPicPr>
        <p:blipFill>
          <a:blip r:embed="rId1"/>
          <a:srcRect l="1264" r="1264"/>
          <a:stretch>
            <a:fillRect/>
          </a:stretch>
        </p:blipFill>
        <p:spPr>
          <a:xfrm>
            <a:off x="1212850" y="1544320"/>
            <a:ext cx="2724150" cy="3190875"/>
          </a:xfrm>
          <a:prstGeom prst="rect">
            <a:avLst/>
          </a:prstGeom>
        </p:spPr>
      </p:pic>
      <p:pic>
        <p:nvPicPr>
          <p:cNvPr id="3" name="Picture 2" descr="C:\Users\88016\Pictures\Screenshots\Screenshot 2025-01-14 011056.pngScreenshot 2025-01-14 011056"/>
          <p:cNvPicPr>
            <a:picLocks noChangeAspect="1"/>
          </p:cNvPicPr>
          <p:nvPr/>
        </p:nvPicPr>
        <p:blipFill>
          <a:blip r:embed="rId2"/>
          <a:srcRect t="423" b="423"/>
          <a:stretch>
            <a:fillRect/>
          </a:stretch>
        </p:blipFill>
        <p:spPr>
          <a:xfrm>
            <a:off x="4964430" y="1820545"/>
            <a:ext cx="3076575" cy="2638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矩形 5" descr="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"/>
          <p:cNvSpPr/>
          <p:nvPr/>
        </p:nvSpPr>
        <p:spPr>
          <a:xfrm>
            <a:off x="3210607" y="674878"/>
            <a:ext cx="2722245" cy="107632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/>
            <a:r>
              <a:rPr lang="en-US" altLang="en-US" sz="2800">
                <a:solidFill>
                  <a:schemeClr val="bg1"/>
                </a:solidFill>
                <a:latin typeface="Arial" panose="020B0604020202020204"/>
                <a:ea typeface="Arial" panose="020B0604020202020204" pitchFamily="34" charset="0"/>
              </a:rPr>
              <a:t> </a:t>
            </a:r>
            <a:r>
              <a:rPr lang="en-US" altLang="en-US" sz="3200">
                <a:solidFill>
                  <a:schemeClr val="bg1"/>
                </a:solidFill>
              </a:rPr>
              <a:t>Future Scope</a:t>
            </a:r>
            <a:endParaRPr lang="en-US" altLang="en-US" sz="3200">
              <a:solidFill>
                <a:schemeClr val="bg1"/>
              </a:solidFill>
            </a:endParaRPr>
          </a:p>
          <a:p>
            <a:pPr algn="ctr"/>
            <a:endParaRPr lang="en-US" altLang="en-US" sz="3200">
              <a:solidFill>
                <a:schemeClr val="bg1"/>
              </a:solidFill>
              <a:latin typeface="Arial" panose="020B0604020202020204"/>
              <a:ea typeface="Arial" panose="020B0604020202020204" pitchFamily="34" charset="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1212850" y="1784350"/>
            <a:ext cx="6718935" cy="2224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50000"/>
              </a:lnSpc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-&gt; </a:t>
            </a:r>
            <a:r>
              <a:rPr lang="en-US" altLang="en-US">
                <a:solidFill>
                  <a:schemeClr val="bg1"/>
                </a:solidFill>
              </a:rPr>
              <a:t>Advanced methods (e.g., Gaussian Quadrature).</a:t>
            </a:r>
            <a:endParaRPr lang="en-US" altLang="en-US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-&gt; </a:t>
            </a:r>
            <a:r>
              <a:rPr lang="en-US" altLang="en-US">
                <a:solidFill>
                  <a:schemeClr val="bg1"/>
                </a:solidFill>
              </a:rPr>
              <a:t>Symbolic integration using SymPy.</a:t>
            </a:r>
            <a:endParaRPr lang="en-US" altLang="en-US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-&gt; </a:t>
            </a:r>
            <a:r>
              <a:rPr lang="en-US" altLang="en-US">
                <a:solidFill>
                  <a:schemeClr val="bg1"/>
                </a:solidFill>
              </a:rPr>
              <a:t>Adaptive quadrature for better precision.</a:t>
            </a:r>
            <a:endParaRPr lang="en-US" altLang="en-US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-&gt; </a:t>
            </a:r>
            <a:r>
              <a:rPr lang="en-US" altLang="en-US">
                <a:solidFill>
                  <a:schemeClr val="bg1"/>
                </a:solidFill>
              </a:rPr>
              <a:t>Cloud deployment for broader access.</a:t>
            </a:r>
            <a:endParaRPr lang="en-US" altLang="en-US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-&gt; </a:t>
            </a:r>
            <a:r>
              <a:rPr lang="en-US" altLang="en-US">
                <a:solidFill>
                  <a:schemeClr val="bg1"/>
                </a:solidFill>
              </a:rPr>
              <a:t>Performance optimization via parallel computing.</a:t>
            </a:r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矩形 5" descr="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"/>
          <p:cNvSpPr/>
          <p:nvPr/>
        </p:nvSpPr>
        <p:spPr>
          <a:xfrm>
            <a:off x="3425555" y="674878"/>
            <a:ext cx="2292350" cy="107632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/>
            <a:r>
              <a:rPr lang="en-US" altLang="en-US" sz="2800">
                <a:solidFill>
                  <a:schemeClr val="bg1"/>
                </a:solidFill>
                <a:latin typeface="Arial" panose="020B0604020202020204"/>
                <a:ea typeface="Arial" panose="020B0604020202020204" pitchFamily="34" charset="0"/>
              </a:rPr>
              <a:t> </a:t>
            </a:r>
            <a:r>
              <a:rPr lang="en-US" altLang="en-US" sz="3200">
                <a:solidFill>
                  <a:schemeClr val="bg1"/>
                </a:solidFill>
              </a:rPr>
              <a:t>Conclusion</a:t>
            </a:r>
            <a:endParaRPr lang="en-US" altLang="en-US" sz="3200">
              <a:solidFill>
                <a:schemeClr val="bg1"/>
              </a:solidFill>
            </a:endParaRPr>
          </a:p>
          <a:p>
            <a:pPr algn="ctr"/>
            <a:endParaRPr lang="en-US" altLang="en-US" sz="3200">
              <a:solidFill>
                <a:schemeClr val="bg1"/>
              </a:solidFill>
              <a:latin typeface="Arial" panose="020B0604020202020204"/>
              <a:ea typeface="Arial" panose="020B0604020202020204" pitchFamily="34" charset="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1212850" y="1784350"/>
            <a:ext cx="6718935" cy="2170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50000"/>
              </a:lnSpc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-&gt; </a:t>
            </a:r>
            <a:r>
              <a:rPr lang="en-US" altLang="en-US">
                <a:solidFill>
                  <a:schemeClr val="bg1"/>
                </a:solidFill>
              </a:rPr>
              <a:t>A versatile tool combining mathematical accuracy and usability.</a:t>
            </a:r>
            <a:endParaRPr lang="en-US" altLang="en-US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-&gt; </a:t>
            </a:r>
            <a:r>
              <a:rPr lang="en-US" altLang="en-US">
                <a:solidFill>
                  <a:schemeClr val="bg1"/>
                </a:solidFill>
              </a:rPr>
              <a:t>Valuable for academics and professionals alike.</a:t>
            </a:r>
            <a:endParaRPr lang="en-US" altLang="en-US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-&gt; </a:t>
            </a:r>
            <a:r>
              <a:rPr lang="en-US" altLang="en-US">
                <a:solidFill>
                  <a:schemeClr val="bg1"/>
                </a:solidFill>
              </a:rPr>
              <a:t>Potential for enhancements like error estimation and web integration.</a:t>
            </a:r>
            <a:endParaRPr lang="en-US" altLang="en-US">
              <a:solidFill>
                <a:schemeClr val="bg1"/>
              </a:solidFill>
            </a:endParaRPr>
          </a:p>
          <a:p>
            <a:pPr algn="l"/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9" name="矩形 9" descr="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"/>
          <p:cNvSpPr/>
          <p:nvPr/>
        </p:nvSpPr>
        <p:spPr>
          <a:xfrm>
            <a:off x="1153795" y="2021148"/>
            <a:ext cx="6837045" cy="583565"/>
          </a:xfrm>
          <a:prstGeom prst="rect">
            <a:avLst/>
          </a:prstGeom>
        </p:spPr>
        <p:txBody>
          <a:bodyPr wrap="none">
            <a:spAutoFit/>
          </a:bodyPr>
          <a:p>
            <a:pPr lvl="0" algn="ctr"/>
            <a:r>
              <a:rPr lang="en-US" altLang="zh-CN" sz="3200">
                <a:solidFill>
                  <a:schemeClr val="bg1"/>
                </a:solidFill>
                <a:latin typeface="Arial" panose="020B0604020202020204"/>
                <a:ea typeface="Arial" panose="020B0604020202020204" pitchFamily="34" charset="0"/>
              </a:rPr>
              <a:t>THANK YOU FOR BEING WITH US.</a:t>
            </a:r>
            <a:endParaRPr lang="en-US" altLang="zh-CN" sz="3200">
              <a:solidFill>
                <a:schemeClr val="bg1"/>
              </a:solidFill>
              <a:latin typeface="Arial" panose="020B0604020202020204"/>
              <a:ea typeface="Arial" panose="020B0604020202020204" pitchFamily="34" charset="0"/>
            </a:endParaRPr>
          </a:p>
        </p:txBody>
      </p:sp>
      <p:sp>
        <p:nvSpPr>
          <p:cNvPr id="1048821" name="矩形 1"/>
          <p:cNvSpPr/>
          <p:nvPr/>
        </p:nvSpPr>
        <p:spPr>
          <a:xfrm>
            <a:off x="-713411" y="1910030"/>
            <a:ext cx="538480" cy="1922195"/>
          </a:xfrm>
          <a:prstGeom prst="rect">
            <a:avLst/>
          </a:prstGeom>
          <a:gradFill>
            <a:gsLst>
              <a:gs pos="0">
                <a:srgbClr val="B12467"/>
              </a:gs>
              <a:gs pos="37000">
                <a:srgbClr val="A53D9D"/>
              </a:gs>
              <a:gs pos="71000">
                <a:srgbClr val="72419F"/>
              </a:gs>
              <a:gs pos="100000">
                <a:srgbClr val="1947A3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A"/>
        </a:solidFill>
        <a:effectLst/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文本框 7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 txBox="1">
            <a:spLocks noChangeArrowheads="1"/>
          </p:cNvSpPr>
          <p:nvPr/>
        </p:nvSpPr>
        <p:spPr bwMode="auto">
          <a:xfrm>
            <a:off x="932285" y="2153258"/>
            <a:ext cx="2411130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Background</a:t>
            </a:r>
            <a:endParaRPr lang="en-US" altLang="en-US" sz="20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8589" name="文本框 7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 txBox="1">
            <a:spLocks noChangeArrowheads="1"/>
          </p:cNvSpPr>
          <p:nvPr/>
        </p:nvSpPr>
        <p:spPr bwMode="auto">
          <a:xfrm>
            <a:off x="932180" y="3583305"/>
            <a:ext cx="2960370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Theoretical Background</a:t>
            </a:r>
            <a:endParaRPr lang="en-US" altLang="en-US" sz="20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8591" name="文本框 7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 txBox="1">
            <a:spLocks noChangeArrowheads="1"/>
          </p:cNvSpPr>
          <p:nvPr/>
        </p:nvSpPr>
        <p:spPr bwMode="auto">
          <a:xfrm>
            <a:off x="5296330" y="2153258"/>
            <a:ext cx="2411130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Future Scope</a:t>
            </a:r>
            <a:endParaRPr lang="en-US" altLang="en-US" sz="20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8593" name="文本框 7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 txBox="1">
            <a:spLocks noChangeArrowheads="1"/>
          </p:cNvSpPr>
          <p:nvPr/>
        </p:nvSpPr>
        <p:spPr bwMode="auto">
          <a:xfrm>
            <a:off x="846558" y="1490645"/>
            <a:ext cx="2411130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Introduction</a:t>
            </a:r>
            <a:endParaRPr lang="en-US" altLang="en-US" sz="20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8594" name="矩形 35" descr="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"/>
          <p:cNvSpPr/>
          <p:nvPr/>
        </p:nvSpPr>
        <p:spPr>
          <a:xfrm>
            <a:off x="3502661" y="613502"/>
            <a:ext cx="1998881" cy="51054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Arial" panose="020B0604020202020204" pitchFamily="34" charset="0"/>
                <a:cs typeface="+mn-cs"/>
              </a:rPr>
              <a:t>CONTENTS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Arial" panose="020B0604020202020204" pitchFamily="34" charset="0"/>
              <a:cs typeface="+mn-cs"/>
            </a:endParaRPr>
          </a:p>
        </p:txBody>
      </p:sp>
      <p:cxnSp>
        <p:nvCxnSpPr>
          <p:cNvPr id="3145728" name="直接连接符 3"/>
          <p:cNvCxnSpPr/>
          <p:nvPr/>
        </p:nvCxnSpPr>
        <p:spPr>
          <a:xfrm>
            <a:off x="4435311" y="1143152"/>
            <a:ext cx="27337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5" name="椭圆 1"/>
          <p:cNvSpPr/>
          <p:nvPr/>
        </p:nvSpPr>
        <p:spPr>
          <a:xfrm>
            <a:off x="377527" y="1435789"/>
            <a:ext cx="453186" cy="453186"/>
          </a:xfrm>
          <a:prstGeom prst="ellipse">
            <a:avLst/>
          </a:prstGeom>
          <a:gradFill flip="none" rotWithShape="1">
            <a:gsLst>
              <a:gs pos="0">
                <a:srgbClr val="B12467"/>
              </a:gs>
              <a:gs pos="100000">
                <a:srgbClr val="1947A3"/>
              </a:gs>
            </a:gsLst>
            <a:lin ang="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1048596" name="椭圆 19"/>
          <p:cNvSpPr/>
          <p:nvPr/>
        </p:nvSpPr>
        <p:spPr>
          <a:xfrm>
            <a:off x="366285" y="2870940"/>
            <a:ext cx="453186" cy="453186"/>
          </a:xfrm>
          <a:prstGeom prst="ellipse">
            <a:avLst/>
          </a:prstGeom>
          <a:gradFill flip="none" rotWithShape="1">
            <a:gsLst>
              <a:gs pos="0">
                <a:srgbClr val="B12467"/>
              </a:gs>
              <a:gs pos="100000">
                <a:srgbClr val="1947A3"/>
              </a:gs>
            </a:gsLst>
            <a:lin ang="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1048597" name="椭圆 20"/>
          <p:cNvSpPr/>
          <p:nvPr/>
        </p:nvSpPr>
        <p:spPr>
          <a:xfrm>
            <a:off x="387687" y="2153542"/>
            <a:ext cx="453186" cy="453186"/>
          </a:xfrm>
          <a:prstGeom prst="ellipse">
            <a:avLst/>
          </a:prstGeom>
          <a:gradFill flip="none" rotWithShape="1">
            <a:gsLst>
              <a:gs pos="0">
                <a:srgbClr val="B12467"/>
              </a:gs>
              <a:gs pos="100000">
                <a:srgbClr val="1947A3"/>
              </a:gs>
            </a:gsLst>
            <a:lin ang="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1048598" name="椭圆 21"/>
          <p:cNvSpPr/>
          <p:nvPr/>
        </p:nvSpPr>
        <p:spPr>
          <a:xfrm>
            <a:off x="361205" y="3588693"/>
            <a:ext cx="453186" cy="453186"/>
          </a:xfrm>
          <a:prstGeom prst="ellipse">
            <a:avLst/>
          </a:prstGeom>
          <a:gradFill flip="none" rotWithShape="1">
            <a:gsLst>
              <a:gs pos="0">
                <a:srgbClr val="B12467"/>
              </a:gs>
              <a:gs pos="100000">
                <a:srgbClr val="1947A3"/>
              </a:gs>
            </a:gsLst>
            <a:lin ang="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1048599" name="矩形 18" descr="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"/>
          <p:cNvSpPr/>
          <p:nvPr/>
        </p:nvSpPr>
        <p:spPr>
          <a:xfrm>
            <a:off x="368672" y="1492807"/>
            <a:ext cx="462280" cy="39624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01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00" name="矩形 22" descr="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"/>
          <p:cNvSpPr/>
          <p:nvPr/>
        </p:nvSpPr>
        <p:spPr>
          <a:xfrm>
            <a:off x="369212" y="2206319"/>
            <a:ext cx="450765" cy="40011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02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01" name="矩形 25" descr="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"/>
          <p:cNvSpPr/>
          <p:nvPr/>
        </p:nvSpPr>
        <p:spPr>
          <a:xfrm>
            <a:off x="387677" y="2924148"/>
            <a:ext cx="458780" cy="40011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03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文本框 7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 txBox="1">
            <a:spLocks noChangeArrowheads="1"/>
          </p:cNvSpPr>
          <p:nvPr/>
        </p:nvSpPr>
        <p:spPr bwMode="auto">
          <a:xfrm>
            <a:off x="931975" y="2868249"/>
            <a:ext cx="2411130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Features</a:t>
            </a:r>
            <a:endParaRPr lang="en-US" altLang="en-US" sz="20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7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 txBox="1">
            <a:spLocks noChangeArrowheads="1"/>
          </p:cNvSpPr>
          <p:nvPr/>
        </p:nvSpPr>
        <p:spPr bwMode="auto">
          <a:xfrm>
            <a:off x="5296330" y="1497284"/>
            <a:ext cx="2411130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Simulation</a:t>
            </a:r>
            <a:endParaRPr lang="en-US" altLang="en-US" sz="20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矩形 26" descr="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"/>
          <p:cNvSpPr/>
          <p:nvPr/>
        </p:nvSpPr>
        <p:spPr>
          <a:xfrm>
            <a:off x="361069" y="3641901"/>
            <a:ext cx="458780" cy="40011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04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椭圆 21"/>
          <p:cNvSpPr/>
          <p:nvPr/>
        </p:nvSpPr>
        <p:spPr>
          <a:xfrm>
            <a:off x="4708415" y="2147243"/>
            <a:ext cx="453186" cy="453186"/>
          </a:xfrm>
          <a:prstGeom prst="ellipse">
            <a:avLst/>
          </a:prstGeom>
          <a:gradFill flip="none" rotWithShape="1">
            <a:gsLst>
              <a:gs pos="0">
                <a:srgbClr val="B12467"/>
              </a:gs>
              <a:gs pos="100000">
                <a:srgbClr val="1947A3"/>
              </a:gs>
            </a:gsLst>
            <a:lin ang="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7" name="椭圆 21"/>
          <p:cNvSpPr/>
          <p:nvPr/>
        </p:nvSpPr>
        <p:spPr>
          <a:xfrm>
            <a:off x="4708415" y="1443028"/>
            <a:ext cx="453186" cy="453186"/>
          </a:xfrm>
          <a:prstGeom prst="ellipse">
            <a:avLst/>
          </a:prstGeom>
          <a:gradFill flip="none" rotWithShape="1">
            <a:gsLst>
              <a:gs pos="0">
                <a:srgbClr val="B12467"/>
              </a:gs>
              <a:gs pos="100000">
                <a:srgbClr val="1947A3"/>
              </a:gs>
            </a:gsLst>
            <a:lin ang="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8" name="椭圆 21"/>
          <p:cNvSpPr/>
          <p:nvPr/>
        </p:nvSpPr>
        <p:spPr>
          <a:xfrm>
            <a:off x="4708415" y="2875588"/>
            <a:ext cx="453186" cy="453186"/>
          </a:xfrm>
          <a:prstGeom prst="ellipse">
            <a:avLst/>
          </a:prstGeom>
          <a:gradFill flip="none" rotWithShape="1">
            <a:gsLst>
              <a:gs pos="0">
                <a:srgbClr val="B12467"/>
              </a:gs>
              <a:gs pos="100000">
                <a:srgbClr val="1947A3"/>
              </a:gs>
            </a:gsLst>
            <a:lin ang="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9" name="矩形 18" descr="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"/>
          <p:cNvSpPr/>
          <p:nvPr/>
        </p:nvSpPr>
        <p:spPr>
          <a:xfrm>
            <a:off x="4698102" y="1475662"/>
            <a:ext cx="464820" cy="39878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05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矩形 18" descr="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"/>
          <p:cNvSpPr/>
          <p:nvPr/>
        </p:nvSpPr>
        <p:spPr>
          <a:xfrm>
            <a:off x="4698102" y="2909492"/>
            <a:ext cx="464820" cy="39878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07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矩形 18" descr="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"/>
          <p:cNvSpPr/>
          <p:nvPr/>
        </p:nvSpPr>
        <p:spPr>
          <a:xfrm>
            <a:off x="4706992" y="2204642"/>
            <a:ext cx="464820" cy="39878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06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文本框 7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 txBox="1">
            <a:spLocks noChangeArrowheads="1"/>
          </p:cNvSpPr>
          <p:nvPr/>
        </p:nvSpPr>
        <p:spPr bwMode="auto">
          <a:xfrm>
            <a:off x="5296330" y="2875253"/>
            <a:ext cx="2411130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Conclusion</a:t>
            </a:r>
            <a:endParaRPr lang="en-US" altLang="en-US" sz="20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矩形 5" descr="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"/>
          <p:cNvSpPr/>
          <p:nvPr/>
        </p:nvSpPr>
        <p:spPr>
          <a:xfrm>
            <a:off x="3368721" y="321183"/>
            <a:ext cx="2406015" cy="58356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/>
            <a:r>
              <a:rPr lang="en-US" altLang="en-US" sz="2800">
                <a:solidFill>
                  <a:schemeClr val="bg1"/>
                </a:solidFill>
                <a:latin typeface="Arial" panose="020B0604020202020204"/>
                <a:ea typeface="Arial" panose="020B0604020202020204" pitchFamily="34" charset="0"/>
              </a:rPr>
              <a:t> </a:t>
            </a:r>
            <a:r>
              <a:rPr lang="en-US" altLang="en-US" sz="3200">
                <a:solidFill>
                  <a:schemeClr val="bg1"/>
                </a:solidFill>
                <a:latin typeface="Arial" panose="020B0604020202020204"/>
                <a:ea typeface="Arial" panose="020B0604020202020204" pitchFamily="34" charset="0"/>
              </a:rPr>
              <a:t>Introduction</a:t>
            </a:r>
            <a:endParaRPr lang="en-US" altLang="en-US" sz="3200">
              <a:solidFill>
                <a:schemeClr val="bg1"/>
              </a:solidFill>
              <a:latin typeface="Arial" panose="020B0604020202020204"/>
              <a:ea typeface="Arial" panose="020B0604020202020204" pitchFamily="34" charset="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1294765" y="1054735"/>
            <a:ext cx="6718935" cy="3911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50000"/>
              </a:lnSpc>
            </a:pPr>
            <a:r>
              <a:rPr lang="en-US" altLang="en-US">
                <a:solidFill>
                  <a:schemeClr val="bg1"/>
                </a:solidFill>
                <a:latin typeface="Arial" panose="020B0604020202020204"/>
                <a:ea typeface="Arial" panose="020B0604020202020204" pitchFamily="34" charset="0"/>
                <a:sym typeface="+mn-ea"/>
              </a:rPr>
              <a:t>Objective: Develop a user-friendly software tool for numerical integration.</a:t>
            </a:r>
            <a:endParaRPr lang="en-US" altLang="en-US">
              <a:solidFill>
                <a:schemeClr val="bg1"/>
              </a:solidFill>
              <a:latin typeface="Arial" panose="020B0604020202020204"/>
              <a:ea typeface="Arial" panose="020B0604020202020204" pitchFamily="3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en-US">
                <a:solidFill>
                  <a:schemeClr val="bg1"/>
                </a:solidFill>
                <a:latin typeface="Arial" panose="020B0604020202020204"/>
                <a:ea typeface="Arial" panose="020B0604020202020204" pitchFamily="34" charset="0"/>
                <a:sym typeface="+mn-ea"/>
              </a:rPr>
              <a:t>Features:</a:t>
            </a:r>
            <a:endParaRPr lang="en-US" altLang="en-US">
              <a:solidFill>
                <a:schemeClr val="bg1"/>
              </a:solidFill>
              <a:latin typeface="Arial" panose="020B0604020202020204"/>
              <a:ea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en-US">
                <a:solidFill>
                  <a:schemeClr val="bg1"/>
                </a:solidFill>
                <a:latin typeface="Arial" panose="020B0604020202020204"/>
                <a:ea typeface="Arial" panose="020B0604020202020204" pitchFamily="34" charset="0"/>
                <a:sym typeface="+mn-ea"/>
              </a:rPr>
              <a:t>Implements methods like Simpson’s 1/3 Rule, Trapezoidal Rule, and more.</a:t>
            </a:r>
            <a:endParaRPr lang="en-US" altLang="en-US">
              <a:solidFill>
                <a:schemeClr val="bg1"/>
              </a:solidFill>
              <a:latin typeface="Arial" panose="020B0604020202020204"/>
              <a:ea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en-US">
                <a:solidFill>
                  <a:schemeClr val="bg1"/>
                </a:solidFill>
                <a:latin typeface="Arial" panose="020B0604020202020204"/>
                <a:ea typeface="Arial" panose="020B0604020202020204" pitchFamily="34" charset="0"/>
                <a:sym typeface="+mn-ea"/>
              </a:rPr>
              <a:t>Graphical User Interface (GUI) for ease of use.</a:t>
            </a:r>
            <a:endParaRPr lang="en-US" altLang="en-US">
              <a:solidFill>
                <a:schemeClr val="bg1"/>
              </a:solidFill>
              <a:latin typeface="Arial" panose="020B0604020202020204"/>
              <a:ea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en-US">
                <a:solidFill>
                  <a:schemeClr val="bg1"/>
                </a:solidFill>
                <a:latin typeface="Arial" panose="020B0604020202020204"/>
                <a:ea typeface="Arial" panose="020B0604020202020204" pitchFamily="34" charset="0"/>
                <a:sym typeface="+mn-ea"/>
              </a:rPr>
              <a:t>Purpose: Enhance learning, accuracy, and computational efficiency.</a:t>
            </a:r>
            <a:endParaRPr lang="en-US" altLang="en-US">
              <a:solidFill>
                <a:schemeClr val="bg1"/>
              </a:solidFill>
              <a:latin typeface="Arial" panose="020B0604020202020204"/>
              <a:ea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矩形 5" descr="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"/>
          <p:cNvSpPr/>
          <p:nvPr/>
        </p:nvSpPr>
        <p:spPr>
          <a:xfrm>
            <a:off x="3346179" y="403098"/>
            <a:ext cx="2451100" cy="107632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/>
            <a:r>
              <a:rPr lang="en-US" altLang="en-US" sz="2800">
                <a:solidFill>
                  <a:schemeClr val="bg1"/>
                </a:solidFill>
                <a:latin typeface="Arial" panose="020B0604020202020204"/>
                <a:ea typeface="Arial" panose="020B0604020202020204" pitchFamily="34" charset="0"/>
              </a:rPr>
              <a:t> </a:t>
            </a:r>
            <a:r>
              <a:rPr lang="en-US" altLang="en-US" sz="3200">
                <a:solidFill>
                  <a:schemeClr val="bg1"/>
                </a:solidFill>
                <a:sym typeface="+mn-ea"/>
              </a:rPr>
              <a:t>Background</a:t>
            </a:r>
            <a:endParaRPr lang="en-US" altLang="en-US" sz="3200">
              <a:solidFill>
                <a:schemeClr val="bg1"/>
              </a:solidFill>
            </a:endParaRPr>
          </a:p>
          <a:p>
            <a:pPr algn="ctr"/>
            <a:endParaRPr lang="en-US" altLang="en-US" sz="3200">
              <a:solidFill>
                <a:schemeClr val="bg1"/>
              </a:solidFill>
              <a:latin typeface="Arial" panose="020B0604020202020204"/>
              <a:ea typeface="Arial" panose="020B0604020202020204" pitchFamily="34" charset="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1212850" y="863600"/>
            <a:ext cx="6718935" cy="3939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50000"/>
              </a:lnSpc>
            </a:pPr>
            <a:r>
              <a:rPr lang="en-US" altLang="en-US">
                <a:solidFill>
                  <a:schemeClr val="bg1"/>
                </a:solidFill>
              </a:rPr>
              <a:t>Definition:</a:t>
            </a:r>
            <a:endParaRPr lang="en-US" altLang="en-US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-&gt; </a:t>
            </a:r>
            <a:r>
              <a:rPr lang="en-US" altLang="en-US">
                <a:solidFill>
                  <a:schemeClr val="bg1"/>
                </a:solidFill>
              </a:rPr>
              <a:t>Numerical integration is used when symbolic evaluation is not feasible.</a:t>
            </a:r>
            <a:endParaRPr lang="en-US" altLang="en-US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endParaRPr lang="en-US" altLang="en-US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en-US">
                <a:solidFill>
                  <a:schemeClr val="bg1"/>
                </a:solidFill>
              </a:rPr>
              <a:t>Methods Overview:</a:t>
            </a:r>
            <a:endParaRPr lang="en-US" altLang="en-US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en-US">
                <a:solidFill>
                  <a:schemeClr val="bg1"/>
                </a:solidFill>
              </a:rPr>
              <a:t>1. Simpson’s 1/3 Rule</a:t>
            </a:r>
            <a:endParaRPr lang="en-US" altLang="en-US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en-US">
                <a:solidFill>
                  <a:schemeClr val="bg1"/>
                </a:solidFill>
              </a:rPr>
              <a:t>2. Simpson’s 3/8 Rule</a:t>
            </a:r>
            <a:endParaRPr lang="en-US" altLang="en-US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en-US">
                <a:solidFill>
                  <a:schemeClr val="bg1"/>
                </a:solidFill>
              </a:rPr>
              <a:t>3. Trapezoidal Rule</a:t>
            </a:r>
            <a:endParaRPr lang="en-US" altLang="en-US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en-US">
                <a:solidFill>
                  <a:schemeClr val="bg1"/>
                </a:solidFill>
              </a:rPr>
              <a:t>4. Weddle’s Rule</a:t>
            </a:r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矩形 5" descr="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"/>
          <p:cNvSpPr/>
          <p:nvPr/>
        </p:nvSpPr>
        <p:spPr>
          <a:xfrm>
            <a:off x="3628754" y="441198"/>
            <a:ext cx="1885950" cy="58356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/>
            <a:r>
              <a:rPr lang="en-US" altLang="en-US" sz="2800">
                <a:solidFill>
                  <a:schemeClr val="bg1"/>
                </a:solidFill>
                <a:latin typeface="Arial" panose="020B0604020202020204"/>
                <a:ea typeface="Arial" panose="020B0604020202020204" pitchFamily="34" charset="0"/>
              </a:rPr>
              <a:t> </a:t>
            </a:r>
            <a:r>
              <a:rPr lang="en-US" altLang="en-US" sz="3200">
                <a:solidFill>
                  <a:schemeClr val="bg1"/>
                </a:solidFill>
                <a:latin typeface="Arial" panose="020B0604020202020204"/>
                <a:ea typeface="Arial" panose="020B0604020202020204" pitchFamily="34" charset="0"/>
              </a:rPr>
              <a:t>Features</a:t>
            </a:r>
            <a:endParaRPr lang="en-US" altLang="en-US" sz="3200">
              <a:solidFill>
                <a:schemeClr val="bg1"/>
              </a:solidFill>
              <a:latin typeface="Arial" panose="020B0604020202020204"/>
              <a:ea typeface="Arial" panose="020B0604020202020204" pitchFamily="34" charset="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1212850" y="1174750"/>
            <a:ext cx="6718935" cy="3553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altLang="en-US">
                <a:solidFill>
                  <a:schemeClr val="bg1"/>
                </a:solidFill>
              </a:rPr>
              <a:t>Graphical User Interface:</a:t>
            </a:r>
            <a:endParaRPr lang="en-US" altLang="en-US">
              <a:solidFill>
                <a:schemeClr val="bg1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altLang="en-US">
                <a:solidFill>
                  <a:schemeClr val="bg1"/>
                </a:solidFill>
              </a:rPr>
              <a:t>-&gt; Input for functions, limits, subintervals, etc.</a:t>
            </a:r>
            <a:endParaRPr lang="en-US" altLang="en-US">
              <a:solidFill>
                <a:schemeClr val="bg1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-&gt; </a:t>
            </a:r>
            <a:r>
              <a:rPr lang="en-US" altLang="en-US">
                <a:solidFill>
                  <a:schemeClr val="bg1"/>
                </a:solidFill>
              </a:rPr>
              <a:t>Dropdown for integration methods.</a:t>
            </a:r>
            <a:endParaRPr lang="en-US" altLang="en-US">
              <a:solidFill>
                <a:schemeClr val="bg1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altLang="en-US">
                <a:solidFill>
                  <a:schemeClr val="bg1"/>
                </a:solidFill>
              </a:rPr>
              <a:t>Integration Methods:</a:t>
            </a:r>
            <a:endParaRPr lang="en-US" altLang="en-US">
              <a:solidFill>
                <a:schemeClr val="bg1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-&gt; </a:t>
            </a:r>
            <a:r>
              <a:rPr lang="en-US" altLang="en-US">
                <a:solidFill>
                  <a:schemeClr val="bg1"/>
                </a:solidFill>
              </a:rPr>
              <a:t>Includes four distinct numerical techniques.</a:t>
            </a:r>
            <a:endParaRPr lang="en-US" altLang="en-US">
              <a:solidFill>
                <a:schemeClr val="bg1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altLang="en-US">
                <a:solidFill>
                  <a:schemeClr val="bg1"/>
                </a:solidFill>
              </a:rPr>
              <a:t>Visualization:</a:t>
            </a:r>
            <a:endParaRPr lang="en-US" altLang="en-US">
              <a:solidFill>
                <a:schemeClr val="bg1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-&gt; </a:t>
            </a:r>
            <a:r>
              <a:rPr lang="en-US" altLang="en-US">
                <a:solidFill>
                  <a:schemeClr val="bg1"/>
                </a:solidFill>
              </a:rPr>
              <a:t>Dynamic plotting of function and integration area.</a:t>
            </a:r>
            <a:endParaRPr lang="en-US" altLang="en-US">
              <a:solidFill>
                <a:schemeClr val="bg1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altLang="en-US">
                <a:solidFill>
                  <a:schemeClr val="bg1"/>
                </a:solidFill>
              </a:rPr>
              <a:t>Error Analysis:</a:t>
            </a:r>
            <a:endParaRPr lang="en-US" altLang="en-US">
              <a:solidFill>
                <a:schemeClr val="bg1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-&gt; </a:t>
            </a:r>
            <a:r>
              <a:rPr lang="en-US" altLang="en-US">
                <a:solidFill>
                  <a:schemeClr val="bg1"/>
                </a:solidFill>
              </a:rPr>
              <a:t>Absolute error calculation.</a:t>
            </a:r>
            <a:endParaRPr lang="en-US" altLang="en-US">
              <a:solidFill>
                <a:schemeClr val="bg1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altLang="en-US">
                <a:solidFill>
                  <a:schemeClr val="bg1"/>
                </a:solidFill>
              </a:rPr>
              <a:t>Code Modularity:</a:t>
            </a:r>
            <a:endParaRPr lang="en-US" altLang="en-US">
              <a:solidFill>
                <a:schemeClr val="bg1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-&gt; </a:t>
            </a:r>
            <a:r>
              <a:rPr lang="en-US" altLang="en-US">
                <a:solidFill>
                  <a:schemeClr val="bg1"/>
                </a:solidFill>
              </a:rPr>
              <a:t>Easy maintenance and extensibility.</a:t>
            </a:r>
            <a:endParaRPr lang="en-US" altLang="en-US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矩形 5" descr="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"/>
          <p:cNvSpPr/>
          <p:nvPr/>
        </p:nvSpPr>
        <p:spPr>
          <a:xfrm>
            <a:off x="2284459" y="130048"/>
            <a:ext cx="4574540" cy="58356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/>
            <a:r>
              <a:rPr lang="en-US" altLang="en-US" sz="2800">
                <a:solidFill>
                  <a:schemeClr val="bg1"/>
                </a:solidFill>
                <a:latin typeface="Arial" panose="020B0604020202020204"/>
                <a:ea typeface="Arial" panose="020B0604020202020204" pitchFamily="34" charset="0"/>
              </a:rPr>
              <a:t> </a:t>
            </a:r>
            <a:r>
              <a:rPr lang="en-US" altLang="en-US" sz="3200">
                <a:solidFill>
                  <a:schemeClr val="bg1"/>
                </a:solidFill>
                <a:latin typeface="Arial" panose="020B0604020202020204"/>
                <a:ea typeface="Arial" panose="020B0604020202020204" pitchFamily="34" charset="0"/>
              </a:rPr>
              <a:t>Theoretical Background</a:t>
            </a:r>
            <a:endParaRPr lang="en-US" altLang="en-US" sz="3200">
              <a:solidFill>
                <a:schemeClr val="bg1"/>
              </a:solidFill>
              <a:latin typeface="Arial" panose="020B0604020202020204"/>
              <a:ea typeface="Arial" panose="020B0604020202020204" pitchFamily="34" charset="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1212850" y="795655"/>
            <a:ext cx="6718935" cy="4164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>
                <a:solidFill>
                  <a:schemeClr val="bg1"/>
                </a:solidFill>
              </a:rPr>
              <a:t>1. Trapezoidal Rule: The Trapezoidal Rule approximates the area under a curve by dividing it into trapezoids and</a:t>
            </a:r>
            <a:endParaRPr lang="en-US" altLang="en-US">
              <a:solidFill>
                <a:schemeClr val="bg1"/>
              </a:solidFill>
            </a:endParaRPr>
          </a:p>
          <a:p>
            <a:pPr algn="l"/>
            <a:r>
              <a:rPr lang="en-US" altLang="en-US">
                <a:solidFill>
                  <a:schemeClr val="bg1"/>
                </a:solidFill>
              </a:rPr>
              <a:t>summing their areas. It is mathematically represented as:</a:t>
            </a:r>
            <a:endParaRPr lang="en-US" altLang="en-US">
              <a:solidFill>
                <a:schemeClr val="bg1"/>
              </a:solidFill>
            </a:endParaRPr>
          </a:p>
          <a:p>
            <a:pPr algn="l"/>
            <a:endParaRPr lang="en-US" altLang="en-US">
              <a:solidFill>
                <a:schemeClr val="bg1"/>
              </a:solidFill>
            </a:endParaRPr>
          </a:p>
          <a:p>
            <a:pPr algn="l"/>
            <a:endParaRPr lang="en-US" altLang="en-US">
              <a:solidFill>
                <a:schemeClr val="bg1"/>
              </a:solidFill>
            </a:endParaRPr>
          </a:p>
          <a:p>
            <a:pPr algn="l"/>
            <a:endParaRPr lang="en-US" altLang="en-US">
              <a:solidFill>
                <a:schemeClr val="bg1"/>
              </a:solidFill>
            </a:endParaRPr>
          </a:p>
          <a:p>
            <a:pPr algn="l"/>
            <a:endParaRPr lang="en-US" altLang="en-US">
              <a:solidFill>
                <a:schemeClr val="bg1"/>
              </a:solidFill>
            </a:endParaRPr>
          </a:p>
          <a:p>
            <a:pPr algn="l"/>
            <a:r>
              <a:rPr lang="en-US" altLang="en-US">
                <a:solidFill>
                  <a:schemeClr val="bg1"/>
                </a:solidFill>
              </a:rPr>
              <a:t>2. Simpson’s 1/3 Rule: This method uses quadratic polynomials to approximate the function. It is given by:</a:t>
            </a:r>
            <a:endParaRPr lang="en-US" altLang="en-US">
              <a:solidFill>
                <a:schemeClr val="bg1"/>
              </a:solidFill>
            </a:endParaRPr>
          </a:p>
          <a:p>
            <a:pPr algn="l"/>
            <a:endParaRPr lang="en-US" altLang="en-US">
              <a:solidFill>
                <a:schemeClr val="bg1"/>
              </a:solidFill>
            </a:endParaRPr>
          </a:p>
          <a:p>
            <a:pPr algn="l"/>
            <a:endParaRPr lang="en-US" altLang="en-US">
              <a:solidFill>
                <a:schemeClr val="bg1"/>
              </a:solidFill>
            </a:endParaRPr>
          </a:p>
          <a:p>
            <a:pPr algn="l"/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2" name="Picture 1" descr="Screenshot 2025-01-14 0049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6375" y="1863725"/>
            <a:ext cx="3819525" cy="542925"/>
          </a:xfrm>
          <a:prstGeom prst="rect">
            <a:avLst/>
          </a:prstGeom>
        </p:spPr>
      </p:pic>
      <p:pic>
        <p:nvPicPr>
          <p:cNvPr id="3" name="Picture 2" descr="Screenshot 2025-01-14 0051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730" y="3556635"/>
            <a:ext cx="4743450" cy="428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矩形 5" descr="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"/>
          <p:cNvSpPr/>
          <p:nvPr/>
        </p:nvSpPr>
        <p:spPr>
          <a:xfrm>
            <a:off x="2284459" y="130048"/>
            <a:ext cx="4574540" cy="58356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/>
            <a:r>
              <a:rPr lang="en-US" altLang="en-US" sz="2800">
                <a:solidFill>
                  <a:schemeClr val="bg1"/>
                </a:solidFill>
                <a:latin typeface="Arial" panose="020B0604020202020204"/>
                <a:ea typeface="Arial" panose="020B0604020202020204" pitchFamily="34" charset="0"/>
              </a:rPr>
              <a:t> </a:t>
            </a:r>
            <a:r>
              <a:rPr lang="en-US" altLang="en-US" sz="3200">
                <a:solidFill>
                  <a:schemeClr val="bg1"/>
                </a:solidFill>
                <a:latin typeface="Arial" panose="020B0604020202020204"/>
                <a:ea typeface="Arial" panose="020B0604020202020204" pitchFamily="34" charset="0"/>
              </a:rPr>
              <a:t>Theoretical Background</a:t>
            </a:r>
            <a:endParaRPr lang="en-US" altLang="en-US" sz="3200">
              <a:solidFill>
                <a:schemeClr val="bg1"/>
              </a:solidFill>
              <a:latin typeface="Arial" panose="020B0604020202020204"/>
              <a:ea typeface="Arial" panose="020B0604020202020204" pitchFamily="34" charset="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1212850" y="795655"/>
            <a:ext cx="6718935" cy="4164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endParaRPr lang="en-US" altLang="en-US">
              <a:solidFill>
                <a:schemeClr val="bg1"/>
              </a:solidFill>
            </a:endParaRPr>
          </a:p>
          <a:p>
            <a:pPr algn="l"/>
            <a:r>
              <a:rPr lang="en-US" altLang="en-US">
                <a:solidFill>
                  <a:schemeClr val="bg1"/>
                </a:solidFill>
              </a:rPr>
              <a:t>3. Simpson’s 3/8 Rule: This rule utilizes cubic polynomials and requires the number of subintervals to be a multiple of</a:t>
            </a:r>
            <a:endParaRPr lang="en-US" altLang="en-US">
              <a:solidFill>
                <a:schemeClr val="bg1"/>
              </a:solidFill>
            </a:endParaRPr>
          </a:p>
          <a:p>
            <a:pPr algn="l"/>
            <a:r>
              <a:rPr lang="en-US" altLang="en-US">
                <a:solidFill>
                  <a:schemeClr val="bg1"/>
                </a:solidFill>
              </a:rPr>
              <a:t>3:</a:t>
            </a:r>
            <a:endParaRPr lang="en-US" altLang="en-US">
              <a:solidFill>
                <a:schemeClr val="bg1"/>
              </a:solidFill>
            </a:endParaRPr>
          </a:p>
          <a:p>
            <a:pPr algn="l"/>
            <a:endParaRPr lang="en-US" altLang="en-US">
              <a:solidFill>
                <a:schemeClr val="bg1"/>
              </a:solidFill>
            </a:endParaRPr>
          </a:p>
          <a:p>
            <a:pPr algn="l"/>
            <a:endParaRPr lang="en-US" altLang="en-US">
              <a:solidFill>
                <a:schemeClr val="bg1"/>
              </a:solidFill>
            </a:endParaRPr>
          </a:p>
          <a:p>
            <a:pPr algn="l"/>
            <a:endParaRPr lang="en-US" altLang="en-US">
              <a:solidFill>
                <a:schemeClr val="bg1"/>
              </a:solidFill>
            </a:endParaRPr>
          </a:p>
          <a:p>
            <a:pPr algn="l"/>
            <a:r>
              <a:rPr lang="en-US" altLang="en-US">
                <a:solidFill>
                  <a:schemeClr val="bg1"/>
                </a:solidFill>
              </a:rPr>
              <a:t>4. Weddle’s Rule: This is a fixed-coefficient method based on higher-order polynomial interpolation. It uses the</a:t>
            </a:r>
            <a:endParaRPr lang="en-US" altLang="en-US">
              <a:solidFill>
                <a:schemeClr val="bg1"/>
              </a:solidFill>
            </a:endParaRPr>
          </a:p>
          <a:p>
            <a:pPr algn="l"/>
            <a:r>
              <a:rPr lang="en-US" altLang="en-US">
                <a:solidFill>
                  <a:schemeClr val="bg1"/>
                </a:solidFill>
              </a:rPr>
              <a:t>following formula:</a:t>
            </a:r>
            <a:endParaRPr lang="en-US" altLang="en-US">
              <a:solidFill>
                <a:schemeClr val="bg1"/>
              </a:solidFill>
            </a:endParaRPr>
          </a:p>
          <a:p>
            <a:pPr algn="l"/>
            <a:r>
              <a:rPr lang="en-US" altLang="en-US">
                <a:solidFill>
                  <a:schemeClr val="bg1"/>
                </a:solidFill>
              </a:rPr>
              <a:t>It requires a fixed number of subintervals (6).</a:t>
            </a:r>
            <a:endParaRPr lang="en-US" altLang="en-US">
              <a:solidFill>
                <a:schemeClr val="bg1"/>
              </a:solidFill>
            </a:endParaRPr>
          </a:p>
          <a:p>
            <a:pPr algn="l"/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4" name="Picture 3" descr="Screenshot 2025-01-14 0054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3285" y="1990725"/>
            <a:ext cx="4838700" cy="581025"/>
          </a:xfrm>
          <a:prstGeom prst="rect">
            <a:avLst/>
          </a:prstGeom>
        </p:spPr>
      </p:pic>
      <p:pic>
        <p:nvPicPr>
          <p:cNvPr id="5" name="Picture 4" descr="Screenshot 2025-01-14 0059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4020820"/>
            <a:ext cx="4076700" cy="666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矩形 5" descr="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"/>
          <p:cNvSpPr/>
          <p:nvPr/>
        </p:nvSpPr>
        <p:spPr>
          <a:xfrm>
            <a:off x="3425554" y="171323"/>
            <a:ext cx="2292350" cy="107632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/>
            <a:r>
              <a:rPr lang="en-US" altLang="en-US" sz="2800">
                <a:solidFill>
                  <a:schemeClr val="bg1"/>
                </a:solidFill>
                <a:latin typeface="Arial" panose="020B0604020202020204"/>
                <a:ea typeface="Arial" panose="020B0604020202020204" pitchFamily="34" charset="0"/>
              </a:rPr>
              <a:t> </a:t>
            </a:r>
            <a:r>
              <a:rPr lang="en-US" altLang="en-US" sz="3200">
                <a:solidFill>
                  <a:schemeClr val="bg1"/>
                </a:solidFill>
              </a:rPr>
              <a:t> Simulation</a:t>
            </a:r>
            <a:endParaRPr lang="en-US" altLang="en-US" sz="3200">
              <a:solidFill>
                <a:schemeClr val="bg1"/>
              </a:solidFill>
            </a:endParaRPr>
          </a:p>
          <a:p>
            <a:pPr algn="ctr"/>
            <a:endParaRPr lang="en-US" altLang="en-US" sz="3200">
              <a:solidFill>
                <a:schemeClr val="bg1"/>
              </a:solidFill>
              <a:latin typeface="Arial" panose="020B0604020202020204"/>
              <a:ea typeface="Arial" panose="020B0604020202020204" pitchFamily="34" charset="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914400" y="805180"/>
            <a:ext cx="7343140" cy="4173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>
                <a:solidFill>
                  <a:schemeClr val="bg1"/>
                </a:solidFill>
              </a:rPr>
              <a:t>Visual representations of results:</a:t>
            </a:r>
            <a:endParaRPr lang="en-US" altLang="en-US">
              <a:solidFill>
                <a:schemeClr val="bg1"/>
              </a:solidFill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Trapezoidal:</a:t>
            </a:r>
            <a:endParaRPr lang="en-US" altLang="en-US">
              <a:solidFill>
                <a:schemeClr val="bg1"/>
              </a:solidFill>
            </a:endParaRPr>
          </a:p>
          <a:p>
            <a:pPr algn="l"/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2" name="Picture 1" descr="Screenshot 2025-01-14 0103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850" y="1544320"/>
            <a:ext cx="2724150" cy="3190875"/>
          </a:xfrm>
          <a:prstGeom prst="rect">
            <a:avLst/>
          </a:prstGeom>
        </p:spPr>
      </p:pic>
      <p:pic>
        <p:nvPicPr>
          <p:cNvPr id="3" name="Picture 2" descr="Screenshot 2025-01-14 0104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430" y="1820545"/>
            <a:ext cx="3076575" cy="2638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矩形 5" descr="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"/>
          <p:cNvSpPr/>
          <p:nvPr/>
        </p:nvSpPr>
        <p:spPr>
          <a:xfrm>
            <a:off x="3425554" y="171323"/>
            <a:ext cx="2292350" cy="107632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/>
            <a:r>
              <a:rPr lang="en-US" altLang="en-US" sz="2800">
                <a:solidFill>
                  <a:schemeClr val="bg1"/>
                </a:solidFill>
                <a:latin typeface="Arial" panose="020B0604020202020204"/>
                <a:ea typeface="Arial" panose="020B0604020202020204" pitchFamily="34" charset="0"/>
              </a:rPr>
              <a:t> </a:t>
            </a:r>
            <a:r>
              <a:rPr lang="en-US" altLang="en-US" sz="3200">
                <a:solidFill>
                  <a:schemeClr val="bg1"/>
                </a:solidFill>
              </a:rPr>
              <a:t> Simulation</a:t>
            </a:r>
            <a:endParaRPr lang="en-US" altLang="en-US" sz="3200">
              <a:solidFill>
                <a:schemeClr val="bg1"/>
              </a:solidFill>
            </a:endParaRPr>
          </a:p>
          <a:p>
            <a:pPr algn="ctr"/>
            <a:endParaRPr lang="en-US" altLang="en-US" sz="3200">
              <a:solidFill>
                <a:schemeClr val="bg1"/>
              </a:solidFill>
              <a:latin typeface="Arial" panose="020B0604020202020204"/>
              <a:ea typeface="Arial" panose="020B0604020202020204" pitchFamily="34" charset="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914400" y="805180"/>
            <a:ext cx="7343140" cy="4173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>
                <a:solidFill>
                  <a:schemeClr val="bg1"/>
                </a:solidFill>
              </a:rPr>
              <a:t>Visual representations of results:</a:t>
            </a:r>
            <a:endParaRPr lang="en-US" altLang="en-US">
              <a:solidFill>
                <a:schemeClr val="bg1"/>
              </a:solidFill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Simpson’s 1/3:</a:t>
            </a:r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2" name="Picture 1" descr="C:\Users\88016\Pictures\Screenshots\Screenshot 2025-01-14 010723.pngScreenshot 2025-01-14 010723"/>
          <p:cNvPicPr>
            <a:picLocks noChangeAspect="1"/>
          </p:cNvPicPr>
          <p:nvPr/>
        </p:nvPicPr>
        <p:blipFill>
          <a:blip r:embed="rId1"/>
          <a:srcRect t="2214" b="2214"/>
          <a:stretch>
            <a:fillRect/>
          </a:stretch>
        </p:blipFill>
        <p:spPr>
          <a:xfrm>
            <a:off x="1212850" y="1544320"/>
            <a:ext cx="2724150" cy="3190875"/>
          </a:xfrm>
          <a:prstGeom prst="rect">
            <a:avLst/>
          </a:prstGeom>
        </p:spPr>
      </p:pic>
      <p:pic>
        <p:nvPicPr>
          <p:cNvPr id="3" name="Picture 2" descr="C:\Users\88016\Pictures\Screenshots\Screenshot 2025-01-14 010739.pngScreenshot 2025-01-14 010739"/>
          <p:cNvPicPr>
            <a:picLocks noChangeAspect="1"/>
          </p:cNvPicPr>
          <p:nvPr/>
        </p:nvPicPr>
        <p:blipFill>
          <a:blip r:embed="rId2"/>
          <a:srcRect t="640" b="640"/>
          <a:stretch>
            <a:fillRect/>
          </a:stretch>
        </p:blipFill>
        <p:spPr>
          <a:xfrm>
            <a:off x="4964430" y="1820545"/>
            <a:ext cx="3076575" cy="2638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标准4">
      <a:majorFont>
        <a:latin typeface="华文细黑"/>
        <a:ea typeface="汉仪尚巍手书W"/>
        <a:cs typeface=""/>
      </a:majorFont>
      <a:minorFont>
        <a:latin typeface="Arial"/>
        <a:ea typeface="微软雅黑 Light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2529</Words>
  <Application>WPS Presentation</Application>
  <PresentationFormat/>
  <Paragraphs>154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Arial</vt:lpstr>
      <vt:lpstr>Calibri</vt:lpstr>
      <vt:lpstr>Microsoft YaHei Light</vt:lpstr>
      <vt:lpstr>Microsoft YaHei</vt:lpstr>
      <vt:lpstr>Arial Unicode MS</vt:lpstr>
      <vt:lpstr>楷体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熊猫 哒哒</dc:creator>
  <cp:lastModifiedBy>Mustafa Zahid</cp:lastModifiedBy>
  <cp:revision>1</cp:revision>
  <dcterms:created xsi:type="dcterms:W3CDTF">2025-01-13T19:20:15Z</dcterms:created>
  <dcterms:modified xsi:type="dcterms:W3CDTF">2025-01-13T19:20:15Z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1033-12.2.0.18911</vt:lpwstr>
  </property>
  <property fmtid="{D5CDD505-2E9C-101B-9397-08002B2CF9AE}" pid="3" name="ICV">
    <vt:lpwstr>32D8067DF3F7468C9A5590FA6A98F88D_13</vt:lpwstr>
  </property>
</Properties>
</file>