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20bf3569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20bf3569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Unstructured lattices and structured lattices differ in terms of their organization and properties:</a:t>
            </a:r>
            <a:endParaRPr sz="1050">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Unstructured Lattices:</a:t>
            </a:r>
            <a:endParaRPr sz="105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050"/>
              <a:buFont typeface="Roboto"/>
              <a:buNone/>
            </a:pPr>
            <a:r>
              <a:rPr lang="en" sz="1050">
                <a:solidFill>
                  <a:schemeClr val="dk1"/>
                </a:solidFill>
                <a:latin typeface="Roboto"/>
                <a:ea typeface="Roboto"/>
                <a:cs typeface="Roboto"/>
                <a:sym typeface="Roboto"/>
              </a:rPr>
              <a:t>Random Arrangement: Unstructured lattices have points arranged in a more random or irregular fashion within a multi-dimensional space. There isn't a specific, well-defined pattern to the point arrangement.</a:t>
            </a:r>
            <a:endParaRPr sz="105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Complexity: They are typically more complex and chaotic, which can make them difficult to analyze and work with mathematically.</a:t>
            </a:r>
            <a:endParaRPr sz="105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Cryptography: Unstructured lattices are commonly used in lattice-based cryptography because their complexity is believed to offer stronger security against attacks, especially those based on quantum computers.</a:t>
            </a:r>
            <a:endParaRPr sz="1050">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Structured Lattices:</a:t>
            </a:r>
            <a:endParaRPr sz="105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050"/>
              <a:buFont typeface="Roboto"/>
              <a:buNone/>
            </a:pPr>
            <a:r>
              <a:rPr lang="en" sz="1050">
                <a:solidFill>
                  <a:schemeClr val="dk1"/>
                </a:solidFill>
                <a:latin typeface="Roboto"/>
                <a:ea typeface="Roboto"/>
                <a:cs typeface="Roboto"/>
                <a:sym typeface="Roboto"/>
              </a:rPr>
              <a:t>Ordered Arrangement: Structured lattices, on the other hand, have a more ordered or regular arrangement of points. They often follow specific geometric patterns.</a:t>
            </a:r>
            <a:endParaRPr sz="105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Predictability: Due to their regularity, structured lattices can be more predictable and have well-defined mathematical properties.</a:t>
            </a:r>
            <a:endParaRPr sz="105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Applications: Structured lattices are used in various mathematical and computational applications, including certain types of coding theory and signal processing.</a:t>
            </a:r>
            <a:endParaRPr sz="1050">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In summary, the key difference lies in the organization and regularity of the lattice structure. Unstructured lattices are more complex and less predictable, making them valuable for security in cryptography, while structured lattices have well-defined patterns and are used in various mathematical and computational contexts.</a:t>
            </a:r>
            <a:endParaRPr sz="1050">
              <a:solidFill>
                <a:schemeClr val="dk1"/>
              </a:solidFill>
              <a:latin typeface="Roboto"/>
              <a:ea typeface="Roboto"/>
              <a:cs typeface="Roboto"/>
              <a:sym typeface="Roboto"/>
            </a:endParaRPr>
          </a:p>
          <a:p>
            <a:pPr indent="0" lvl="0" marL="0" rtl="0" algn="l">
              <a:spcBef>
                <a:spcPts val="0"/>
              </a:spcBef>
              <a:spcAft>
                <a:spcPts val="0"/>
              </a:spcAft>
              <a:buNone/>
            </a:pPr>
            <a:r>
              <a:rPr lang="en"/>
              <a:t>Certainly, let's look at some advantages and disadvantages of both unstructured and structured lattices in the context of cryptography: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Unstructured Lattices: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Advantages: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Security: Unstructured lattices are believed to offer a high level of security, especially against quantum attacks. The lack of predictable patterns makes them resistant to certain attacks.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Post-Quantum Cryptography: They are a popular choice in post-quantum cryptography because they provide a robust defense against quantum computing threats.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Disadvantages: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Efficiency: Unstructured lattices can be less efficient in terms of computation and key size. Operations on them may take longer, and the resulting keys can be large.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Complexity: Their complexity can make them challenging to work with and analyze. This may lead to increased implementation difficulties.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Structured Lattices: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Advantages: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Efficiency: Structured lattices can be more efficient for cryptographic operations. They often yield smaller key sizes and faster computations.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Predictability: The regular patterns in structured lattices can sometimes simplify analysis and implementation, making them easier to work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Disadvantages: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Security: Structured lattices may be more vulnerable to certain types of attacks compared to unstructured lattices. Predictable patterns can be exploited.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Quantum Vulnerability: They may not offer the same level of security against quantum attacks as unstructured lattices.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summary, the choice between unstructured and structured lattices depends on the specific requirements of a cryptographic application. Unstructured lattices provide robust security but at the cost of efficiency and complexity, while structured lattices may be more efficient but potentially less secure against certain attacks, including those from quantum computers. Therefore, the trade-off between security and efficiency needs to be carefully considered when selecting the lattice type for a particular cryptographic scheme.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5ad8c01aa7939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5ad8c01aa7939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20ecb6ec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20ecb6ec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30bd405f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30bd405f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20ecb6ec4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20ecb6ec4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20bf356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20bf356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complement set of a set "I" contains all the elements that are not in set "I." In mathematical notation, if "I" is a subset of a larger set, let's say "A," then the complement set of "I" in relation to "A" is often denoted as "Ī" (pronounced "I bar") or sometimes as "A \ I" (where "" denotes set difference).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if I = {1, 2, 3} and A = {1, 2, 3, 4, 5}, then the complement set of I in A is Ī = {4, 5}. These are all the elements in A that are not in 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Adding on to attacks</a:t>
            </a:r>
            <a:endParaRPr/>
          </a:p>
          <a:p>
            <a:pPr indent="0" lvl="0" marL="0" rtl="0" algn="l">
              <a:spcBef>
                <a:spcPts val="0"/>
              </a:spcBef>
              <a:spcAft>
                <a:spcPts val="0"/>
              </a:spcAft>
              <a:buNone/>
            </a:pPr>
            <a:r>
              <a:rPr lang="en"/>
              <a:t>Intro ducting sparse secrets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20bf3569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20bf3569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complement set of a set "I" contains all the elements that are not in set "I." In mathematical notation, if "I" is a subset of a larger set, let's say "A," then the complement set of "I" in relation to "A" is often denoted as "Ī" (pronounced "I bar") or sometimes as "A \ I" (where "" denotes set difference).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if I = {1, 2, 3} and A = {1, 2, 3, 4, 5}, then the complement set of I in A is Ī = {4, 5}. These are all the elements in A that are not in 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20bf3569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20bf3569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20bf3569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20bf3569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20bf3569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920bf3569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20bf3569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20bf3569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4df45fe3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4df45fe3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4df45fe3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4df45fe3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4df45fe3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4df45fe3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4df45fe3a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4df45fe3a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4df45fe3a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4df45fe3a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94df45fe3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94df45fe3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4df45fe3a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94df45fe3a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4df45fe3a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94df45fe3a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4df45fe3a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94df45fe3a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bab2d6f7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bab2d6f7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20ecb6e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20ecb6e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20ecb6e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20ecb6e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bab2d6f7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bab2d6f7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lattice-based cryptography, when a lattice does not have strong geometric properties, it means that the lattice structure is not particularly well-ordered or predictable in terms of its geometric arrangement of points in the multi-dimensional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Lattices with strong geometric properties often have regular, easily discernible patterns, making them more vulnerable to certain types of attacks. When a lattice lacks strong geometric properties, it is more irregular and chaotic in its point distribution. This randomness and complexity make it more resistant to attacks, particularly those that rely on exploiting the lattice's geometric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use of lattices without strong geometric properties is a common practice in post-quantum cryptography because they are believed to provide better security against both classical and quantum computer-based attacks. This complexity and randomness make it challenging for attackers to find shortcuts or vulnerabilities in the lattice that would compromise the security of cryptographic systems based on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20bf3569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20bf3569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20bf3569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20bf3569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20bf356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20bf356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Lattices and matrices are not the same.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Matrices: Think of them as organized grids of numbers, like spreadsheets. We use them for various math tasks like solving equations or transforming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Lattices: These are about points arranged in a multi-dimensional space. We use them for specific math problems and in cryptography. They are not grids of numbers but more like patterns of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some cases, we can use matrices to represent data within a lattice, but the two ideas are different.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81" name="Shape 81"/>
        <p:cNvGrpSpPr/>
        <p:nvPr/>
      </p:nvGrpSpPr>
      <p:grpSpPr>
        <a:xfrm>
          <a:off x="0" y="0"/>
          <a:ext cx="0" cy="0"/>
          <a:chOff x="0" y="0"/>
          <a:chExt cx="0" cy="0"/>
        </a:xfrm>
      </p:grpSpPr>
      <p:sp>
        <p:nvSpPr>
          <p:cNvPr id="82" name="Google Shape;82;p1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3"/>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4" name="Google Shape;84;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Names:</a:t>
            </a:r>
            <a:r>
              <a:rPr lang="en"/>
              <a:t> Al Fahim,</a:t>
            </a:r>
            <a:r>
              <a:rPr lang="en"/>
              <a:t> Jaraad Hussain, Leonardo Yeung, </a:t>
            </a:r>
            <a:r>
              <a:rPr lang="en"/>
              <a:t>Daymon Wu</a:t>
            </a:r>
            <a:endParaRPr/>
          </a:p>
        </p:txBody>
      </p:sp>
      <p:pic>
        <p:nvPicPr>
          <p:cNvPr descr="Ohio's red squirrel less common than others but most interesting" id="90" name="Google Shape;90;p14"/>
          <p:cNvPicPr preferRelativeResize="0"/>
          <p:nvPr/>
        </p:nvPicPr>
        <p:blipFill>
          <a:blip r:embed="rId3">
            <a:alphaModFix/>
          </a:blip>
          <a:stretch>
            <a:fillRect/>
          </a:stretch>
        </p:blipFill>
        <p:spPr>
          <a:xfrm>
            <a:off x="7086650" y="3250725"/>
            <a:ext cx="1733550" cy="1733550"/>
          </a:xfrm>
          <a:prstGeom prst="rect">
            <a:avLst/>
          </a:prstGeom>
          <a:noFill/>
          <a:ln>
            <a:noFill/>
          </a:ln>
        </p:spPr>
      </p:pic>
      <p:sp>
        <p:nvSpPr>
          <p:cNvPr id="91" name="Google Shape;91;p14"/>
          <p:cNvSpPr txBox="1"/>
          <p:nvPr>
            <p:ph type="ctrTitle"/>
          </p:nvPr>
        </p:nvSpPr>
        <p:spPr>
          <a:xfrm>
            <a:off x="598100" y="1181652"/>
            <a:ext cx="8637000" cy="1390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Post-Quantum Cryptography: SQUIRRELS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3.2 Limitations</a:t>
            </a:r>
            <a:endParaRPr/>
          </a:p>
        </p:txBody>
      </p:sp>
      <p:sp>
        <p:nvSpPr>
          <p:cNvPr id="158" name="Google Shape;15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Depending on how secure you want the keys it will take several seconds to just make 1 key pair but if you change keys often it can be a problem because SQUIRREL works with unstructured lattices so it takes more and more time as the lattice and gets bigger</a:t>
            </a:r>
            <a:endParaRPr/>
          </a:p>
          <a:p>
            <a:pPr indent="0" lvl="0" marL="457200" rtl="0" algn="l">
              <a:spcBef>
                <a:spcPts val="1200"/>
              </a:spcBef>
              <a:spcAft>
                <a:spcPts val="1200"/>
              </a:spcAft>
              <a:buNone/>
            </a:pPr>
            <a:r>
              <a:t/>
            </a:r>
            <a:endParaRPr/>
          </a:p>
        </p:txBody>
      </p:sp>
      <p:sp>
        <p:nvSpPr>
          <p:cNvPr id="159" name="Google Shape;159;p23"/>
          <p:cNvSpPr txBox="1"/>
          <p:nvPr/>
        </p:nvSpPr>
        <p:spPr>
          <a:xfrm>
            <a:off x="311700" y="2940325"/>
            <a:ext cx="2374200" cy="14616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SzPts val="1050"/>
              <a:buFont typeface="Roboto"/>
              <a:buNone/>
            </a:pPr>
            <a:r>
              <a:rPr lang="en" sz="1050">
                <a:latin typeface="Roboto"/>
                <a:ea typeface="Roboto"/>
                <a:cs typeface="Roboto"/>
                <a:sym typeface="Roboto"/>
              </a:rPr>
              <a:t>Unstructured lattices have points arranged in a more random or irregular fashion within a multi-dimensional space. So it is believed to offer stronger security against attacks.</a:t>
            </a:r>
            <a:endParaRPr>
              <a:latin typeface="Roboto"/>
              <a:ea typeface="Roboto"/>
              <a:cs typeface="Roboto"/>
              <a:sym typeface="Roboto"/>
            </a:endParaRPr>
          </a:p>
        </p:txBody>
      </p:sp>
      <p:pic>
        <p:nvPicPr>
          <p:cNvPr descr="General Statement of Indebtedness is Sufficient to Restart Statute of  Limitations Despite Ambiguities | New York Commercial Division Practice" id="160" name="Google Shape;160;p23"/>
          <p:cNvPicPr preferRelativeResize="0"/>
          <p:nvPr/>
        </p:nvPicPr>
        <p:blipFill>
          <a:blip r:embed="rId3">
            <a:alphaModFix/>
          </a:blip>
          <a:stretch>
            <a:fillRect/>
          </a:stretch>
        </p:blipFill>
        <p:spPr>
          <a:xfrm>
            <a:off x="3376613" y="2786375"/>
            <a:ext cx="2390775" cy="1914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SVP - BKZ</a:t>
            </a:r>
            <a:endParaRPr/>
          </a:p>
        </p:txBody>
      </p:sp>
      <p:sp>
        <p:nvSpPr>
          <p:cNvPr id="166" name="Google Shape;166;p24"/>
          <p:cNvSpPr txBox="1"/>
          <p:nvPr>
            <p:ph idx="1" type="body"/>
          </p:nvPr>
        </p:nvSpPr>
        <p:spPr>
          <a:xfrm>
            <a:off x="0" y="902253"/>
            <a:ext cx="8520600" cy="3339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Assess the problem </a:t>
            </a:r>
            <a:endParaRPr/>
          </a:p>
          <a:p>
            <a:pPr indent="-342900" lvl="0" marL="457200" rtl="0" algn="l">
              <a:lnSpc>
                <a:spcPct val="200000"/>
              </a:lnSpc>
              <a:spcBef>
                <a:spcPts val="0"/>
              </a:spcBef>
              <a:spcAft>
                <a:spcPts val="0"/>
              </a:spcAft>
              <a:buSzPts val="1800"/>
              <a:buChar char="●"/>
            </a:pPr>
            <a:r>
              <a:rPr lang="en"/>
              <a:t>SVP (shortest vector problem)</a:t>
            </a:r>
            <a:endParaRPr/>
          </a:p>
          <a:p>
            <a:pPr indent="-342900" lvl="0" marL="457200" rtl="0" algn="l">
              <a:lnSpc>
                <a:spcPct val="200000"/>
              </a:lnSpc>
              <a:spcBef>
                <a:spcPts val="0"/>
              </a:spcBef>
              <a:spcAft>
                <a:spcPts val="0"/>
              </a:spcAft>
              <a:buSzPts val="1800"/>
              <a:buChar char="●"/>
            </a:pPr>
            <a:r>
              <a:rPr lang="en"/>
              <a:t>Oracle SVP (Database)</a:t>
            </a:r>
            <a:endParaRPr/>
          </a:p>
          <a:p>
            <a:pPr indent="-342900" lvl="0" marL="457200" rtl="0" algn="l">
              <a:lnSpc>
                <a:spcPct val="200000"/>
              </a:lnSpc>
              <a:spcBef>
                <a:spcPts val="0"/>
              </a:spcBef>
              <a:spcAft>
                <a:spcPts val="0"/>
              </a:spcAft>
              <a:buSzPts val="1800"/>
              <a:buChar char="●"/>
            </a:pPr>
            <a:r>
              <a:rPr lang="en"/>
              <a:t>Relies on BKZ algorithm</a:t>
            </a:r>
            <a:endParaRPr/>
          </a:p>
          <a:p>
            <a:pPr indent="-342900" lvl="0" marL="457200" rtl="0" algn="l">
              <a:lnSpc>
                <a:spcPct val="200000"/>
              </a:lnSpc>
              <a:spcBef>
                <a:spcPts val="0"/>
              </a:spcBef>
              <a:spcAft>
                <a:spcPts val="0"/>
              </a:spcAft>
              <a:buSzPts val="1800"/>
              <a:buChar char="●"/>
            </a:pPr>
            <a:r>
              <a:rPr lang="en"/>
              <a:t>BKZ can access oracle  </a:t>
            </a:r>
            <a:endParaRPr/>
          </a:p>
        </p:txBody>
      </p:sp>
      <p:pic>
        <p:nvPicPr>
          <p:cNvPr id="167" name="Google Shape;167;p24"/>
          <p:cNvPicPr preferRelativeResize="0"/>
          <p:nvPr/>
        </p:nvPicPr>
        <p:blipFill>
          <a:blip r:embed="rId3">
            <a:alphaModFix/>
          </a:blip>
          <a:stretch>
            <a:fillRect/>
          </a:stretch>
        </p:blipFill>
        <p:spPr>
          <a:xfrm>
            <a:off x="4260300" y="1350618"/>
            <a:ext cx="4293974" cy="1748900"/>
          </a:xfrm>
          <a:prstGeom prst="rect">
            <a:avLst/>
          </a:prstGeom>
          <a:noFill/>
          <a:ln>
            <a:noFill/>
          </a:ln>
        </p:spPr>
      </p:pic>
      <p:sp>
        <p:nvSpPr>
          <p:cNvPr id="168" name="Google Shape;168;p24"/>
          <p:cNvSpPr txBox="1"/>
          <p:nvPr/>
        </p:nvSpPr>
        <p:spPr>
          <a:xfrm>
            <a:off x="4572000" y="1807175"/>
            <a:ext cx="10890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Roboto"/>
                <a:ea typeface="Roboto"/>
                <a:cs typeface="Roboto"/>
                <a:sym typeface="Roboto"/>
              </a:rPr>
              <a:t>SVP</a:t>
            </a:r>
            <a:endParaRPr sz="2200">
              <a:solidFill>
                <a:schemeClr val="lt1"/>
              </a:solidFill>
              <a:latin typeface="Roboto"/>
              <a:ea typeface="Roboto"/>
              <a:cs typeface="Roboto"/>
              <a:sym typeface="Roboto"/>
            </a:endParaRPr>
          </a:p>
        </p:txBody>
      </p:sp>
      <p:sp>
        <p:nvSpPr>
          <p:cNvPr id="169" name="Google Shape;169;p24"/>
          <p:cNvSpPr txBox="1"/>
          <p:nvPr/>
        </p:nvSpPr>
        <p:spPr>
          <a:xfrm>
            <a:off x="7501125" y="1900650"/>
            <a:ext cx="10890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Roboto"/>
                <a:ea typeface="Roboto"/>
                <a:cs typeface="Roboto"/>
                <a:sym typeface="Roboto"/>
              </a:rPr>
              <a:t>BKZ</a:t>
            </a:r>
            <a:endParaRPr sz="22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idx="1" type="body"/>
          </p:nvPr>
        </p:nvSpPr>
        <p:spPr>
          <a:xfrm>
            <a:off x="311700" y="594000"/>
            <a:ext cx="8520600" cy="39555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0"/>
              </a:spcBef>
              <a:spcAft>
                <a:spcPts val="0"/>
              </a:spcAft>
              <a:buSzPct val="100000"/>
              <a:buChar char="●"/>
            </a:pPr>
            <a:r>
              <a:rPr lang="en" sz="7200"/>
              <a:t>Block Korkine-Zolotarev (BKZ) algorithm</a:t>
            </a:r>
            <a:endParaRPr sz="7200"/>
          </a:p>
          <a:p>
            <a:pPr indent="-317500" lvl="1" marL="914400" rtl="0" algn="l">
              <a:lnSpc>
                <a:spcPct val="150000"/>
              </a:lnSpc>
              <a:spcBef>
                <a:spcPts val="0"/>
              </a:spcBef>
              <a:spcAft>
                <a:spcPts val="0"/>
              </a:spcAft>
              <a:buSzPct val="100000"/>
              <a:buChar char="○"/>
            </a:pPr>
            <a:r>
              <a:rPr lang="en" sz="5600"/>
              <a:t>Lattice Reduction </a:t>
            </a:r>
            <a:endParaRPr sz="5600"/>
          </a:p>
          <a:p>
            <a:pPr indent="-317500" lvl="2" marL="1371600" rtl="0" algn="l">
              <a:lnSpc>
                <a:spcPct val="150000"/>
              </a:lnSpc>
              <a:spcBef>
                <a:spcPts val="0"/>
              </a:spcBef>
              <a:spcAft>
                <a:spcPts val="0"/>
              </a:spcAft>
              <a:buSzPct val="100000"/>
              <a:buChar char="■"/>
            </a:pPr>
            <a:r>
              <a:rPr lang="en" sz="5600"/>
              <a:t>Purpose is to reduce the basis of a lattice. </a:t>
            </a:r>
            <a:endParaRPr sz="5600"/>
          </a:p>
          <a:p>
            <a:pPr indent="-317500" lvl="2" marL="1371600" rtl="0" algn="l">
              <a:lnSpc>
                <a:spcPct val="150000"/>
              </a:lnSpc>
              <a:spcBef>
                <a:spcPts val="0"/>
              </a:spcBef>
              <a:spcAft>
                <a:spcPts val="0"/>
              </a:spcAft>
              <a:buSzPct val="100000"/>
              <a:buChar char="■"/>
            </a:pPr>
            <a:r>
              <a:rPr lang="en" sz="5600"/>
              <a:t>Aim to transform this basis into a more "structured" form</a:t>
            </a:r>
            <a:endParaRPr sz="5600"/>
          </a:p>
          <a:p>
            <a:pPr indent="-317500" lvl="2" marL="1371600" rtl="0" algn="l">
              <a:lnSpc>
                <a:spcPct val="150000"/>
              </a:lnSpc>
              <a:spcBef>
                <a:spcPts val="0"/>
              </a:spcBef>
              <a:spcAft>
                <a:spcPts val="0"/>
              </a:spcAft>
              <a:buSzPct val="100000"/>
              <a:buChar char="■"/>
            </a:pPr>
            <a:r>
              <a:rPr lang="en" sz="5600"/>
              <a:t>More apparent </a:t>
            </a:r>
            <a:r>
              <a:rPr lang="en" sz="5600"/>
              <a:t>properties</a:t>
            </a:r>
            <a:r>
              <a:rPr lang="en" sz="5600"/>
              <a:t>.</a:t>
            </a:r>
            <a:endParaRPr sz="5600"/>
          </a:p>
          <a:p>
            <a:pPr indent="-317500" lvl="1" marL="914400" rtl="0" algn="l">
              <a:lnSpc>
                <a:spcPct val="150000"/>
              </a:lnSpc>
              <a:spcBef>
                <a:spcPts val="0"/>
              </a:spcBef>
              <a:spcAft>
                <a:spcPts val="0"/>
              </a:spcAft>
              <a:buSzPct val="100000"/>
              <a:buChar char="○"/>
            </a:pPr>
            <a:r>
              <a:rPr lang="en" sz="5600"/>
              <a:t>Block Algorithm</a:t>
            </a:r>
            <a:endParaRPr sz="5600"/>
          </a:p>
          <a:p>
            <a:pPr indent="-317500" lvl="2" marL="1371600" rtl="0" algn="l">
              <a:lnSpc>
                <a:spcPct val="150000"/>
              </a:lnSpc>
              <a:spcBef>
                <a:spcPts val="0"/>
              </a:spcBef>
              <a:spcAft>
                <a:spcPts val="0"/>
              </a:spcAft>
              <a:buSzPct val="100000"/>
              <a:buChar char="■"/>
            </a:pPr>
            <a:r>
              <a:rPr lang="en" sz="5600"/>
              <a:t>Operates on a block of vectors at a time</a:t>
            </a:r>
            <a:endParaRPr sz="5600"/>
          </a:p>
          <a:p>
            <a:pPr indent="-317500" lvl="2" marL="1371600" rtl="0" algn="l">
              <a:lnSpc>
                <a:spcPct val="150000"/>
              </a:lnSpc>
              <a:spcBef>
                <a:spcPts val="0"/>
              </a:spcBef>
              <a:spcAft>
                <a:spcPts val="0"/>
              </a:spcAft>
              <a:buSzPct val="100000"/>
              <a:buChar char="■"/>
            </a:pPr>
            <a:r>
              <a:rPr lang="en" sz="5600"/>
              <a:t>Determines the number of vectors to be processed in each step</a:t>
            </a:r>
            <a:endParaRPr sz="5600"/>
          </a:p>
          <a:p>
            <a:pPr indent="-317500" lvl="1" marL="914400" rtl="0" algn="l">
              <a:lnSpc>
                <a:spcPct val="150000"/>
              </a:lnSpc>
              <a:spcBef>
                <a:spcPts val="0"/>
              </a:spcBef>
              <a:spcAft>
                <a:spcPts val="0"/>
              </a:spcAft>
              <a:buSzPct val="100000"/>
              <a:buChar char="○"/>
            </a:pPr>
            <a:r>
              <a:rPr lang="en" sz="5600"/>
              <a:t>Efficiency and Complexity</a:t>
            </a:r>
            <a:endParaRPr sz="5600"/>
          </a:p>
          <a:p>
            <a:pPr indent="-317500" lvl="2" marL="1371600" rtl="0" algn="l">
              <a:lnSpc>
                <a:spcPct val="150000"/>
              </a:lnSpc>
              <a:spcBef>
                <a:spcPts val="0"/>
              </a:spcBef>
              <a:spcAft>
                <a:spcPts val="0"/>
              </a:spcAft>
              <a:buSzPct val="100000"/>
              <a:buChar char="■"/>
            </a:pPr>
            <a:r>
              <a:rPr lang="en" sz="5600"/>
              <a:t>Time complexity depends on the block size</a:t>
            </a:r>
            <a:endParaRPr sz="5600"/>
          </a:p>
          <a:p>
            <a:pPr indent="-317500" lvl="2" marL="1371600" rtl="0" algn="l">
              <a:lnSpc>
                <a:spcPct val="150000"/>
              </a:lnSpc>
              <a:spcBef>
                <a:spcPts val="0"/>
              </a:spcBef>
              <a:spcAft>
                <a:spcPts val="0"/>
              </a:spcAft>
              <a:buSzPct val="100000"/>
              <a:buChar char="■"/>
            </a:pPr>
            <a:r>
              <a:rPr lang="en" sz="5600"/>
              <a:t>Smaller block sizes are more efficient </a:t>
            </a:r>
            <a:br>
              <a:rPr lang="en" sz="5600"/>
            </a:br>
            <a:r>
              <a:rPr lang="en" sz="5600"/>
              <a:t>but provide weaker lattice reduction</a:t>
            </a:r>
            <a:endParaRPr sz="5600"/>
          </a:p>
          <a:p>
            <a:pPr indent="-317500" lvl="2" marL="1371600" rtl="0" algn="l">
              <a:lnSpc>
                <a:spcPct val="150000"/>
              </a:lnSpc>
              <a:spcBef>
                <a:spcPts val="0"/>
              </a:spcBef>
              <a:spcAft>
                <a:spcPts val="0"/>
              </a:spcAft>
              <a:buSzPct val="100000"/>
              <a:buChar char="■"/>
            </a:pPr>
            <a:r>
              <a:rPr lang="en" sz="5600"/>
              <a:t>Larger block sizes offer stronger reductions </a:t>
            </a:r>
            <a:br>
              <a:rPr lang="en" sz="5600"/>
            </a:br>
            <a:r>
              <a:rPr lang="en" sz="5600"/>
              <a:t>but require more computational resources</a:t>
            </a:r>
            <a:endParaRPr sz="5600"/>
          </a:p>
          <a:p>
            <a:pPr indent="0" lvl="0" marL="457200" rtl="0" algn="l">
              <a:spcBef>
                <a:spcPts val="1200"/>
              </a:spcBef>
              <a:spcAft>
                <a:spcPts val="0"/>
              </a:spcAft>
              <a:buNone/>
            </a:pPr>
            <a:r>
              <a:t/>
            </a:r>
            <a:endParaRPr sz="5600"/>
          </a:p>
          <a:p>
            <a:pPr indent="0" lvl="0" marL="457200" rtl="0" algn="l">
              <a:spcBef>
                <a:spcPts val="1200"/>
              </a:spcBef>
              <a:spcAft>
                <a:spcPts val="0"/>
              </a:spcAft>
              <a:buNone/>
            </a:pPr>
            <a:r>
              <a:t/>
            </a:r>
            <a:endParaRPr sz="5600"/>
          </a:p>
          <a:p>
            <a:pPr indent="0" lvl="0" marL="457200" rtl="0" algn="l">
              <a:spcBef>
                <a:spcPts val="1200"/>
              </a:spcBef>
              <a:spcAft>
                <a:spcPts val="1200"/>
              </a:spcAft>
              <a:buNone/>
            </a:pPr>
            <a:r>
              <a:t/>
            </a:r>
            <a:endParaRPr sz="5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a:t>
            </a:r>
            <a:endParaRPr/>
          </a:p>
        </p:txBody>
      </p:sp>
      <p:sp>
        <p:nvSpPr>
          <p:cNvPr id="180" name="Google Shape;180;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an attack can be made</a:t>
            </a:r>
            <a:endParaRPr/>
          </a:p>
          <a:p>
            <a:pPr indent="-317500" lvl="1" marL="914400" rtl="0" algn="l">
              <a:spcBef>
                <a:spcPts val="0"/>
              </a:spcBef>
              <a:spcAft>
                <a:spcPts val="0"/>
              </a:spcAft>
              <a:buSzPts val="1400"/>
              <a:buChar char="○"/>
            </a:pPr>
            <a:r>
              <a:rPr lang="en"/>
              <a:t>The Key Recovery Attack Aims at finding</a:t>
            </a:r>
            <a:r>
              <a:rPr lang="en"/>
              <a:t>(at least)</a:t>
            </a:r>
            <a:br>
              <a:rPr lang="en"/>
            </a:br>
            <a:r>
              <a:rPr lang="en"/>
              <a:t>one the short vectors of the</a:t>
            </a:r>
            <a:r>
              <a:rPr lang="en"/>
              <a:t> </a:t>
            </a:r>
            <a:r>
              <a:rPr lang="en"/>
              <a:t>secrets basis from </a:t>
            </a:r>
            <a:br>
              <a:rPr lang="en"/>
            </a:br>
            <a:r>
              <a:rPr lang="en"/>
              <a:t>knowledge of the public key </a:t>
            </a:r>
            <a:endParaRPr/>
          </a:p>
          <a:p>
            <a:pPr indent="-317500" lvl="1" marL="914400" rtl="0" algn="l">
              <a:spcBef>
                <a:spcPts val="0"/>
              </a:spcBef>
              <a:spcAft>
                <a:spcPts val="0"/>
              </a:spcAft>
              <a:buSzPts val="1400"/>
              <a:buChar char="○"/>
            </a:pPr>
            <a:r>
              <a:rPr lang="en"/>
              <a:t>lattice reduction on a public basis</a:t>
            </a:r>
            <a:br>
              <a:rPr lang="en"/>
            </a:br>
            <a:endParaRPr/>
          </a:p>
          <a:p>
            <a:pPr indent="-342900" lvl="0" marL="457200" rtl="0" algn="l">
              <a:spcBef>
                <a:spcPts val="0"/>
              </a:spcBef>
              <a:spcAft>
                <a:spcPts val="0"/>
              </a:spcAft>
              <a:buSzPts val="1800"/>
              <a:buChar char="●"/>
            </a:pPr>
            <a:r>
              <a:rPr lang="en"/>
              <a:t>Projection of such attack</a:t>
            </a:r>
            <a:endParaRPr/>
          </a:p>
          <a:p>
            <a:pPr indent="-317500" lvl="1" marL="914400" rtl="0" algn="l">
              <a:spcBef>
                <a:spcPts val="0"/>
              </a:spcBef>
              <a:spcAft>
                <a:spcPts val="0"/>
              </a:spcAft>
              <a:buSzPts val="1400"/>
              <a:buChar char="○"/>
            </a:pPr>
            <a:r>
              <a:rPr lang="en"/>
              <a:t>Examines lattices formed by public basis</a:t>
            </a:r>
            <a:endParaRPr/>
          </a:p>
          <a:p>
            <a:pPr indent="-317500" lvl="1" marL="914400" rtl="0" algn="l">
              <a:spcBef>
                <a:spcPts val="0"/>
              </a:spcBef>
              <a:spcAft>
                <a:spcPts val="0"/>
              </a:spcAft>
              <a:buSzPts val="1400"/>
              <a:buChar char="○"/>
            </a:pPr>
            <a:r>
              <a:rPr lang="en"/>
              <a:t>Finds vectors from secret basis by listing all possible vectors less than g min</a:t>
            </a:r>
            <a:endParaRPr/>
          </a:p>
          <a:p>
            <a:pPr indent="-317500" lvl="1" marL="914400" rtl="0" algn="l">
              <a:spcBef>
                <a:spcPts val="0"/>
              </a:spcBef>
              <a:spcAft>
                <a:spcPts val="0"/>
              </a:spcAft>
              <a:buSzPts val="1400"/>
              <a:buChar char="○"/>
            </a:pPr>
            <a:r>
              <a:rPr lang="en"/>
              <a:t>Avoids listing all vectors by restricting search to a projection</a:t>
            </a:r>
            <a:endParaRPr/>
          </a:p>
        </p:txBody>
      </p:sp>
      <p:pic>
        <p:nvPicPr>
          <p:cNvPr id="181" name="Google Shape;181;p26"/>
          <p:cNvPicPr preferRelativeResize="0"/>
          <p:nvPr/>
        </p:nvPicPr>
        <p:blipFill>
          <a:blip r:embed="rId3">
            <a:alphaModFix/>
          </a:blip>
          <a:stretch>
            <a:fillRect/>
          </a:stretch>
        </p:blipFill>
        <p:spPr>
          <a:xfrm>
            <a:off x="5249325" y="1229875"/>
            <a:ext cx="3582976" cy="20154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a:t>
            </a:r>
            <a:endParaRPr/>
          </a:p>
        </p:txBody>
      </p:sp>
      <p:pic>
        <p:nvPicPr>
          <p:cNvPr id="187" name="Google Shape;187;p27"/>
          <p:cNvPicPr preferRelativeResize="0"/>
          <p:nvPr/>
        </p:nvPicPr>
        <p:blipFill>
          <a:blip r:embed="rId3">
            <a:alphaModFix/>
          </a:blip>
          <a:stretch>
            <a:fillRect/>
          </a:stretch>
        </p:blipFill>
        <p:spPr>
          <a:xfrm>
            <a:off x="234500" y="1273675"/>
            <a:ext cx="6280826" cy="3614200"/>
          </a:xfrm>
          <a:prstGeom prst="rect">
            <a:avLst/>
          </a:prstGeom>
          <a:noFill/>
          <a:ln>
            <a:noFill/>
          </a:ln>
        </p:spPr>
      </p:pic>
      <p:sp>
        <p:nvSpPr>
          <p:cNvPr id="188" name="Google Shape;188;p27"/>
          <p:cNvSpPr txBox="1"/>
          <p:nvPr/>
        </p:nvSpPr>
        <p:spPr>
          <a:xfrm>
            <a:off x="234500" y="1112100"/>
            <a:ext cx="24096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More Precisely:</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4.3 Hybridizing the Attack for sparse secrets</a:t>
            </a:r>
            <a:endParaRPr/>
          </a:p>
        </p:txBody>
      </p:sp>
      <p:sp>
        <p:nvSpPr>
          <p:cNvPr id="194" name="Google Shape;194;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Sparse secrets are secret values or data that contain a lot of zeros or empty elements. These zeros can make certain types of attacks more </a:t>
            </a:r>
            <a:r>
              <a:rPr lang="en"/>
              <a:t>difficult</a:t>
            </a:r>
            <a:r>
              <a:rPr lang="en"/>
              <a:t> because the attack has to </a:t>
            </a:r>
            <a:r>
              <a:rPr lang="en"/>
              <a:t>find</a:t>
            </a:r>
            <a:r>
              <a:rPr lang="en"/>
              <a:t> the position of non-zero elements in the secret.</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descr="Types of Cyber Attacks Every Business Should Avoid" id="195" name="Google Shape;195;p28"/>
          <p:cNvPicPr preferRelativeResize="0"/>
          <p:nvPr/>
        </p:nvPicPr>
        <p:blipFill>
          <a:blip r:embed="rId3">
            <a:alphaModFix/>
          </a:blip>
          <a:stretch>
            <a:fillRect/>
          </a:stretch>
        </p:blipFill>
        <p:spPr>
          <a:xfrm>
            <a:off x="824150" y="2786350"/>
            <a:ext cx="5141025" cy="1611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4.3 Hybridizing the Attack for sparse secrets</a:t>
            </a:r>
            <a:endParaRPr/>
          </a:p>
        </p:txBody>
      </p:sp>
      <p:sp>
        <p:nvSpPr>
          <p:cNvPr id="201" name="Google Shape;201;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t>
            </a:r>
            <a:r>
              <a:rPr lang="en"/>
              <a:t> good guess is the only thing we need to search for secret keys outside these positions by intersecting the public lattice with the complement set of I.</a:t>
            </a:r>
            <a:endParaRPr/>
          </a:p>
          <a:p>
            <a:pPr indent="-342900" lvl="0" marL="457200" rtl="0" algn="l">
              <a:spcBef>
                <a:spcPts val="0"/>
              </a:spcBef>
              <a:spcAft>
                <a:spcPts val="0"/>
              </a:spcAft>
              <a:buSzPts val="1800"/>
              <a:buChar char="-"/>
            </a:pPr>
            <a:r>
              <a:rPr lang="en"/>
              <a:t>To hybridize the attack there are two main components.</a:t>
            </a:r>
            <a:endParaRPr/>
          </a:p>
          <a:p>
            <a:pPr indent="-317500" lvl="1" marL="914400" rtl="0" algn="l">
              <a:spcBef>
                <a:spcPts val="0"/>
              </a:spcBef>
              <a:spcAft>
                <a:spcPts val="0"/>
              </a:spcAft>
              <a:buSzPts val="1400"/>
              <a:buChar char="-"/>
            </a:pPr>
            <a:r>
              <a:rPr lang="en"/>
              <a:t>Guessing Sparse Vector: You guess the positions of zeros in a sparse vector within the lattice. When you guess correctly, it reduces the search space.</a:t>
            </a:r>
            <a:endParaRPr/>
          </a:p>
          <a:p>
            <a:pPr indent="-317500" lvl="1" marL="914400" rtl="0" algn="l">
              <a:spcBef>
                <a:spcPts val="0"/>
              </a:spcBef>
              <a:spcAft>
                <a:spcPts val="0"/>
              </a:spcAft>
              <a:buSzPts val="1400"/>
              <a:buChar char="-"/>
            </a:pPr>
            <a:r>
              <a:rPr lang="en"/>
              <a:t>Lattice Reduction: You then apply lattice reduction on the reduced lattice, which is faster because it's smaller. Lattice reduction transforms the basis of the lattice into a more structured form, making it easier to find shorter vectors.</a:t>
            </a:r>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Hybridizing these strategies makes the attack more efficient.</a:t>
            </a:r>
            <a:endParaRPr sz="12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4.3.1 Good Guess probability estimation</a:t>
            </a:r>
            <a:endParaRPr/>
          </a:p>
        </p:txBody>
      </p:sp>
      <p:pic>
        <p:nvPicPr>
          <p:cNvPr id="207" name="Google Shape;207;p30"/>
          <p:cNvPicPr preferRelativeResize="0"/>
          <p:nvPr/>
        </p:nvPicPr>
        <p:blipFill>
          <a:blip r:embed="rId3">
            <a:alphaModFix/>
          </a:blip>
          <a:stretch>
            <a:fillRect/>
          </a:stretch>
        </p:blipFill>
        <p:spPr>
          <a:xfrm>
            <a:off x="2057163" y="1186463"/>
            <a:ext cx="5029677" cy="1502375"/>
          </a:xfrm>
          <a:prstGeom prst="rect">
            <a:avLst/>
          </a:prstGeom>
          <a:noFill/>
          <a:ln>
            <a:noFill/>
          </a:ln>
        </p:spPr>
      </p:pic>
      <p:sp>
        <p:nvSpPr>
          <p:cNvPr id="208" name="Google Shape;208;p30"/>
          <p:cNvSpPr txBox="1"/>
          <p:nvPr/>
        </p:nvSpPr>
        <p:spPr>
          <a:xfrm>
            <a:off x="4989050" y="2857500"/>
            <a:ext cx="348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expression is used to estimate the </a:t>
            </a:r>
            <a:r>
              <a:rPr lang="en">
                <a:latin typeface="Roboto"/>
                <a:ea typeface="Roboto"/>
                <a:cs typeface="Roboto"/>
                <a:sym typeface="Roboto"/>
              </a:rPr>
              <a:t>probability</a:t>
            </a:r>
            <a:r>
              <a:rPr lang="en">
                <a:latin typeface="Roboto"/>
                <a:ea typeface="Roboto"/>
                <a:cs typeface="Roboto"/>
                <a:sym typeface="Roboto"/>
              </a:rPr>
              <a:t> of successful guesses of the zero </a:t>
            </a:r>
            <a:r>
              <a:rPr lang="en">
                <a:latin typeface="Roboto"/>
                <a:ea typeface="Roboto"/>
                <a:cs typeface="Roboto"/>
                <a:sym typeface="Roboto"/>
              </a:rPr>
              <a:t>coefficients</a:t>
            </a:r>
            <a:endParaRPr>
              <a:latin typeface="Roboto"/>
              <a:ea typeface="Roboto"/>
              <a:cs typeface="Roboto"/>
              <a:sym typeface="Roboto"/>
            </a:endParaRPr>
          </a:p>
        </p:txBody>
      </p:sp>
      <p:sp>
        <p:nvSpPr>
          <p:cNvPr id="209" name="Google Shape;209;p30"/>
          <p:cNvSpPr/>
          <p:nvPr/>
        </p:nvSpPr>
        <p:spPr>
          <a:xfrm>
            <a:off x="6576650" y="2302425"/>
            <a:ext cx="798000" cy="386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4.3.1 Putting it all together</a:t>
            </a:r>
            <a:endParaRPr/>
          </a:p>
        </p:txBody>
      </p:sp>
      <p:sp>
        <p:nvSpPr>
          <p:cNvPr id="215" name="Google Shape;215;p31"/>
          <p:cNvSpPr txBox="1"/>
          <p:nvPr>
            <p:ph idx="1" type="body"/>
          </p:nvPr>
        </p:nvSpPr>
        <p:spPr>
          <a:xfrm>
            <a:off x="311700" y="1242400"/>
            <a:ext cx="8520600" cy="332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Attack Strategy</a:t>
            </a:r>
            <a:endParaRPr/>
          </a:p>
          <a:p>
            <a:pPr indent="-317500" lvl="1" marL="914400" rtl="0" algn="l">
              <a:spcBef>
                <a:spcPts val="0"/>
              </a:spcBef>
              <a:spcAft>
                <a:spcPts val="0"/>
              </a:spcAft>
              <a:buSzPts val="1400"/>
              <a:buChar char="-"/>
            </a:pPr>
            <a:r>
              <a:rPr lang="en"/>
              <a:t>While a secret vector remains undiscovered:</a:t>
            </a:r>
            <a:endParaRPr/>
          </a:p>
          <a:p>
            <a:pPr indent="-317500" lvl="1" marL="914400" rtl="0" algn="l">
              <a:spcBef>
                <a:spcPts val="0"/>
              </a:spcBef>
              <a:spcAft>
                <a:spcPts val="0"/>
              </a:spcAft>
              <a:buSzPts val="1400"/>
              <a:buChar char="-"/>
            </a:pPr>
            <a:r>
              <a:rPr lang="en"/>
              <a:t>(a) Randomly guess the positions I ⊂ {1, ..., n} of g zeros.</a:t>
            </a:r>
            <a:endParaRPr/>
          </a:p>
          <a:p>
            <a:pPr indent="-317500" lvl="1" marL="914400" rtl="0" algn="l">
              <a:spcBef>
                <a:spcPts val="0"/>
              </a:spcBef>
              <a:spcAft>
                <a:spcPts val="0"/>
              </a:spcAft>
              <a:buSzPts val="1400"/>
              <a:buChar char="-"/>
            </a:pPr>
            <a:r>
              <a:rPr lang="en"/>
              <a:t>(b) Compute the lattice L' = L ∩ Z̄I.</a:t>
            </a:r>
            <a:endParaRPr/>
          </a:p>
          <a:p>
            <a:pPr indent="-317500" lvl="1" marL="914400" rtl="0" algn="l">
              <a:spcBef>
                <a:spcPts val="0"/>
              </a:spcBef>
              <a:spcAft>
                <a:spcPts val="0"/>
              </a:spcAft>
              <a:buSzPts val="1400"/>
              <a:buChar char="-"/>
            </a:pPr>
            <a:r>
              <a:rPr lang="en"/>
              <a:t>(c) Reduce L' using the </a:t>
            </a:r>
            <a:r>
              <a:rPr lang="en"/>
              <a:t>BKZ (</a:t>
            </a:r>
            <a:r>
              <a:rPr lang="en"/>
              <a:t>Block Korkine-Zolotarev) Algorithim.</a:t>
            </a:r>
            <a:endParaRPr/>
          </a:p>
          <a:p>
            <a:pPr indent="-317500" lvl="1" marL="914400" rtl="0" algn="l">
              <a:spcBef>
                <a:spcPts val="0"/>
              </a:spcBef>
              <a:spcAft>
                <a:spcPts val="0"/>
              </a:spcAft>
              <a:buSzPts val="1400"/>
              <a:buChar char="-"/>
            </a:pPr>
            <a:r>
              <a:rPr lang="en"/>
              <a:t>(d) List all vectors with a length smaller than 4/3 times the norm of the Gram-Schmidt vector ˜bi, which is the (−B)-th Gram-Schmidt vector of the basis obtained in step (c).</a:t>
            </a:r>
            <a:endParaRPr/>
          </a:p>
          <a:p>
            <a:pPr indent="-317500" lvl="1" marL="914400" rtl="0" algn="l">
              <a:spcBef>
                <a:spcPts val="0"/>
              </a:spcBef>
              <a:spcAft>
                <a:spcPts val="0"/>
              </a:spcAft>
              <a:buSzPts val="1400"/>
              <a:buChar char="-"/>
            </a:pPr>
            <a:r>
              <a:rPr lang="en"/>
              <a:t>(e) For each such vector, lift it as a vector of L' using Babai's nearest plane algorithm and check if it is shorter than gmax, then return it."</a:t>
            </a:r>
            <a:endParaRPr/>
          </a:p>
          <a:p>
            <a:pPr indent="-342900" lvl="0" marL="457200" rtl="0" algn="l">
              <a:spcBef>
                <a:spcPts val="0"/>
              </a:spcBef>
              <a:spcAft>
                <a:spcPts val="0"/>
              </a:spcAft>
              <a:buSzPts val="1800"/>
              <a:buChar char="-"/>
            </a:pPr>
            <a:r>
              <a:rPr lang="en"/>
              <a:t>This </a:t>
            </a:r>
            <a:r>
              <a:rPr lang="en"/>
              <a:t>method</a:t>
            </a:r>
            <a:r>
              <a:rPr lang="en"/>
              <a:t> describes how to recover a secret vector from a lattice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4.4 Additional Security Properties</a:t>
            </a:r>
            <a:endParaRPr/>
          </a:p>
        </p:txBody>
      </p:sp>
      <p:sp>
        <p:nvSpPr>
          <p:cNvPr id="221" name="Google Shape;221;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are extra security features are called BUFF properties</a:t>
            </a:r>
            <a:endParaRPr/>
          </a:p>
          <a:p>
            <a:pPr indent="-342900" lvl="0" marL="457200" rtl="0" algn="l">
              <a:spcBef>
                <a:spcPts val="0"/>
              </a:spcBef>
              <a:spcAft>
                <a:spcPts val="0"/>
              </a:spcAft>
              <a:buSzPts val="1800"/>
              <a:buChar char="-"/>
            </a:pPr>
            <a:r>
              <a:rPr lang="en"/>
              <a:t>This BUFF feature called “message bound signatures”.</a:t>
            </a:r>
            <a:endParaRPr/>
          </a:p>
          <a:p>
            <a:pPr indent="-342900" lvl="0" marL="457200" rtl="0" algn="l">
              <a:spcBef>
                <a:spcPts val="0"/>
              </a:spcBef>
              <a:spcAft>
                <a:spcPts val="0"/>
              </a:spcAft>
              <a:buSzPts val="1800"/>
              <a:buChar char="-"/>
            </a:pPr>
            <a:r>
              <a:rPr lang="en"/>
              <a:t>Message bound signatures is a feature that ties a digital signature to a specific message making it so the signature only applies to that message</a:t>
            </a:r>
            <a:endParaRPr/>
          </a:p>
          <a:p>
            <a:pPr indent="-317500" lvl="1" marL="914400" rtl="0" algn="l">
              <a:spcBef>
                <a:spcPts val="0"/>
              </a:spcBef>
              <a:spcAft>
                <a:spcPts val="0"/>
              </a:spcAft>
              <a:buSzPts val="1400"/>
              <a:buChar char="-"/>
            </a:pPr>
            <a:r>
              <a:rPr lang="en"/>
              <a:t>Advantages</a:t>
            </a:r>
            <a:endParaRPr/>
          </a:p>
          <a:p>
            <a:pPr indent="-317500" lvl="2" marL="1371600" rtl="0" algn="l">
              <a:spcBef>
                <a:spcPts val="0"/>
              </a:spcBef>
              <a:spcAft>
                <a:spcPts val="0"/>
              </a:spcAft>
              <a:buSzPts val="1400"/>
              <a:buChar char="-"/>
            </a:pPr>
            <a:r>
              <a:rPr lang="en"/>
              <a:t>Signature Uniqueness</a:t>
            </a:r>
            <a:endParaRPr/>
          </a:p>
          <a:p>
            <a:pPr indent="-317500" lvl="2" marL="1371600" rtl="0" algn="l">
              <a:spcBef>
                <a:spcPts val="0"/>
              </a:spcBef>
              <a:spcAft>
                <a:spcPts val="0"/>
              </a:spcAft>
              <a:buSzPts val="1400"/>
              <a:buChar char="-"/>
            </a:pPr>
            <a:r>
              <a:rPr lang="en"/>
              <a:t>Message Integrity</a:t>
            </a:r>
            <a:endParaRPr/>
          </a:p>
          <a:p>
            <a:pPr indent="-317500" lvl="2" marL="1371600" rtl="0" algn="l">
              <a:spcBef>
                <a:spcPts val="0"/>
              </a:spcBef>
              <a:spcAft>
                <a:spcPts val="0"/>
              </a:spcAft>
              <a:buSzPts val="1400"/>
              <a:buChar char="-"/>
            </a:pPr>
            <a:r>
              <a:rPr lang="en"/>
              <a:t>Prevents Reuse</a:t>
            </a:r>
            <a:endParaRPr/>
          </a:p>
          <a:p>
            <a:pPr indent="-317500" lvl="2" marL="1371600" rtl="0" algn="l">
              <a:spcBef>
                <a:spcPts val="0"/>
              </a:spcBef>
              <a:spcAft>
                <a:spcPts val="0"/>
              </a:spcAft>
              <a:buSzPts val="1400"/>
              <a:buChar char="-"/>
            </a:pPr>
            <a:r>
              <a:rPr lang="en"/>
              <a:t>Useful for Verification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Intro </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Current </a:t>
            </a:r>
            <a:r>
              <a:rPr lang="en">
                <a:solidFill>
                  <a:srgbClr val="000000"/>
                </a:solidFill>
              </a:rPr>
              <a:t>post-quantum cryptography faces uncertainties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Long-term viability of algebraically structured lattices uncertain</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Plain lattice is the future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No more unnecessary</a:t>
            </a:r>
            <a:r>
              <a:rPr lang="en" sz="1200">
                <a:solidFill>
                  <a:srgbClr val="000000"/>
                </a:solidFill>
                <a:latin typeface="Times New Roman"/>
                <a:ea typeface="Times New Roman"/>
                <a:cs typeface="Times New Roman"/>
                <a:sym typeface="Times New Roman"/>
              </a:rPr>
              <a:t> </a:t>
            </a:r>
            <a:r>
              <a:rPr lang="en">
                <a:solidFill>
                  <a:srgbClr val="000000"/>
                </a:solidFill>
              </a:rPr>
              <a:t>additional algebraic structures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Conservative parameterizations to bolster security</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Ensures robustness</a:t>
            </a:r>
            <a:endParaRPr>
              <a:solidFill>
                <a:srgbClr val="000000"/>
              </a:solidFill>
            </a:endParaRPr>
          </a:p>
        </p:txBody>
      </p:sp>
      <p:pic>
        <p:nvPicPr>
          <p:cNvPr id="98" name="Google Shape;98;p15"/>
          <p:cNvPicPr preferRelativeResize="0"/>
          <p:nvPr/>
        </p:nvPicPr>
        <p:blipFill>
          <a:blip r:embed="rId3">
            <a:alphaModFix/>
          </a:blip>
          <a:stretch>
            <a:fillRect/>
          </a:stretch>
        </p:blipFill>
        <p:spPr>
          <a:xfrm>
            <a:off x="5512425" y="125750"/>
            <a:ext cx="3510773" cy="1176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211788" y="1967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Private Key </a:t>
            </a:r>
            <a:endParaRPr/>
          </a:p>
        </p:txBody>
      </p:sp>
      <p:sp>
        <p:nvSpPr>
          <p:cNvPr id="227" name="Google Shape;227;p33"/>
          <p:cNvSpPr txBox="1"/>
          <p:nvPr>
            <p:ph idx="2" type="body"/>
          </p:nvPr>
        </p:nvSpPr>
        <p:spPr>
          <a:xfrm>
            <a:off x="4939500" y="378850"/>
            <a:ext cx="3837000" cy="42837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The private key is a matrix of size n × n, each row is a vector of B</a:t>
            </a:r>
            <a:endParaRPr sz="1400"/>
          </a:p>
          <a:p>
            <a:pPr indent="-317500" lvl="0" marL="457200" rtl="0" algn="l">
              <a:spcBef>
                <a:spcPts val="0"/>
              </a:spcBef>
              <a:spcAft>
                <a:spcPts val="0"/>
              </a:spcAft>
              <a:buSzPts val="1400"/>
              <a:buChar char="➢"/>
            </a:pPr>
            <a:r>
              <a:rPr lang="en" sz="1400"/>
              <a:t>Must follow these 3 requirements:</a:t>
            </a:r>
            <a:endParaRPr sz="1400"/>
          </a:p>
          <a:p>
            <a:pPr indent="-317500" lvl="1" marL="914400" rtl="0" algn="l">
              <a:spcBef>
                <a:spcPts val="0"/>
              </a:spcBef>
              <a:spcAft>
                <a:spcPts val="0"/>
              </a:spcAft>
              <a:buSzPts val="1400"/>
              <a:buChar char="○"/>
            </a:pPr>
            <a:r>
              <a:rPr lang="en"/>
              <a:t>Vectors in B must have norms within the bounds defined by g-min and g-max, ensuring they are neither too small &amp; too large.</a:t>
            </a:r>
            <a:endParaRPr/>
          </a:p>
          <a:p>
            <a:pPr indent="-317500" lvl="1" marL="914400" rtl="0" algn="l">
              <a:spcBef>
                <a:spcPts val="0"/>
              </a:spcBef>
              <a:spcAft>
                <a:spcPts val="0"/>
              </a:spcAft>
              <a:buSzPts val="1400"/>
              <a:buChar char="○"/>
            </a:pPr>
            <a:r>
              <a:rPr lang="en"/>
              <a:t>det(B) = ∆, vector norm value</a:t>
            </a:r>
            <a:endParaRPr/>
          </a:p>
          <a:p>
            <a:pPr indent="-311150" lvl="2" marL="1371600" rtl="0" algn="l">
              <a:spcBef>
                <a:spcPts val="0"/>
              </a:spcBef>
              <a:spcAft>
                <a:spcPts val="0"/>
              </a:spcAft>
              <a:buSzPts val="1300"/>
              <a:buChar char="■"/>
            </a:pPr>
            <a:r>
              <a:rPr lang="en" sz="1300"/>
              <a:t>Used as a security parameter</a:t>
            </a:r>
            <a:endParaRPr sz="1300"/>
          </a:p>
          <a:p>
            <a:pPr indent="-317500" lvl="1" marL="914400" rtl="0" algn="l">
              <a:spcBef>
                <a:spcPts val="0"/>
              </a:spcBef>
              <a:spcAft>
                <a:spcPts val="0"/>
              </a:spcAft>
              <a:buSzPts val="1400"/>
              <a:buChar char="○"/>
            </a:pPr>
            <a:r>
              <a:rPr lang="en"/>
              <a:t>The private key matrix B is co-cyclic</a:t>
            </a:r>
            <a:endParaRPr/>
          </a:p>
          <a:p>
            <a:pPr indent="-317500" lvl="2" marL="1371600" rtl="0" algn="l">
              <a:spcBef>
                <a:spcPts val="0"/>
              </a:spcBef>
              <a:spcAft>
                <a:spcPts val="0"/>
              </a:spcAft>
              <a:buSzPts val="1400"/>
              <a:buChar char="■"/>
            </a:pPr>
            <a:r>
              <a:rPr lang="en"/>
              <a:t>Leads to faster matrix-vector multiplications</a:t>
            </a:r>
            <a:endParaRPr sz="1400"/>
          </a:p>
        </p:txBody>
      </p:sp>
      <p:pic>
        <p:nvPicPr>
          <p:cNvPr id="228" name="Google Shape;228;p33"/>
          <p:cNvPicPr preferRelativeResize="0"/>
          <p:nvPr/>
        </p:nvPicPr>
        <p:blipFill>
          <a:blip r:embed="rId3">
            <a:alphaModFix/>
          </a:blip>
          <a:stretch>
            <a:fillRect/>
          </a:stretch>
        </p:blipFill>
        <p:spPr>
          <a:xfrm>
            <a:off x="736950" y="2001025"/>
            <a:ext cx="3207374" cy="24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264725" y="830550"/>
            <a:ext cx="4045200" cy="1005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Public Key</a:t>
            </a:r>
            <a:endParaRPr/>
          </a:p>
        </p:txBody>
      </p:sp>
      <p:sp>
        <p:nvSpPr>
          <p:cNvPr id="234" name="Google Shape;234;p34"/>
          <p:cNvSpPr txBox="1"/>
          <p:nvPr>
            <p:ph idx="2" type="body"/>
          </p:nvPr>
        </p:nvSpPr>
        <p:spPr>
          <a:xfrm>
            <a:off x="4939500" y="724200"/>
            <a:ext cx="3837000" cy="2831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Starts with value called “vector check”</a:t>
            </a:r>
            <a:endParaRPr sz="1400"/>
          </a:p>
          <a:p>
            <a:pPr indent="-317500" lvl="0" marL="457200" rtl="0" algn="l">
              <a:spcBef>
                <a:spcPts val="0"/>
              </a:spcBef>
              <a:spcAft>
                <a:spcPts val="0"/>
              </a:spcAft>
              <a:buSzPts val="1400"/>
              <a:buChar char="➢"/>
            </a:pPr>
            <a:r>
              <a:rPr lang="en" sz="1400"/>
              <a:t>The formula performs modulo operations on various prime numbers from P</a:t>
            </a:r>
            <a:endParaRPr sz="1400"/>
          </a:p>
          <a:p>
            <a:pPr indent="-317500" lvl="0" marL="457200" rtl="0" algn="l">
              <a:spcBef>
                <a:spcPts val="0"/>
              </a:spcBef>
              <a:spcAft>
                <a:spcPts val="0"/>
              </a:spcAft>
              <a:buSzPts val="1400"/>
              <a:buChar char="➢"/>
            </a:pPr>
            <a:r>
              <a:rPr lang="en" sz="1400"/>
              <a:t>“i” , last vectors, iterates through the values from 1 to n - 1</a:t>
            </a:r>
            <a:endParaRPr sz="1400"/>
          </a:p>
          <a:p>
            <a:pPr indent="-317500" lvl="0" marL="457200" rtl="0" algn="l">
              <a:spcBef>
                <a:spcPts val="0"/>
              </a:spcBef>
              <a:spcAft>
                <a:spcPts val="0"/>
              </a:spcAft>
              <a:buSzPts val="1400"/>
              <a:buChar char="➢"/>
            </a:pPr>
            <a:r>
              <a:rPr lang="en" sz="1400"/>
              <a:t>For each value of "i," the modulo operation is performed, resulting in finding the public key.</a:t>
            </a:r>
            <a:endParaRPr sz="1400"/>
          </a:p>
        </p:txBody>
      </p:sp>
      <p:pic>
        <p:nvPicPr>
          <p:cNvPr id="235" name="Google Shape;235;p34"/>
          <p:cNvPicPr preferRelativeResize="0"/>
          <p:nvPr/>
        </p:nvPicPr>
        <p:blipFill>
          <a:blip r:embed="rId3">
            <a:alphaModFix/>
          </a:blip>
          <a:stretch>
            <a:fillRect/>
          </a:stretch>
        </p:blipFill>
        <p:spPr>
          <a:xfrm>
            <a:off x="802225" y="1986475"/>
            <a:ext cx="3110050" cy="2399575"/>
          </a:xfrm>
          <a:prstGeom prst="rect">
            <a:avLst/>
          </a:prstGeom>
          <a:noFill/>
          <a:ln>
            <a:noFill/>
          </a:ln>
        </p:spPr>
      </p:pic>
      <p:pic>
        <p:nvPicPr>
          <p:cNvPr id="236" name="Google Shape;236;p34"/>
          <p:cNvPicPr preferRelativeResize="0"/>
          <p:nvPr/>
        </p:nvPicPr>
        <p:blipFill>
          <a:blip r:embed="rId4">
            <a:alphaModFix/>
          </a:blip>
          <a:stretch>
            <a:fillRect/>
          </a:stretch>
        </p:blipFill>
        <p:spPr>
          <a:xfrm>
            <a:off x="5536350" y="3918975"/>
            <a:ext cx="2528600" cy="27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39500" y="546425"/>
            <a:ext cx="4045200" cy="131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Hash-and-Sign Signature Scheme </a:t>
            </a:r>
            <a:endParaRPr/>
          </a:p>
        </p:txBody>
      </p:sp>
      <p:sp>
        <p:nvSpPr>
          <p:cNvPr id="242" name="Google Shape;242;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Messages are hashed before signing and verifying signatures</a:t>
            </a:r>
            <a:endParaRPr sz="1400"/>
          </a:p>
          <a:p>
            <a:pPr indent="-317500" lvl="0" marL="457200" rtl="0" algn="l">
              <a:spcBef>
                <a:spcPts val="0"/>
              </a:spcBef>
              <a:spcAft>
                <a:spcPts val="0"/>
              </a:spcAft>
              <a:buSzPts val="1400"/>
              <a:buChar char="➢"/>
            </a:pPr>
            <a:r>
              <a:rPr lang="en" sz="1400"/>
              <a:t>In Squirrels, messages get hashed to become a vector</a:t>
            </a:r>
            <a:endParaRPr sz="1400"/>
          </a:p>
          <a:p>
            <a:pPr indent="-317500" lvl="0" marL="457200" rtl="0" algn="l">
              <a:spcBef>
                <a:spcPts val="0"/>
              </a:spcBef>
              <a:spcAft>
                <a:spcPts val="0"/>
              </a:spcAft>
              <a:buSzPts val="1400"/>
              <a:buChar char="➢"/>
            </a:pPr>
            <a:r>
              <a:rPr lang="en" sz="1400"/>
              <a:t>The hash function that is used is called “HashToPoint” </a:t>
            </a:r>
            <a:endParaRPr sz="1400"/>
          </a:p>
          <a:p>
            <a:pPr indent="-317500" lvl="0" marL="457200" rtl="0" algn="l">
              <a:spcBef>
                <a:spcPts val="0"/>
              </a:spcBef>
              <a:spcAft>
                <a:spcPts val="0"/>
              </a:spcAft>
              <a:buSzPts val="1400"/>
              <a:buChar char="➢"/>
            </a:pPr>
            <a:r>
              <a:rPr lang="en" sz="1400"/>
              <a:t>The function converts the message into a vector, turning parts of the hashed message into numbers that fall in a certain range</a:t>
            </a:r>
            <a:endParaRPr sz="1400"/>
          </a:p>
        </p:txBody>
      </p:sp>
      <p:pic>
        <p:nvPicPr>
          <p:cNvPr id="243" name="Google Shape;243;p35"/>
          <p:cNvPicPr preferRelativeResize="0"/>
          <p:nvPr/>
        </p:nvPicPr>
        <p:blipFill>
          <a:blip r:embed="rId3">
            <a:alphaModFix/>
          </a:blip>
          <a:stretch>
            <a:fillRect/>
          </a:stretch>
        </p:blipFill>
        <p:spPr>
          <a:xfrm>
            <a:off x="152400" y="2331325"/>
            <a:ext cx="4232294" cy="2123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229050" y="5974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Signature Generation </a:t>
            </a:r>
            <a:endParaRPr/>
          </a:p>
        </p:txBody>
      </p:sp>
      <p:sp>
        <p:nvSpPr>
          <p:cNvPr id="249" name="Google Shape;249;p3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SzPts val="1500"/>
              <a:buChar char="-"/>
            </a:pPr>
            <a:r>
              <a:rPr lang="en" sz="1500"/>
              <a:t>The message "m" is hashed, along with a salt value "r," resulting in a point "h."</a:t>
            </a:r>
            <a:endParaRPr sz="1500"/>
          </a:p>
          <a:p>
            <a:pPr indent="-323850" lvl="1" marL="914400" rtl="0" algn="l">
              <a:spcBef>
                <a:spcPts val="0"/>
              </a:spcBef>
              <a:spcAft>
                <a:spcPts val="0"/>
              </a:spcAft>
              <a:buSzPts val="1500"/>
              <a:buChar char="-"/>
            </a:pPr>
            <a:r>
              <a:rPr lang="en" sz="1500"/>
              <a:t>“Salt Value” is a random value that is used to enhance the security and uniqueness of the signature</a:t>
            </a:r>
            <a:endParaRPr sz="1500"/>
          </a:p>
          <a:p>
            <a:pPr indent="-323850" lvl="0" marL="457200" rtl="0" algn="l">
              <a:spcBef>
                <a:spcPts val="0"/>
              </a:spcBef>
              <a:spcAft>
                <a:spcPts val="0"/>
              </a:spcAft>
              <a:buSzPts val="1500"/>
              <a:buChar char="-"/>
            </a:pPr>
            <a:r>
              <a:rPr lang="en" sz="1500"/>
              <a:t>Squirrels then uses Klein's trapdoor sampler to identify a lattice point that is in close proximity to "h."</a:t>
            </a:r>
            <a:endParaRPr sz="1500"/>
          </a:p>
        </p:txBody>
      </p:sp>
      <p:pic>
        <p:nvPicPr>
          <p:cNvPr id="250" name="Google Shape;250;p36"/>
          <p:cNvPicPr preferRelativeResize="0"/>
          <p:nvPr/>
        </p:nvPicPr>
        <p:blipFill>
          <a:blip r:embed="rId3">
            <a:alphaModFix/>
          </a:blip>
          <a:stretch>
            <a:fillRect/>
          </a:stretch>
        </p:blipFill>
        <p:spPr>
          <a:xfrm>
            <a:off x="1026650" y="2161900"/>
            <a:ext cx="2624626" cy="26246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05700" y="650225"/>
            <a:ext cx="4045200" cy="837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Signature Verification </a:t>
            </a:r>
            <a:endParaRPr/>
          </a:p>
        </p:txBody>
      </p:sp>
      <p:sp>
        <p:nvSpPr>
          <p:cNvPr id="256" name="Google Shape;256;p3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t>First, we recalculate the hash point, "h", using the original message, "m", and salt, "r," </a:t>
            </a:r>
            <a:r>
              <a:rPr i="1" lang="en" sz="1400"/>
              <a:t> HashToPoint does this</a:t>
            </a:r>
            <a:endParaRPr sz="1400"/>
          </a:p>
          <a:p>
            <a:pPr indent="-317500" lvl="0" marL="457200" rtl="0" algn="l">
              <a:spcBef>
                <a:spcPts val="0"/>
              </a:spcBef>
              <a:spcAft>
                <a:spcPts val="0"/>
              </a:spcAft>
              <a:buClr>
                <a:schemeClr val="lt1"/>
              </a:buClr>
              <a:buSzPts val="1400"/>
              <a:buChar char="➢"/>
            </a:pPr>
            <a:r>
              <a:rPr lang="en" sz="1400"/>
              <a:t>Next, we check to see that the signature "s" is within the expected range.</a:t>
            </a:r>
            <a:endParaRPr sz="1400"/>
          </a:p>
          <a:p>
            <a:pPr indent="-317500" lvl="0" marL="457200" rtl="0" algn="l">
              <a:spcBef>
                <a:spcPts val="0"/>
              </a:spcBef>
              <a:spcAft>
                <a:spcPts val="0"/>
              </a:spcAft>
              <a:buClr>
                <a:schemeClr val="lt1"/>
              </a:buClr>
              <a:buSzPts val="1400"/>
              <a:buChar char="➢"/>
            </a:pPr>
            <a:r>
              <a:rPr lang="en" sz="1400"/>
              <a:t>The final step involves using the public key to verify that the sum of the signature "s" and the hash point, ‘h’,         (s + h), is part of the lattice structure.</a:t>
            </a:r>
            <a:endParaRPr sz="1400"/>
          </a:p>
          <a:p>
            <a:pPr indent="-317500" lvl="1" marL="914400" rtl="0" algn="l">
              <a:spcBef>
                <a:spcPts val="0"/>
              </a:spcBef>
              <a:spcAft>
                <a:spcPts val="0"/>
              </a:spcAft>
              <a:buClr>
                <a:schemeClr val="lt1"/>
              </a:buClr>
              <a:buSzPts val="1400"/>
              <a:buChar char="○"/>
            </a:pPr>
            <a:r>
              <a:rPr lang="en"/>
              <a:t>This step confirms the signature's accuracy and its association with the original message.</a:t>
            </a:r>
            <a:endParaRPr/>
          </a:p>
        </p:txBody>
      </p:sp>
      <p:pic>
        <p:nvPicPr>
          <p:cNvPr id="257" name="Google Shape;257;p37"/>
          <p:cNvPicPr preferRelativeResize="0"/>
          <p:nvPr/>
        </p:nvPicPr>
        <p:blipFill>
          <a:blip r:embed="rId3">
            <a:alphaModFix/>
          </a:blip>
          <a:stretch>
            <a:fillRect/>
          </a:stretch>
        </p:blipFill>
        <p:spPr>
          <a:xfrm>
            <a:off x="521200" y="1794100"/>
            <a:ext cx="3500250" cy="26252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HashToPoint Function</a:t>
            </a:r>
            <a:endParaRPr/>
          </a:p>
        </p:txBody>
      </p:sp>
      <p:pic>
        <p:nvPicPr>
          <p:cNvPr id="263" name="Google Shape;263;p38"/>
          <p:cNvPicPr preferRelativeResize="0"/>
          <p:nvPr/>
        </p:nvPicPr>
        <p:blipFill>
          <a:blip r:embed="rId3">
            <a:alphaModFix/>
          </a:blip>
          <a:stretch>
            <a:fillRect/>
          </a:stretch>
        </p:blipFill>
        <p:spPr>
          <a:xfrm>
            <a:off x="2044438" y="1209725"/>
            <a:ext cx="5055126" cy="2724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Klein Trapdoor Sampler</a:t>
            </a:r>
            <a:endParaRPr/>
          </a:p>
        </p:txBody>
      </p:sp>
      <p:pic>
        <p:nvPicPr>
          <p:cNvPr id="269" name="Google Shape;269;p39"/>
          <p:cNvPicPr preferRelativeResize="0"/>
          <p:nvPr/>
        </p:nvPicPr>
        <p:blipFill>
          <a:blip r:embed="rId3">
            <a:alphaModFix/>
          </a:blip>
          <a:stretch>
            <a:fillRect/>
          </a:stretch>
        </p:blipFill>
        <p:spPr>
          <a:xfrm>
            <a:off x="2288513" y="1270750"/>
            <a:ext cx="4566975" cy="2602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Sign Algorithm</a:t>
            </a:r>
            <a:endParaRPr/>
          </a:p>
        </p:txBody>
      </p:sp>
      <p:pic>
        <p:nvPicPr>
          <p:cNvPr id="275" name="Google Shape;275;p40"/>
          <p:cNvPicPr preferRelativeResize="0"/>
          <p:nvPr/>
        </p:nvPicPr>
        <p:blipFill>
          <a:blip r:embed="rId3">
            <a:alphaModFix/>
          </a:blip>
          <a:stretch>
            <a:fillRect/>
          </a:stretch>
        </p:blipFill>
        <p:spPr>
          <a:xfrm>
            <a:off x="2514350" y="1255750"/>
            <a:ext cx="4115300" cy="2688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Verify Algorithm </a:t>
            </a:r>
            <a:endParaRPr/>
          </a:p>
        </p:txBody>
      </p:sp>
      <p:pic>
        <p:nvPicPr>
          <p:cNvPr id="281" name="Google Shape;281;p41"/>
          <p:cNvPicPr preferRelativeResize="0"/>
          <p:nvPr/>
        </p:nvPicPr>
        <p:blipFill>
          <a:blip r:embed="rId3">
            <a:alphaModFix/>
          </a:blip>
          <a:stretch>
            <a:fillRect/>
          </a:stretch>
        </p:blipFill>
        <p:spPr>
          <a:xfrm>
            <a:off x="2263000" y="1493913"/>
            <a:ext cx="4617999" cy="2155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Rationale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History </a:t>
            </a:r>
            <a:endParaRPr/>
          </a:p>
          <a:p>
            <a:pPr indent="-342900" lvl="0" marL="457200" rtl="0" algn="l">
              <a:spcBef>
                <a:spcPts val="0"/>
              </a:spcBef>
              <a:spcAft>
                <a:spcPts val="0"/>
              </a:spcAft>
              <a:buSzPts val="1800"/>
              <a:buChar char="●"/>
            </a:pPr>
            <a:r>
              <a:rPr lang="en"/>
              <a:t>Main Mechanism</a:t>
            </a:r>
            <a:endParaRPr/>
          </a:p>
          <a:p>
            <a:pPr indent="-342900" lvl="0" marL="457200" rtl="0" algn="l">
              <a:spcBef>
                <a:spcPts val="0"/>
              </a:spcBef>
              <a:spcAft>
                <a:spcPts val="0"/>
              </a:spcAft>
              <a:buSzPts val="1800"/>
              <a:buChar char="●"/>
            </a:pPr>
            <a:r>
              <a:rPr lang="en"/>
              <a:t>Squirrel Family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a:t>
            </a:r>
            <a:r>
              <a:rPr lang="en"/>
              <a:t>Mechanism</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Uses GPV improvement of GGH </a:t>
            </a:r>
            <a:endParaRPr/>
          </a:p>
          <a:p>
            <a:pPr indent="-317500" lvl="1" marL="914400" rtl="0" algn="l">
              <a:spcBef>
                <a:spcPts val="0"/>
              </a:spcBef>
              <a:spcAft>
                <a:spcPts val="0"/>
              </a:spcAft>
              <a:buSzPts val="1400"/>
              <a:buChar char="○"/>
            </a:pPr>
            <a:r>
              <a:rPr lang="en"/>
              <a:t>GGH (Goldreich-Goldwasser-Halevi signature)</a:t>
            </a:r>
            <a:endParaRPr/>
          </a:p>
          <a:p>
            <a:pPr indent="-317500" lvl="2" marL="1371600" rtl="0" algn="l">
              <a:spcBef>
                <a:spcPts val="0"/>
              </a:spcBef>
              <a:spcAft>
                <a:spcPts val="0"/>
              </a:spcAft>
              <a:buSzPts val="1400"/>
              <a:buChar char="■"/>
            </a:pPr>
            <a:r>
              <a:rPr lang="en"/>
              <a:t>Operation </a:t>
            </a:r>
            <a:endParaRPr/>
          </a:p>
          <a:p>
            <a:pPr indent="-317500" lvl="2" marL="1371600" rtl="0" algn="l">
              <a:spcBef>
                <a:spcPts val="0"/>
              </a:spcBef>
              <a:spcAft>
                <a:spcPts val="0"/>
              </a:spcAft>
              <a:buSzPts val="1400"/>
              <a:buChar char="■"/>
            </a:pPr>
            <a:r>
              <a:rPr lang="en"/>
              <a:t>Good vs. Bad Basis</a:t>
            </a:r>
            <a:endParaRPr/>
          </a:p>
          <a:p>
            <a:pPr indent="-317500" lvl="2" marL="1371600" rtl="0" algn="l">
              <a:spcBef>
                <a:spcPts val="0"/>
              </a:spcBef>
              <a:spcAft>
                <a:spcPts val="0"/>
              </a:spcAft>
              <a:buSzPts val="1400"/>
              <a:buChar char="■"/>
            </a:pPr>
            <a:r>
              <a:rPr lang="en"/>
              <a:t>Flaw</a:t>
            </a:r>
            <a:endParaRPr/>
          </a:p>
          <a:p>
            <a:pPr indent="-317500" lvl="1" marL="914400" rtl="0" algn="l">
              <a:spcBef>
                <a:spcPts val="0"/>
              </a:spcBef>
              <a:spcAft>
                <a:spcPts val="0"/>
              </a:spcAft>
              <a:buSzPts val="1400"/>
              <a:buChar char="○"/>
            </a:pPr>
            <a:r>
              <a:rPr lang="en"/>
              <a:t>GPV</a:t>
            </a:r>
            <a:r>
              <a:rPr lang="en"/>
              <a:t> Signature Scheme</a:t>
            </a:r>
            <a:endParaRPr/>
          </a:p>
          <a:p>
            <a:pPr indent="-317500" lvl="2" marL="1371600" rtl="0" algn="l">
              <a:spcBef>
                <a:spcPts val="0"/>
              </a:spcBef>
              <a:spcAft>
                <a:spcPts val="0"/>
              </a:spcAft>
              <a:buSzPts val="1400"/>
              <a:buChar char="■"/>
            </a:pPr>
            <a:r>
              <a:rPr lang="en"/>
              <a:t>Improvements </a:t>
            </a:r>
            <a:endParaRPr/>
          </a:p>
          <a:p>
            <a:pPr indent="-317500" lvl="2" marL="1371600" rtl="0" algn="l">
              <a:spcBef>
                <a:spcPts val="0"/>
              </a:spcBef>
              <a:spcAft>
                <a:spcPts val="0"/>
              </a:spcAft>
              <a:buSzPts val="1400"/>
              <a:buChar char="■"/>
            </a:pPr>
            <a:r>
              <a:rPr lang="en"/>
              <a:t>Key Components 	</a:t>
            </a:r>
            <a:endParaRPr/>
          </a:p>
          <a:p>
            <a:pPr indent="-317500" lvl="3" marL="1828800" rtl="0" algn="l">
              <a:spcBef>
                <a:spcPts val="0"/>
              </a:spcBef>
              <a:spcAft>
                <a:spcPts val="0"/>
              </a:spcAft>
              <a:buSzPts val="1400"/>
              <a:buChar char="●"/>
            </a:pPr>
            <a:r>
              <a:rPr lang="en"/>
              <a:t>Public Key </a:t>
            </a:r>
            <a:endParaRPr/>
          </a:p>
          <a:p>
            <a:pPr indent="-317500" lvl="3" marL="1828800" rtl="0" algn="l">
              <a:spcBef>
                <a:spcPts val="0"/>
              </a:spcBef>
              <a:spcAft>
                <a:spcPts val="0"/>
              </a:spcAft>
              <a:buSzPts val="1400"/>
              <a:buChar char="●"/>
            </a:pPr>
            <a:r>
              <a:rPr lang="en"/>
              <a:t>Secret Key </a:t>
            </a:r>
            <a:endParaRPr/>
          </a:p>
          <a:p>
            <a:pPr indent="-317500" lvl="3" marL="1828800" rtl="0" algn="l">
              <a:spcBef>
                <a:spcPts val="0"/>
              </a:spcBef>
              <a:spcAft>
                <a:spcPts val="0"/>
              </a:spcAft>
              <a:buSzPts val="1400"/>
              <a:buChar char="●"/>
            </a:pPr>
            <a:r>
              <a:rPr lang="en"/>
              <a:t>Hashing message </a:t>
            </a:r>
            <a:endParaRPr/>
          </a:p>
          <a:p>
            <a:pPr indent="-317500" lvl="3" marL="1828800" rtl="0" algn="l">
              <a:spcBef>
                <a:spcPts val="0"/>
              </a:spcBef>
              <a:spcAft>
                <a:spcPts val="0"/>
              </a:spcAft>
              <a:buSzPts val="1400"/>
              <a:buChar char="●"/>
            </a:pPr>
            <a:r>
              <a:rPr lang="en"/>
              <a:t>Signature generation </a:t>
            </a:r>
            <a:endParaRPr/>
          </a:p>
        </p:txBody>
      </p:sp>
      <p:pic>
        <p:nvPicPr>
          <p:cNvPr id="111" name="Google Shape;111;p17"/>
          <p:cNvPicPr preferRelativeResize="0"/>
          <p:nvPr/>
        </p:nvPicPr>
        <p:blipFill>
          <a:blip r:embed="rId3">
            <a:alphaModFix/>
          </a:blip>
          <a:stretch>
            <a:fillRect/>
          </a:stretch>
        </p:blipFill>
        <p:spPr>
          <a:xfrm>
            <a:off x="5025075" y="922150"/>
            <a:ext cx="2039226" cy="1372925"/>
          </a:xfrm>
          <a:prstGeom prst="rect">
            <a:avLst/>
          </a:prstGeom>
          <a:noFill/>
          <a:ln>
            <a:noFill/>
          </a:ln>
        </p:spPr>
      </p:pic>
      <p:pic>
        <p:nvPicPr>
          <p:cNvPr id="112" name="Google Shape;112;p17"/>
          <p:cNvPicPr preferRelativeResize="0"/>
          <p:nvPr/>
        </p:nvPicPr>
        <p:blipFill>
          <a:blip r:embed="rId4">
            <a:alphaModFix/>
          </a:blip>
          <a:stretch>
            <a:fillRect/>
          </a:stretch>
        </p:blipFill>
        <p:spPr>
          <a:xfrm>
            <a:off x="5678424" y="2756050"/>
            <a:ext cx="2239399" cy="1764100"/>
          </a:xfrm>
          <a:prstGeom prst="rect">
            <a:avLst/>
          </a:prstGeom>
          <a:noFill/>
          <a:ln>
            <a:noFill/>
          </a:ln>
        </p:spPr>
      </p:pic>
      <p:pic>
        <p:nvPicPr>
          <p:cNvPr id="113" name="Google Shape;113;p17"/>
          <p:cNvPicPr preferRelativeResize="0"/>
          <p:nvPr/>
        </p:nvPicPr>
        <p:blipFill>
          <a:blip r:embed="rId5">
            <a:alphaModFix/>
          </a:blip>
          <a:stretch>
            <a:fillRect/>
          </a:stretch>
        </p:blipFill>
        <p:spPr>
          <a:xfrm>
            <a:off x="7099798" y="552598"/>
            <a:ext cx="1893900" cy="921650"/>
          </a:xfrm>
          <a:prstGeom prst="rect">
            <a:avLst/>
          </a:prstGeom>
          <a:noFill/>
          <a:ln>
            <a:noFill/>
          </a:ln>
        </p:spPr>
      </p:pic>
      <p:pic>
        <p:nvPicPr>
          <p:cNvPr id="114" name="Google Shape;114;p17"/>
          <p:cNvPicPr preferRelativeResize="0"/>
          <p:nvPr/>
        </p:nvPicPr>
        <p:blipFill>
          <a:blip r:embed="rId6">
            <a:alphaModFix/>
          </a:blip>
          <a:stretch>
            <a:fillRect/>
          </a:stretch>
        </p:blipFill>
        <p:spPr>
          <a:xfrm>
            <a:off x="7357192" y="1530292"/>
            <a:ext cx="1263400" cy="98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Squirrel Family</a:t>
            </a:r>
            <a:endParaRPr/>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Construction &amp; Reliance</a:t>
            </a:r>
            <a:endParaRPr/>
          </a:p>
          <a:p>
            <a:pPr indent="-342900" lvl="0" marL="457200" rtl="0" algn="l">
              <a:spcBef>
                <a:spcPts val="0"/>
              </a:spcBef>
              <a:spcAft>
                <a:spcPts val="0"/>
              </a:spcAft>
              <a:buSzPts val="1800"/>
              <a:buChar char="●"/>
            </a:pPr>
            <a:r>
              <a:rPr lang="en"/>
              <a:t>Public and Secret keys</a:t>
            </a:r>
            <a:endParaRPr/>
          </a:p>
          <a:p>
            <a:pPr indent="-317500" lvl="1" marL="914400" rtl="0" algn="l">
              <a:spcBef>
                <a:spcPts val="0"/>
              </a:spcBef>
              <a:spcAft>
                <a:spcPts val="0"/>
              </a:spcAft>
              <a:buSzPts val="1400"/>
              <a:buChar char="○"/>
            </a:pPr>
            <a:r>
              <a:rPr lang="en"/>
              <a:t>Key pair generation using public key </a:t>
            </a:r>
            <a:endParaRPr/>
          </a:p>
          <a:p>
            <a:pPr indent="-342900" lvl="0" marL="457200" rtl="0" algn="l">
              <a:spcBef>
                <a:spcPts val="0"/>
              </a:spcBef>
              <a:spcAft>
                <a:spcPts val="0"/>
              </a:spcAft>
              <a:buSzPts val="1800"/>
              <a:buChar char="●"/>
            </a:pPr>
            <a:r>
              <a:rPr lang="en"/>
              <a:t>Signature Generation </a:t>
            </a:r>
            <a:endParaRPr/>
          </a:p>
          <a:p>
            <a:pPr indent="-342900" lvl="0" marL="457200" rtl="0" algn="l">
              <a:spcBef>
                <a:spcPts val="0"/>
              </a:spcBef>
              <a:spcAft>
                <a:spcPts val="0"/>
              </a:spcAft>
              <a:buSzPts val="1800"/>
              <a:buChar char="●"/>
            </a:pPr>
            <a:r>
              <a:rPr lang="en"/>
              <a:t>Verification</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3.1 Advantages</a:t>
            </a:r>
            <a:endParaRPr/>
          </a:p>
        </p:txBody>
      </p:sp>
      <p:sp>
        <p:nvSpPr>
          <p:cNvPr id="126" name="Google Shape;126;p19"/>
          <p:cNvSpPr txBox="1"/>
          <p:nvPr>
            <p:ph idx="1" type="body"/>
          </p:nvPr>
        </p:nvSpPr>
        <p:spPr>
          <a:xfrm>
            <a:off x="311700" y="1229875"/>
            <a:ext cx="53430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Squirrel</a:t>
            </a:r>
            <a:r>
              <a:rPr lang="en"/>
              <a:t> bases it’s security on generic lattice problems</a:t>
            </a:r>
            <a:endParaRPr/>
          </a:p>
          <a:p>
            <a:pPr indent="-342900" lvl="0" marL="457200" rtl="0" algn="l">
              <a:spcBef>
                <a:spcPts val="0"/>
              </a:spcBef>
              <a:spcAft>
                <a:spcPts val="0"/>
              </a:spcAft>
              <a:buSzPts val="1800"/>
              <a:buChar char="-"/>
            </a:pPr>
            <a:r>
              <a:rPr lang="en"/>
              <a:t>It does not rely on lattices that do not have strong geometric properties</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27" name="Google Shape;127;p19"/>
          <p:cNvSpPr txBox="1"/>
          <p:nvPr/>
        </p:nvSpPr>
        <p:spPr>
          <a:xfrm>
            <a:off x="2940600" y="2846475"/>
            <a:ext cx="2429700" cy="14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Lattices with strong geometric properties: Often have regular, easily discernible patterns, making them more vulnerable to certain types of attacks</a:t>
            </a:r>
            <a:endParaRPr>
              <a:latin typeface="Roboto"/>
              <a:ea typeface="Roboto"/>
              <a:cs typeface="Roboto"/>
              <a:sym typeface="Roboto"/>
            </a:endParaRPr>
          </a:p>
        </p:txBody>
      </p:sp>
      <p:sp>
        <p:nvSpPr>
          <p:cNvPr id="128" name="Google Shape;128;p19"/>
          <p:cNvSpPr txBox="1"/>
          <p:nvPr/>
        </p:nvSpPr>
        <p:spPr>
          <a:xfrm>
            <a:off x="311700" y="2846475"/>
            <a:ext cx="2429700" cy="14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Lattices without strong geometric properties: I</a:t>
            </a:r>
            <a:r>
              <a:rPr lang="en" sz="1100"/>
              <a:t>s more irregular and chaotic in its point distribution. This randomness and complexity make it more resistant to attacks</a:t>
            </a:r>
            <a:endParaRPr>
              <a:latin typeface="Roboto"/>
              <a:ea typeface="Roboto"/>
              <a:cs typeface="Roboto"/>
              <a:sym typeface="Roboto"/>
            </a:endParaRPr>
          </a:p>
        </p:txBody>
      </p:sp>
      <p:pic>
        <p:nvPicPr>
          <p:cNvPr id="129" name="Google Shape;129;p19"/>
          <p:cNvPicPr preferRelativeResize="0"/>
          <p:nvPr/>
        </p:nvPicPr>
        <p:blipFill>
          <a:blip r:embed="rId3">
            <a:alphaModFix/>
          </a:blip>
          <a:stretch>
            <a:fillRect/>
          </a:stretch>
        </p:blipFill>
        <p:spPr>
          <a:xfrm>
            <a:off x="6109550" y="1335250"/>
            <a:ext cx="2667000" cy="171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3.1 Advantages</a:t>
            </a:r>
            <a:endParaRPr/>
          </a:p>
        </p:txBody>
      </p:sp>
      <p:sp>
        <p:nvSpPr>
          <p:cNvPr id="135" name="Google Shape;135;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Allows c</a:t>
            </a:r>
            <a:r>
              <a:rPr lang="en"/>
              <a:t>ompact Signatures - Even though squirrels uses a complex problems it is still able to create small signatures.</a:t>
            </a:r>
            <a:endParaRPr/>
          </a:p>
          <a:p>
            <a:pPr indent="-342900" lvl="0" marL="457200" rtl="0" algn="l">
              <a:spcBef>
                <a:spcPts val="0"/>
              </a:spcBef>
              <a:spcAft>
                <a:spcPts val="0"/>
              </a:spcAft>
              <a:buSzPts val="1800"/>
              <a:buChar char="-"/>
            </a:pPr>
            <a:r>
              <a:rPr lang="en"/>
              <a:t>The size of the signatures are in bytes similar to the Falcon and Dilithium signatures (These two signatures are well known methods for creating the smallest signatures in post-quantum world)</a:t>
            </a:r>
            <a:endParaRPr/>
          </a:p>
        </p:txBody>
      </p:sp>
      <p:pic>
        <p:nvPicPr>
          <p:cNvPr descr="Why digital signatures are essential for blockchains | Coinbase" id="136" name="Google Shape;136;p20"/>
          <p:cNvPicPr preferRelativeResize="0"/>
          <p:nvPr/>
        </p:nvPicPr>
        <p:blipFill>
          <a:blip r:embed="rId3">
            <a:alphaModFix/>
          </a:blip>
          <a:stretch>
            <a:fillRect/>
          </a:stretch>
        </p:blipFill>
        <p:spPr>
          <a:xfrm>
            <a:off x="1399725" y="3040475"/>
            <a:ext cx="1652725" cy="1652725"/>
          </a:xfrm>
          <a:prstGeom prst="rect">
            <a:avLst/>
          </a:prstGeom>
          <a:noFill/>
          <a:ln>
            <a:noFill/>
          </a:ln>
        </p:spPr>
      </p:pic>
      <p:pic>
        <p:nvPicPr>
          <p:cNvPr descr="Python: Get the size of an object in bytes - w3resource" id="137" name="Google Shape;137;p20"/>
          <p:cNvPicPr preferRelativeResize="0"/>
          <p:nvPr/>
        </p:nvPicPr>
        <p:blipFill>
          <a:blip r:embed="rId4">
            <a:alphaModFix/>
          </a:blip>
          <a:stretch>
            <a:fillRect/>
          </a:stretch>
        </p:blipFill>
        <p:spPr>
          <a:xfrm>
            <a:off x="3981475" y="3040476"/>
            <a:ext cx="1794625" cy="1652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3.1 Advantages</a:t>
            </a:r>
            <a:endParaRPr/>
          </a:p>
        </p:txBody>
      </p:sp>
      <p:sp>
        <p:nvSpPr>
          <p:cNvPr id="143" name="Google Shape;143;p21"/>
          <p:cNvSpPr txBox="1"/>
          <p:nvPr>
            <p:ph idx="1" type="body"/>
          </p:nvPr>
        </p:nvSpPr>
        <p:spPr>
          <a:xfrm>
            <a:off x="311700" y="15611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Squirrel is competitive in terms of signature generation and verification efficiency</a:t>
            </a:r>
            <a:endParaRPr/>
          </a:p>
          <a:p>
            <a:pPr indent="-342900" lvl="0" marL="457200" rtl="0" algn="l">
              <a:spcBef>
                <a:spcPts val="0"/>
              </a:spcBef>
              <a:spcAft>
                <a:spcPts val="0"/>
              </a:spcAft>
              <a:buSzPts val="1800"/>
              <a:buChar char="-"/>
            </a:pPr>
            <a:r>
              <a:rPr lang="en"/>
              <a:t>Even on a small laptop it is capable of generating several dozens to hundreds of signatures in a single second</a:t>
            </a:r>
            <a:endParaRPr/>
          </a:p>
          <a:p>
            <a:pPr indent="-342900" lvl="0" marL="457200" rtl="0" algn="l">
              <a:spcBef>
                <a:spcPts val="0"/>
              </a:spcBef>
              <a:spcAft>
                <a:spcPts val="0"/>
              </a:spcAft>
              <a:buSzPts val="1800"/>
              <a:buChar char="-"/>
            </a:pPr>
            <a:r>
              <a:rPr lang="en"/>
              <a:t>Checking if a signature is valid is easy, SQUIRREL does a quick math equation in the form of a single linear equation</a:t>
            </a:r>
            <a:endParaRPr/>
          </a:p>
          <a:p>
            <a:pPr indent="-342900" lvl="0" marL="457200" rtl="0" algn="l">
              <a:spcBef>
                <a:spcPts val="0"/>
              </a:spcBef>
              <a:spcAft>
                <a:spcPts val="0"/>
              </a:spcAft>
              <a:buSzPts val="1800"/>
              <a:buChar char="-"/>
            </a:pPr>
            <a:r>
              <a:rPr lang="en"/>
              <a:t>The process of verifying signatures is simple and straightforward without making the </a:t>
            </a:r>
            <a:r>
              <a:rPr lang="en"/>
              <a:t>security</a:t>
            </a:r>
            <a:r>
              <a:rPr lang="en"/>
              <a:t> less strong</a:t>
            </a:r>
            <a:endParaRPr/>
          </a:p>
          <a:p>
            <a:pPr indent="0" lvl="0" marL="457200" rtl="0" algn="l">
              <a:spcBef>
                <a:spcPts val="1200"/>
              </a:spcBef>
              <a:spcAft>
                <a:spcPts val="1200"/>
              </a:spcAft>
              <a:buNone/>
            </a:pPr>
            <a:r>
              <a:t/>
            </a:r>
            <a:endParaRPr/>
          </a:p>
        </p:txBody>
      </p:sp>
      <p:pic>
        <p:nvPicPr>
          <p:cNvPr descr="GPD Pocket, One of the Smallest Laptops in the World: SPECS, PHOTOS" id="144" name="Google Shape;144;p21"/>
          <p:cNvPicPr preferRelativeResize="0"/>
          <p:nvPr/>
        </p:nvPicPr>
        <p:blipFill rotWithShape="1">
          <a:blip r:embed="rId3">
            <a:alphaModFix/>
          </a:blip>
          <a:srcRect b="0" l="26888" r="6573" t="0"/>
          <a:stretch/>
        </p:blipFill>
        <p:spPr>
          <a:xfrm>
            <a:off x="6129125" y="179875"/>
            <a:ext cx="2236275" cy="130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3.2 Limitations</a:t>
            </a:r>
            <a:endParaRPr/>
          </a:p>
        </p:txBody>
      </p:sp>
      <p:sp>
        <p:nvSpPr>
          <p:cNvPr id="150" name="Google Shape;15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With SQUIRRELS </a:t>
            </a:r>
            <a:r>
              <a:rPr lang="en"/>
              <a:t>making</a:t>
            </a:r>
            <a:r>
              <a:rPr lang="en"/>
              <a:t> keys takes time because of the </a:t>
            </a:r>
            <a:r>
              <a:rPr lang="en"/>
              <a:t>complicated</a:t>
            </a:r>
            <a:r>
              <a:rPr lang="en"/>
              <a:t> math involved with big matrices like calculating </a:t>
            </a:r>
            <a:r>
              <a:rPr lang="en"/>
              <a:t>determinants</a:t>
            </a:r>
            <a:r>
              <a:rPr lang="en"/>
              <a:t> and using something called the </a:t>
            </a:r>
            <a:r>
              <a:rPr lang="en"/>
              <a:t>Hermite</a:t>
            </a:r>
            <a:r>
              <a:rPr lang="en"/>
              <a:t> Normal Form.</a:t>
            </a:r>
            <a:endParaRPr/>
          </a:p>
          <a:p>
            <a:pPr indent="-317500" lvl="1" marL="914400" rtl="0" algn="l">
              <a:spcBef>
                <a:spcPts val="0"/>
              </a:spcBef>
              <a:spcAft>
                <a:spcPts val="0"/>
              </a:spcAft>
              <a:buSzPts val="1400"/>
              <a:buChar char="-"/>
            </a:pPr>
            <a:r>
              <a:rPr lang="en"/>
              <a:t>HERMITE NORMAL FORM is used to simplify a matrix. Hermite Normal Form is equivalent to Row </a:t>
            </a:r>
            <a:r>
              <a:rPr lang="en"/>
              <a:t>Echelon</a:t>
            </a:r>
            <a:r>
              <a:rPr lang="en"/>
              <a:t> Form in linear algebra.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1" name="Google Shape;151;p22"/>
          <p:cNvPicPr preferRelativeResize="0"/>
          <p:nvPr/>
        </p:nvPicPr>
        <p:blipFill>
          <a:blip r:embed="rId3">
            <a:alphaModFix/>
          </a:blip>
          <a:stretch>
            <a:fillRect/>
          </a:stretch>
        </p:blipFill>
        <p:spPr>
          <a:xfrm>
            <a:off x="1292150" y="2898325"/>
            <a:ext cx="5379600" cy="994625"/>
          </a:xfrm>
          <a:prstGeom prst="rect">
            <a:avLst/>
          </a:prstGeom>
          <a:noFill/>
          <a:ln>
            <a:noFill/>
          </a:ln>
        </p:spPr>
      </p:pic>
      <p:pic>
        <p:nvPicPr>
          <p:cNvPr descr="Human Limitations Stock Illustrations – 177 Human Limitations Stock  Illustrations, Vectors &amp; Clipart - Dreamstime" id="152" name="Google Shape;152;p22"/>
          <p:cNvPicPr preferRelativeResize="0"/>
          <p:nvPr/>
        </p:nvPicPr>
        <p:blipFill>
          <a:blip r:embed="rId4">
            <a:alphaModFix/>
          </a:blip>
          <a:stretch>
            <a:fillRect/>
          </a:stretch>
        </p:blipFill>
        <p:spPr>
          <a:xfrm>
            <a:off x="7155600" y="2641900"/>
            <a:ext cx="1744200" cy="111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