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0" r:id="rId2"/>
    <p:sldId id="289" r:id="rId3"/>
    <p:sldId id="291" r:id="rId4"/>
    <p:sldId id="320" r:id="rId5"/>
    <p:sldId id="321" r:id="rId6"/>
    <p:sldId id="322" r:id="rId7"/>
    <p:sldId id="337" r:id="rId8"/>
    <p:sldId id="338" r:id="rId9"/>
    <p:sldId id="335" r:id="rId10"/>
    <p:sldId id="336" r:id="rId11"/>
    <p:sldId id="306" r:id="rId12"/>
    <p:sldId id="294" r:id="rId13"/>
    <p:sldId id="339" r:id="rId14"/>
    <p:sldId id="316" r:id="rId15"/>
    <p:sldId id="295" r:id="rId16"/>
    <p:sldId id="331" r:id="rId17"/>
    <p:sldId id="293" r:id="rId18"/>
    <p:sldId id="325" r:id="rId19"/>
    <p:sldId id="328" r:id="rId20"/>
    <p:sldId id="340" r:id="rId21"/>
    <p:sldId id="317" r:id="rId22"/>
    <p:sldId id="298" r:id="rId23"/>
    <p:sldId id="332" r:id="rId24"/>
    <p:sldId id="326" r:id="rId25"/>
    <p:sldId id="330" r:id="rId26"/>
    <p:sldId id="307" r:id="rId27"/>
    <p:sldId id="310" r:id="rId28"/>
    <p:sldId id="341" r:id="rId29"/>
    <p:sldId id="319" r:id="rId30"/>
    <p:sldId id="311" r:id="rId31"/>
    <p:sldId id="333" r:id="rId32"/>
    <p:sldId id="315" r:id="rId33"/>
    <p:sldId id="308" r:id="rId34"/>
    <p:sldId id="312" r:id="rId35"/>
    <p:sldId id="342" r:id="rId36"/>
    <p:sldId id="318" r:id="rId37"/>
    <p:sldId id="313" r:id="rId38"/>
    <p:sldId id="334" r:id="rId39"/>
    <p:sldId id="314" r:id="rId40"/>
    <p:sldId id="329" r:id="rId41"/>
    <p:sldId id="309" r:id="rId42"/>
    <p:sldId id="296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39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8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95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5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9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6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8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8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50CA-880E-4559-83E4-B2A3BF5E1C7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39EC5A-821A-4451-967E-6085FFE07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k.ac.in/users/sigml/lec/Slides/LSTM.pdf" TargetMode="External"/><Relationship Id="rId2" Type="http://schemas.openxmlformats.org/officeDocument/2006/relationships/hyperlink" Target="https://colah.github.io/posts/2015-08-Understanding-LST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BFC1-2F30-E52F-515F-8D86204C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and Precipitation Forecasting using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0921-2D53-470E-9961-8CF7954D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Comparative Study of LSTM Variants for Single-Step and Multi-Step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01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F7FC6-15EB-B149-C681-24E742C6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6955A8-AB35-BA89-BC13-25AB0FAA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24" y="943182"/>
            <a:ext cx="7351675" cy="49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0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1DB6-172B-76C5-9765-8C402720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C7FD-8129-6589-AD5A-470D632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Temperature Forecasting Results</a:t>
            </a:r>
            <a:endParaRPr lang="en-IN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815D1BE5-F42E-4905-DE31-EAC24E1B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F19AC-FFB1-AA29-44BE-B0D670A207B4}"/>
              </a:ext>
            </a:extLst>
          </p:cNvPr>
          <p:cNvSpPr txBox="1"/>
          <p:nvPr/>
        </p:nvSpPr>
        <p:spPr>
          <a:xfrm>
            <a:off x="671237" y="256609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Single-Step Performance: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5FA561-6776-62FF-1C95-543CBF0A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92918"/>
              </p:ext>
            </p:extLst>
          </p:nvPr>
        </p:nvGraphicFramePr>
        <p:xfrm>
          <a:off x="677863" y="3247866"/>
          <a:ext cx="8596311" cy="1706880"/>
        </p:xfrm>
        <a:graphic>
          <a:graphicData uri="http://schemas.openxmlformats.org/drawingml/2006/table">
            <a:tbl>
              <a:tblPr/>
              <a:tblGrid>
                <a:gridCol w="2284335">
                  <a:extLst>
                    <a:ext uri="{9D8B030D-6E8A-4147-A177-3AD203B41FA5}">
                      <a16:colId xmlns:a16="http://schemas.microsoft.com/office/drawing/2014/main" val="530395163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234051689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1379221857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1603397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MAE (°C)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RMSE (°C)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R² Score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28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Bidirectional LSTM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0.0159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0.0422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0.9994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12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Vanilla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0.0172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0.0428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0.9994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8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0.0229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0.0456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0.9993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9538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5DC087-D64A-7CD0-9FF8-593CBED33304}"/>
              </a:ext>
            </a:extLst>
          </p:cNvPr>
          <p:cNvSpPr txBox="1"/>
          <p:nvPr/>
        </p:nvSpPr>
        <p:spPr>
          <a:xfrm>
            <a:off x="671237" y="5267181"/>
            <a:ext cx="6102626" cy="115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 dirty="0">
                <a:latin typeface="quote-cjk-patch"/>
              </a:rPr>
              <a:t>Key Insight: 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 dirty="0">
                <a:latin typeface="quote-cjk-patch"/>
              </a:rPr>
              <a:t>Bidirectional </a:t>
            </a:r>
            <a:r>
              <a:rPr lang="en-US" b="1" i="0" dirty="0">
                <a:effectLst/>
                <a:latin typeface="quote-cjk-patch"/>
              </a:rPr>
              <a:t>LSTM</a:t>
            </a:r>
            <a:r>
              <a:rPr lang="en-US" b="0" i="0" dirty="0">
                <a:effectLst/>
                <a:latin typeface="quote-cjk-patch"/>
              </a:rPr>
              <a:t> shows the best performance across all metrics (lowest MAE/RMSE, highest R²)</a:t>
            </a:r>
          </a:p>
        </p:txBody>
      </p:sp>
    </p:spTree>
    <p:extLst>
      <p:ext uri="{BB962C8B-B14F-4D97-AF65-F5344CB8AC3E}">
        <p14:creationId xmlns:p14="http://schemas.microsoft.com/office/powerpoint/2010/main" val="323957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8C86F-9A4F-8EAE-6F89-7CB78368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2" y="1133061"/>
            <a:ext cx="10297656" cy="51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7203B-E9A1-B9D1-785B-4720AA855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73" y="911022"/>
            <a:ext cx="10137595" cy="50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5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EE2E3-763B-C1CB-F35C-601B155F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969470-BC4B-E7B3-9C67-DE7462ED43F6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Single-Step Prediction Visualization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FD98D-A4F9-325B-6282-D3BCE0D9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9" y="1395895"/>
            <a:ext cx="11267661" cy="481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973FD6-4E15-A5FC-2DA5-C70C3EAC695F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Single-Step Prediction Visualization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84D6D-4B36-B1FA-B423-2C57AAA9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39305"/>
            <a:ext cx="118300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4732-ECFE-9ED8-8805-ACB1DADA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988008-778B-136A-D07C-6FA31800D30E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Temperature Forecasting Accuracy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3B449-A27E-0163-B6D4-E66A4C19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8" y="735495"/>
            <a:ext cx="5990650" cy="59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38244-6B06-5354-9484-049FD94616C7}"/>
              </a:ext>
            </a:extLst>
          </p:cNvPr>
          <p:cNvSpPr txBox="1"/>
          <p:nvPr/>
        </p:nvSpPr>
        <p:spPr>
          <a:xfrm>
            <a:off x="7464286" y="3129270"/>
            <a:ext cx="29817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quote-cjk-patch"/>
              </a:rPr>
              <a:t>Observation:</a:t>
            </a:r>
            <a:r>
              <a:rPr lang="en-US" b="0" i="0" dirty="0">
                <a:effectLst/>
                <a:latin typeface="quote-cjk-patch"/>
              </a:rPr>
              <a:t> Predictions align almost perfectly with observed temperatures (clustered along ideal line).</a:t>
            </a:r>
          </a:p>
        </p:txBody>
      </p:sp>
    </p:spTree>
    <p:extLst>
      <p:ext uri="{BB962C8B-B14F-4D97-AF65-F5344CB8AC3E}">
        <p14:creationId xmlns:p14="http://schemas.microsoft.com/office/powerpoint/2010/main" val="23505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49F-8142-BCE9-A206-82E3696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84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Forecasted Value for 2020-01-01 00:00:00: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F13A-679E-BFEC-A742-E117F7E5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13646"/>
          </a:xfrm>
        </p:spPr>
        <p:txBody>
          <a:bodyPr>
            <a:normAutofit/>
          </a:bodyPr>
          <a:lstStyle/>
          <a:p>
            <a:r>
              <a:rPr lang="en-US" dirty="0"/>
              <a:t>Bidirectional LSTM Forecast for 2020-01-01 00:00:00: 26.5098°C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1D0C7F-C551-644A-50B2-986C68F8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9890538" cy="458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2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6137F-F162-E27F-0A64-0937668FF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D803-1435-5141-38FA-47653782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Temperature Forecasting Results</a:t>
            </a:r>
            <a:endParaRPr lang="en-IN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9761D9B-81E9-458D-F097-B4CF8D2B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E61A6-D4F5-1FCE-983B-60C288CFDA4A}"/>
              </a:ext>
            </a:extLst>
          </p:cNvPr>
          <p:cNvSpPr txBox="1"/>
          <p:nvPr/>
        </p:nvSpPr>
        <p:spPr>
          <a:xfrm>
            <a:off x="671237" y="2313034"/>
            <a:ext cx="610262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Multi-Step Performance (24-hour):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7AAA0C-E8BE-916C-862C-0921200A698C}"/>
              </a:ext>
            </a:extLst>
          </p:cNvPr>
          <p:cNvSpPr txBox="1"/>
          <p:nvPr/>
        </p:nvSpPr>
        <p:spPr>
          <a:xfrm>
            <a:off x="677863" y="5527941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quote-cjk-patch"/>
              </a:rPr>
              <a:t>Key Insight:</a:t>
            </a:r>
            <a:br>
              <a:rPr lang="en-US" dirty="0"/>
            </a:br>
            <a:r>
              <a:rPr lang="en-US" b="1" dirty="0"/>
              <a:t>Vanilla LSTM</a:t>
            </a:r>
            <a:r>
              <a:rPr lang="en-US" dirty="0"/>
              <a:t> shows best overall performance (lowest MAE/RMSE)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DEB85-D641-D91A-E84F-68933889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0979"/>
              </p:ext>
            </p:extLst>
          </p:nvPr>
        </p:nvGraphicFramePr>
        <p:xfrm>
          <a:off x="677863" y="3247866"/>
          <a:ext cx="8596311" cy="1706880"/>
        </p:xfrm>
        <a:graphic>
          <a:graphicData uri="http://schemas.openxmlformats.org/drawingml/2006/table">
            <a:tbl>
              <a:tblPr/>
              <a:tblGrid>
                <a:gridCol w="2284335">
                  <a:extLst>
                    <a:ext uri="{9D8B030D-6E8A-4147-A177-3AD203B41FA5}">
                      <a16:colId xmlns:a16="http://schemas.microsoft.com/office/drawing/2014/main" val="2383965398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3427140980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1781556296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2574587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Overall MAE (°C)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Overall RMSE (°C)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Overall R²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598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Vanilla LSTM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0.0869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0.1433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0.9927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9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0.0872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0.1435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0.9927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90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Bidirectional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0.1044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0.1545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0.9916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2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92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0758A-4774-DA05-33E8-2A105581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2" y="856357"/>
            <a:ext cx="10357683" cy="5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8E1C-F676-B9AD-7826-D10F9A01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8CFB-291C-A1E6-5110-353BF4D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Develop LSTM models to predict </a:t>
            </a:r>
            <a:r>
              <a:rPr lang="en-US" b="1" dirty="0"/>
              <a:t>temperature (°C)</a:t>
            </a:r>
            <a:r>
              <a:rPr lang="en-US" dirty="0"/>
              <a:t> and </a:t>
            </a:r>
            <a:r>
              <a:rPr lang="en-US" b="1" dirty="0"/>
              <a:t>precipitation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Experimented with </a:t>
            </a:r>
            <a:r>
              <a:rPr lang="en-US" b="1" dirty="0"/>
              <a:t>three LSTM variants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Vanilla LSTM</a:t>
            </a:r>
          </a:p>
          <a:p>
            <a:pPr lvl="1"/>
            <a:r>
              <a:rPr lang="en-US" sz="1800" dirty="0"/>
              <a:t>Stacked LSTM</a:t>
            </a:r>
          </a:p>
          <a:p>
            <a:pPr lvl="1"/>
            <a:r>
              <a:rPr lang="en-US" sz="1800" dirty="0"/>
              <a:t>Bidirectional LSTM</a:t>
            </a:r>
          </a:p>
          <a:p>
            <a:r>
              <a:rPr lang="en-US" dirty="0"/>
              <a:t>Focus on </a:t>
            </a:r>
            <a:r>
              <a:rPr lang="en-US" b="1" dirty="0"/>
              <a:t>single-step </a:t>
            </a:r>
            <a:r>
              <a:rPr lang="en-IN" dirty="0"/>
              <a:t>(1-hour)</a:t>
            </a:r>
            <a:r>
              <a:rPr lang="en-US" b="1" dirty="0"/>
              <a:t> and multi-step</a:t>
            </a:r>
            <a:r>
              <a:rPr lang="en-IN" dirty="0"/>
              <a:t> (24-hour)</a:t>
            </a:r>
            <a:r>
              <a:rPr lang="en-US" b="1" dirty="0"/>
              <a:t> forecasting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64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77A99-E878-65C0-B6EF-D66789F1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" y="817956"/>
            <a:ext cx="10512287" cy="52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5F48-5396-C25E-8026-23B15E5B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5B4B-69CD-1113-3D66-97F617BB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Multi-Step Prediction Visualization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4685B8-4BE4-EAEE-A375-DA93C5E6A8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9731375" cy="415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6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217-29C1-BDCC-7DFE-ACB89FA8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Multi-Step Prediction Visualization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2924EA5-F57B-A9F2-0984-34D1B0CA9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0" y="1615440"/>
            <a:ext cx="8628606" cy="43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1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9CA2F-C825-CB32-892E-7426D138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889237-7AD2-C600-F6E7-D0DA2E016A4F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Temperature Forecasting Accuracy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C566F-3D02-E463-118D-32166E6FC1C3}"/>
              </a:ext>
            </a:extLst>
          </p:cNvPr>
          <p:cNvSpPr txBox="1"/>
          <p:nvPr/>
        </p:nvSpPr>
        <p:spPr>
          <a:xfrm>
            <a:off x="7464286" y="3129270"/>
            <a:ext cx="29817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quote-cjk-patch"/>
              </a:rPr>
              <a:t>Observation:</a:t>
            </a:r>
            <a:r>
              <a:rPr lang="en-US" b="0" i="0" dirty="0">
                <a:effectLst/>
                <a:latin typeface="quote-cjk-patch"/>
              </a:rPr>
              <a:t> </a:t>
            </a:r>
            <a:r>
              <a:rPr lang="en-US" dirty="0"/>
              <a:t>Error growth remains controlled even at 24-hour horizon (MAE &lt; 0.1°C)</a:t>
            </a:r>
            <a:endParaRPr lang="en-US" b="0" i="0" dirty="0">
              <a:effectLst/>
              <a:latin typeface="quote-cjk-patch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4C709-99B9-851A-6586-A3E87A2D9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8" y="890540"/>
            <a:ext cx="6230055" cy="57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6C60-64AD-E431-23A3-21943D714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D29-9E35-2E9C-6AFF-2DA235C2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Multi-Step Forecast Predictions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3AD8-7985-22B3-8533-7F26F0B9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70"/>
            <a:ext cx="8596668" cy="440370"/>
          </a:xfrm>
        </p:spPr>
        <p:txBody>
          <a:bodyPr/>
          <a:lstStyle/>
          <a:p>
            <a:r>
              <a:rPr lang="en-US" b="1" dirty="0"/>
              <a:t>24-Hour Temperature Forecast for 2020-01-01 (00:00 to 23:00):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8BCBA5-37D9-028D-04D7-6D893368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470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95786F-C15C-1B9E-9A00-A12C5E7AF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58483"/>
              </p:ext>
            </p:extLst>
          </p:nvPr>
        </p:nvGraphicFramePr>
        <p:xfrm>
          <a:off x="677334" y="2029113"/>
          <a:ext cx="3750509" cy="3881439"/>
        </p:xfrm>
        <a:graphic>
          <a:graphicData uri="http://schemas.openxmlformats.org/drawingml/2006/table">
            <a:tbl>
              <a:tblPr/>
              <a:tblGrid>
                <a:gridCol w="1952320">
                  <a:extLst>
                    <a:ext uri="{9D8B030D-6E8A-4147-A177-3AD203B41FA5}">
                      <a16:colId xmlns:a16="http://schemas.microsoft.com/office/drawing/2014/main" val="1367926601"/>
                    </a:ext>
                  </a:extLst>
                </a:gridCol>
                <a:gridCol w="1798189">
                  <a:extLst>
                    <a:ext uri="{9D8B030D-6E8A-4147-A177-3AD203B41FA5}">
                      <a16:colId xmlns:a16="http://schemas.microsoft.com/office/drawing/2014/main" val="2745863012"/>
                    </a:ext>
                  </a:extLst>
                </a:gridCol>
              </a:tblGrid>
              <a:tr h="59914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</a:rPr>
                        <a:t>Hour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</a:rPr>
                        <a:t>Vanilla LSTM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01279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00:00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26.5543°C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70594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01:00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26.5588°C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958053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02:00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26.5462°C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583679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03:00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26.5398°C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988867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04:00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26.5235°C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12527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05:00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26.5366°C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908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476721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22:00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26.5639°C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35150"/>
                  </a:ext>
                </a:extLst>
              </a:tr>
              <a:tr h="3646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23:00</a:t>
                      </a:r>
                    </a:p>
                  </a:txBody>
                  <a:tcPr marL="78150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26.5662°C</a:t>
                      </a:r>
                    </a:p>
                  </a:txBody>
                  <a:tcPr marL="65125" marR="65125" marT="65125" marB="651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54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4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EE0D666-4CE4-C434-82C1-28C820D1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246403"/>
            <a:ext cx="10810240" cy="500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7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4B84-9AD9-AB5E-66EF-6DBFF7478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6900-9871-F0DA-3998-F4209794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Precipitation Forecasting Results</a:t>
            </a:r>
            <a:endParaRPr lang="en-IN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BB32E26-0424-B17B-3F2B-5C4C6A736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4CF99F-73B2-361F-2B4F-58E110CB4C0A}"/>
              </a:ext>
            </a:extLst>
          </p:cNvPr>
          <p:cNvSpPr txBox="1"/>
          <p:nvPr/>
        </p:nvSpPr>
        <p:spPr>
          <a:xfrm>
            <a:off x="671237" y="256609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Single-Step Performance: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8F65B4-18D7-1293-58CE-49ABFE2A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68463"/>
              </p:ext>
            </p:extLst>
          </p:nvPr>
        </p:nvGraphicFramePr>
        <p:xfrm>
          <a:off x="677863" y="3247866"/>
          <a:ext cx="8596311" cy="1706880"/>
        </p:xfrm>
        <a:graphic>
          <a:graphicData uri="http://schemas.openxmlformats.org/drawingml/2006/table">
            <a:tbl>
              <a:tblPr/>
              <a:tblGrid>
                <a:gridCol w="2284335">
                  <a:extLst>
                    <a:ext uri="{9D8B030D-6E8A-4147-A177-3AD203B41FA5}">
                      <a16:colId xmlns:a16="http://schemas.microsoft.com/office/drawing/2014/main" val="226768945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4210607709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4194857845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3504606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R² Score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2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0.0949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0.5075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0.6774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006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Bidirectional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0.0988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0.5257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0.6539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1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Vanilla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0.2422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0.5432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0.6304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3927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030F5E-0621-C2E0-05EE-5B5B2A202FB6}"/>
              </a:ext>
            </a:extLst>
          </p:cNvPr>
          <p:cNvSpPr txBox="1"/>
          <p:nvPr/>
        </p:nvSpPr>
        <p:spPr>
          <a:xfrm>
            <a:off x="677862" y="532507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quote-cjk-patch"/>
              </a:rPr>
              <a:t>Key Insight:</a:t>
            </a:r>
            <a:br>
              <a:rPr lang="en-US" dirty="0"/>
            </a:br>
            <a:r>
              <a:rPr lang="en-US" dirty="0"/>
              <a:t>Stacked LSTM excels for precipitation forecasting, while Bidirectional is competitive.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6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6875-8B0D-E83D-CD1E-A51308C7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8607F-70D0-1317-A1ED-9971A7FE6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" y="793140"/>
            <a:ext cx="10623856" cy="52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6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84781-4F83-A51A-EBDD-9A1BDC38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E75DF-DFE9-0EBB-05E0-343AE16F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20717-A41C-4D08-2FCE-BF78A5899346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Single-Step Prediction Visualization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0EB239-C593-07E5-6B8B-0B7DA2BF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395895"/>
            <a:ext cx="11247120" cy="48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FF69-D560-3A07-ED95-32BE28A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EAE6-564C-83F2-9787-AF18C195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Preparation:</a:t>
            </a:r>
            <a:r>
              <a:rPr lang="en-IN" dirty="0"/>
              <a:t> Time-series data scaled (Min-Max) and split into sequences (24-hour lookback).</a:t>
            </a:r>
          </a:p>
          <a:p>
            <a:r>
              <a:rPr lang="en-IN" b="1" dirty="0"/>
              <a:t>Model Variants:</a:t>
            </a:r>
            <a:endParaRPr lang="en-IN" dirty="0"/>
          </a:p>
          <a:p>
            <a:pPr lvl="1"/>
            <a:r>
              <a:rPr lang="en-IN" sz="1800" b="1" dirty="0"/>
              <a:t>Vanilla LSTM:</a:t>
            </a:r>
            <a:r>
              <a:rPr lang="en-IN" sz="1800" dirty="0"/>
              <a:t> Single LSTM layer.</a:t>
            </a:r>
          </a:p>
          <a:p>
            <a:pPr lvl="1"/>
            <a:r>
              <a:rPr lang="en-IN" sz="1800" b="1" dirty="0"/>
              <a:t>Stacked LSTM:</a:t>
            </a:r>
            <a:r>
              <a:rPr lang="en-IN" sz="1800" dirty="0"/>
              <a:t> Multiple LSTM layers for deeper learning.</a:t>
            </a:r>
          </a:p>
          <a:p>
            <a:pPr lvl="1"/>
            <a:r>
              <a:rPr lang="en-IN" sz="1800" b="1" dirty="0"/>
              <a:t>Bidirectional LSTM:</a:t>
            </a:r>
            <a:r>
              <a:rPr lang="en-IN" sz="1800" dirty="0"/>
              <a:t> Processes data in both directions for context.</a:t>
            </a:r>
          </a:p>
          <a:p>
            <a:r>
              <a:rPr lang="en-IN" b="1" dirty="0"/>
              <a:t>Evaluation Metrics:</a:t>
            </a:r>
            <a:r>
              <a:rPr lang="en-IN" dirty="0"/>
              <a:t> MAE (Mean Absolute Error), RMSE (Root Mean Squared Error) and R2.</a:t>
            </a:r>
          </a:p>
        </p:txBody>
      </p:sp>
    </p:spTree>
    <p:extLst>
      <p:ext uri="{BB962C8B-B14F-4D97-AF65-F5344CB8AC3E}">
        <p14:creationId xmlns:p14="http://schemas.microsoft.com/office/powerpoint/2010/main" val="3997781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0585-E97F-E08B-CDF3-7EC71994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DF29A-04D4-0A09-3566-A83D505048AE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Single-Step Prediction Visualization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A5DB61-6AD6-53D3-F0A8-1D86F2B5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4" y="1199452"/>
            <a:ext cx="10672128" cy="53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8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AA3E6-0F3E-9C51-9F70-3CF5385C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99F9F0-F112-1607-F4B2-B94BE6E0829D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Precipitation Forecasting Accuracy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0DB7E-D8DE-187B-B50A-270B3952CC0B}"/>
              </a:ext>
            </a:extLst>
          </p:cNvPr>
          <p:cNvSpPr txBox="1"/>
          <p:nvPr/>
        </p:nvSpPr>
        <p:spPr>
          <a:xfrm>
            <a:off x="7464286" y="3129270"/>
            <a:ext cx="29817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quote-cjk-patch"/>
              </a:rPr>
              <a:t>Observation:</a:t>
            </a:r>
            <a:r>
              <a:rPr lang="en-US" b="0" i="0" dirty="0">
                <a:effectLst/>
                <a:latin typeface="quote-cjk-patch"/>
              </a:rPr>
              <a:t> </a:t>
            </a:r>
            <a:r>
              <a:rPr lang="en-US" dirty="0"/>
              <a:t>Model captures key precipitation events despite data sparsity.</a:t>
            </a:r>
            <a:endParaRPr lang="en-US" b="0" i="0" dirty="0">
              <a:effectLst/>
              <a:latin typeface="quote-cjk-pat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8942B-D822-6096-5E11-CF457F7C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8" y="722032"/>
            <a:ext cx="5984025" cy="59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E085E-50C9-41CF-E3C3-85757C926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1844-050F-9F8C-0F74-DE85D539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Forecasted Values for 2020-01-01 00:00:00: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2249-7893-4CC0-EDDA-4194D3EC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909"/>
            <a:ext cx="8596668" cy="430211"/>
          </a:xfrm>
        </p:spPr>
        <p:txBody>
          <a:bodyPr/>
          <a:lstStyle/>
          <a:p>
            <a:r>
              <a:rPr lang="en-US" dirty="0"/>
              <a:t>Stacked LSTM Model Forecast for 2020-01-01 01:00:00: 0.0149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0880B7E-BE5F-9738-F807-61F36BF7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05825" cy="457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01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22F23-B5C2-BEBE-4086-3D124DE5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6C7B-DA27-8F3F-6AC6-7C1CB30F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Precipitation Forecasting Results</a:t>
            </a:r>
            <a:endParaRPr lang="en-IN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92E8F55-BF9F-1D03-A382-AFAC8DE6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C45947-292B-BDA1-6CFA-43C0D3AB2D0A}"/>
              </a:ext>
            </a:extLst>
          </p:cNvPr>
          <p:cNvSpPr txBox="1"/>
          <p:nvPr/>
        </p:nvSpPr>
        <p:spPr>
          <a:xfrm>
            <a:off x="671237" y="2406864"/>
            <a:ext cx="610262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quote-cjk-patch"/>
              </a:rPr>
              <a:t>Multi-Step Performance (24-hour):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E74B7-EC1E-E9F6-C426-686AC31EF00D}"/>
              </a:ext>
            </a:extLst>
          </p:cNvPr>
          <p:cNvSpPr txBox="1"/>
          <p:nvPr/>
        </p:nvSpPr>
        <p:spPr>
          <a:xfrm>
            <a:off x="677862" y="532507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quote-cjk-patch"/>
              </a:rPr>
              <a:t>Key Insight:</a:t>
            </a:r>
            <a:br>
              <a:rPr lang="en-US" dirty="0"/>
            </a:br>
            <a:r>
              <a:rPr lang="en-US" dirty="0"/>
              <a:t>Stacked LSTM excels for precipitation forecasting, while Bidirectional is competitive.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77873C-D4D2-E204-D78A-CD2ED717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68585"/>
              </p:ext>
            </p:extLst>
          </p:nvPr>
        </p:nvGraphicFramePr>
        <p:xfrm>
          <a:off x="677862" y="3086223"/>
          <a:ext cx="8596311" cy="1706880"/>
        </p:xfrm>
        <a:graphic>
          <a:graphicData uri="http://schemas.openxmlformats.org/drawingml/2006/table">
            <a:tbl>
              <a:tblPr/>
              <a:tblGrid>
                <a:gridCol w="2284335">
                  <a:extLst>
                    <a:ext uri="{9D8B030D-6E8A-4147-A177-3AD203B41FA5}">
                      <a16:colId xmlns:a16="http://schemas.microsoft.com/office/drawing/2014/main" val="41687632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419909116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4144044394"/>
                    </a:ext>
                  </a:extLst>
                </a:gridCol>
                <a:gridCol w="2103992">
                  <a:extLst>
                    <a:ext uri="{9D8B030D-6E8A-4147-A177-3AD203B41FA5}">
                      <a16:colId xmlns:a16="http://schemas.microsoft.com/office/drawing/2014/main" val="716829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Overall MAE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Overall RMSE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Overall R²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50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0.1634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0.7085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0.3714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17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Vanilla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0.1841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0.7097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0.3692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30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Bidirectional LSTM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0.1788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0.7087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0.3710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4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61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D4861-4304-A1D1-E232-94FA18C6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3C60E-9282-2556-2DF3-E92742A78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3" y="794663"/>
            <a:ext cx="10617718" cy="52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1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680D1-EFFD-433E-FBAE-21692C90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0" y="862714"/>
            <a:ext cx="10343437" cy="51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57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D5B4-ED52-4E6B-AB09-E96AC5B0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5331-81B9-F977-80D9-9E2E1FE0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Multi-Step Prediction Visualization</a:t>
            </a:r>
            <a:endParaRPr lang="en-IN" dirty="0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4FE2E867-9E90-F683-5BDC-2846FFE4A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73240"/>
            <a:ext cx="9624906" cy="41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23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31E8-CA92-22CF-9515-3768FCC0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1607-B68B-3198-DCD2-8D38086C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Multi-Step Prediction Visualization</a:t>
            </a: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EFD396B-7092-E51C-8785-E3C200E68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816927" cy="4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89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04C4-F3B2-CA09-A4C7-FB270E61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54ACAE-124E-B512-EC26-5F0249F8D462}"/>
              </a:ext>
            </a:extLst>
          </p:cNvPr>
          <p:cNvSpPr txBox="1">
            <a:spLocks/>
          </p:cNvSpPr>
          <p:nvPr/>
        </p:nvSpPr>
        <p:spPr>
          <a:xfrm>
            <a:off x="1094778" y="75095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Precipitation Forecasting Accuracy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C5A47-3A00-A96A-890A-F68F33DC5728}"/>
              </a:ext>
            </a:extLst>
          </p:cNvPr>
          <p:cNvSpPr txBox="1"/>
          <p:nvPr/>
        </p:nvSpPr>
        <p:spPr>
          <a:xfrm>
            <a:off x="7639170" y="3129268"/>
            <a:ext cx="298174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quote-cjk-patch"/>
              </a:rPr>
              <a:t>Observation:</a:t>
            </a:r>
            <a:r>
              <a:rPr lang="en-US" b="0" i="0" dirty="0">
                <a:effectLst/>
                <a:latin typeface="quote-cjk-patch"/>
              </a:rPr>
              <a:t> </a:t>
            </a:r>
            <a:r>
              <a:rPr lang="en-US" dirty="0"/>
              <a:t>Model captures key precipitation events despite data sparsity. Good agreement for moderate precipitation</a:t>
            </a:r>
            <a:endParaRPr lang="en-US" b="0" i="0" dirty="0">
              <a:effectLst/>
              <a:latin typeface="quote-cjk-patch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BD705-1945-13D4-B374-38DFA4A6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8" y="720873"/>
            <a:ext cx="6544392" cy="59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6120-B404-4A45-9939-3A321A757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7704-21DA-577B-5853-9280FA73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Multi-Step Forecast Predictions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D8BA-53F4-3943-AD9A-0E2E6753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30"/>
            <a:ext cx="8596668" cy="440370"/>
          </a:xfrm>
        </p:spPr>
        <p:txBody>
          <a:bodyPr/>
          <a:lstStyle/>
          <a:p>
            <a:r>
              <a:rPr lang="en-US" dirty="0"/>
              <a:t>24-Hour Forecast Values (2020-01-01 to 2020-01-02)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55773E-D1FE-41C0-D491-B5945256F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33359"/>
              </p:ext>
            </p:extLst>
          </p:nvPr>
        </p:nvGraphicFramePr>
        <p:xfrm>
          <a:off x="814868" y="2074863"/>
          <a:ext cx="5416859" cy="4190060"/>
        </p:xfrm>
        <a:graphic>
          <a:graphicData uri="http://schemas.openxmlformats.org/drawingml/2006/table">
            <a:tbl>
              <a:tblPr/>
              <a:tblGrid>
                <a:gridCol w="2819735">
                  <a:extLst>
                    <a:ext uri="{9D8B030D-6E8A-4147-A177-3AD203B41FA5}">
                      <a16:colId xmlns:a16="http://schemas.microsoft.com/office/drawing/2014/main" val="4272273528"/>
                    </a:ext>
                  </a:extLst>
                </a:gridCol>
                <a:gridCol w="2597124">
                  <a:extLst>
                    <a:ext uri="{9D8B030D-6E8A-4147-A177-3AD203B41FA5}">
                      <a16:colId xmlns:a16="http://schemas.microsoft.com/office/drawing/2014/main" val="2600191835"/>
                    </a:ext>
                  </a:extLst>
                </a:gridCol>
              </a:tblGrid>
              <a:tr h="27344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600" b="1">
                          <a:solidFill>
                            <a:schemeClr val="tx1"/>
                          </a:solidFill>
                          <a:effectLst/>
                        </a:rPr>
                        <a:t>Stacked LSTM Forecast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28098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2020-01-01 01:00:00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0.1343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49997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2020-01-01 02:00:00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0.0874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080930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2020-01-01 03:00:00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0.0212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848017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04:00:00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45703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05:00:00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21105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06:00:00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95558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07:00:00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0.0011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46796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08:00:00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700871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09:00:00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0.0091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032543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21:00:00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0.0000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30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22:00:00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0.0105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67966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2020-01-01 23:00:00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0.0022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138401"/>
                  </a:ext>
                </a:extLst>
              </a:tr>
              <a:tr h="273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</a:rPr>
                        <a:t>2020-01-02 00:00:00</a:t>
                      </a:r>
                    </a:p>
                  </a:txBody>
                  <a:tcPr marL="33269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0.0371</a:t>
                      </a:r>
                    </a:p>
                  </a:txBody>
                  <a:tcPr marL="27725" marR="27725" marT="27725" marB="27725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9165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C57F2D1-EDCE-E7B4-2C96-4916259D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074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4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3402-205F-CAD9-AF6E-5E4A0688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Nearest Neighbors (FNN)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B0C0-22BB-2515-5FB3-A00128AA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r>
              <a:rPr lang="en-US" dirty="0"/>
              <a:t>Identify optimal time delay (τ) and embedding dimension (m) for time series forecasting.</a:t>
            </a:r>
          </a:p>
          <a:p>
            <a:r>
              <a:rPr lang="en-US" dirty="0"/>
              <a:t>Use FNN analysis for phase space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388412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>
            <a:extLst>
              <a:ext uri="{FF2B5EF4-FFF2-40B4-BE49-F238E27FC236}">
                <a16:creationId xmlns:a16="http://schemas.microsoft.com/office/drawing/2014/main" id="{AD020C4F-0261-34D9-91BB-396CCC61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0" y="975360"/>
            <a:ext cx="10252680" cy="51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42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ACDC-742B-F797-93C9-DCCC78BF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the Difference?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713E-3EC6-4206-97D7-8CD75F44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Temperature</a:t>
            </a:r>
            <a:r>
              <a:rPr lang="en-US" dirty="0"/>
              <a:t>: Bidirectional excels due to smooth temporal patterns.</a:t>
            </a:r>
          </a:p>
          <a:p>
            <a:r>
              <a:rPr lang="en-US" b="1" dirty="0"/>
              <a:t>Precipitation</a:t>
            </a:r>
            <a:r>
              <a:rPr lang="en-US" dirty="0"/>
              <a:t>: Stacked handles sporadic events better (e.g., zero rainfall).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480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92F9-753D-4DD1-A6E7-6E0E613B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80" y="228600"/>
            <a:ext cx="3278440" cy="652670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4854-D4A5-193D-7EB0-FE6B7302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8" y="1037467"/>
            <a:ext cx="10146379" cy="5432907"/>
          </a:xfrm>
        </p:spPr>
        <p:txBody>
          <a:bodyPr>
            <a:noAutofit/>
          </a:bodyPr>
          <a:lstStyle/>
          <a:p>
            <a:r>
              <a:rPr lang="en-IN" b="1" dirty="0"/>
              <a:t>Temperature Forecasting:</a:t>
            </a:r>
            <a:endParaRPr lang="en-IN" dirty="0"/>
          </a:p>
          <a:p>
            <a:pPr lvl="1"/>
            <a:r>
              <a:rPr lang="en-IN" sz="1800" b="1" dirty="0"/>
              <a:t>Bidirectional LSTM</a:t>
            </a:r>
            <a:r>
              <a:rPr lang="en-IN" sz="1800" dirty="0"/>
              <a:t> performed best for </a:t>
            </a:r>
            <a:r>
              <a:rPr lang="en-IN" sz="1800" b="1" dirty="0"/>
              <a:t>single-step</a:t>
            </a:r>
            <a:r>
              <a:rPr lang="en-IN" sz="1800" dirty="0"/>
              <a:t> prediction.</a:t>
            </a:r>
          </a:p>
          <a:p>
            <a:pPr lvl="1"/>
            <a:r>
              <a:rPr lang="en-IN" sz="1800" b="1" dirty="0"/>
              <a:t>Vanilla LSTM</a:t>
            </a:r>
            <a:r>
              <a:rPr lang="en-IN" sz="1800" dirty="0"/>
              <a:t> outperformed others for </a:t>
            </a:r>
            <a:r>
              <a:rPr lang="en-IN" sz="1800" b="1" dirty="0"/>
              <a:t>multi-step</a:t>
            </a:r>
            <a:r>
              <a:rPr lang="en-IN" sz="1800" dirty="0"/>
              <a:t> forecasting.</a:t>
            </a:r>
          </a:p>
          <a:p>
            <a:pPr lvl="1"/>
            <a:r>
              <a:rPr lang="en-IN" sz="1800" dirty="0"/>
              <a:t>Successfully captured smooth temporal dependencies in temperature data.</a:t>
            </a:r>
          </a:p>
          <a:p>
            <a:r>
              <a:rPr lang="en-IN" b="1" dirty="0"/>
              <a:t>Precipitation Forecasting:</a:t>
            </a:r>
            <a:endParaRPr lang="en-IN" dirty="0"/>
          </a:p>
          <a:p>
            <a:pPr lvl="1"/>
            <a:r>
              <a:rPr lang="en-IN" sz="1800" dirty="0"/>
              <a:t>Stacked</a:t>
            </a:r>
            <a:r>
              <a:rPr lang="en-IN" sz="1800" b="1" dirty="0"/>
              <a:t> LSTM</a:t>
            </a:r>
            <a:r>
              <a:rPr lang="en-IN" sz="1800" dirty="0"/>
              <a:t> gave the most stable performance in both </a:t>
            </a:r>
            <a:r>
              <a:rPr lang="en-IN" sz="1800" b="1" dirty="0"/>
              <a:t>single-step</a:t>
            </a:r>
            <a:r>
              <a:rPr lang="en-IN" sz="1800" dirty="0"/>
              <a:t> and </a:t>
            </a:r>
            <a:r>
              <a:rPr lang="en-IN" sz="1800" b="1" dirty="0"/>
              <a:t>multi-step</a:t>
            </a:r>
            <a:r>
              <a:rPr lang="en-IN" sz="1800" dirty="0"/>
              <a:t> tasks.</a:t>
            </a:r>
          </a:p>
          <a:p>
            <a:pPr lvl="1"/>
            <a:r>
              <a:rPr lang="en-IN" sz="1800" dirty="0"/>
              <a:t>All models showed signs of </a:t>
            </a:r>
            <a:r>
              <a:rPr lang="en-IN" sz="1800" b="1" dirty="0"/>
              <a:t>overfitting</a:t>
            </a:r>
            <a:r>
              <a:rPr lang="en-IN" sz="1800" dirty="0"/>
              <a:t> due to rainfall's sporadic nature.</a:t>
            </a:r>
          </a:p>
          <a:p>
            <a:r>
              <a:rPr lang="en-IN" b="1" dirty="0"/>
              <a:t>Key Takeaway:</a:t>
            </a:r>
            <a:endParaRPr lang="en-IN" dirty="0"/>
          </a:p>
          <a:p>
            <a:pPr lvl="1"/>
            <a:r>
              <a:rPr lang="en-IN" sz="1800" dirty="0"/>
              <a:t> </a:t>
            </a:r>
            <a:r>
              <a:rPr lang="en-IN" sz="1800" b="1" dirty="0"/>
              <a:t>Model choice depends on variable type</a:t>
            </a:r>
            <a:r>
              <a:rPr lang="en-IN" sz="1800" dirty="0"/>
              <a:t>:</a:t>
            </a:r>
          </a:p>
          <a:p>
            <a:pPr lvl="2"/>
            <a:r>
              <a:rPr lang="en-IN" sz="1800" b="1" dirty="0"/>
              <a:t>Bidirectional</a:t>
            </a:r>
            <a:r>
              <a:rPr lang="en-IN" sz="1800" dirty="0"/>
              <a:t> for smooth, continuous variables like temperature.</a:t>
            </a:r>
          </a:p>
          <a:p>
            <a:pPr lvl="2"/>
            <a:r>
              <a:rPr lang="en-IN" sz="1800" dirty="0"/>
              <a:t>Stacked for irregular, sparse variables like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532607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5079-E883-ED56-D6E4-80681892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687A-E778-238D-8050-875E622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93440" cy="4518506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https://colah.github.io/posts/2015-08-Understanding-LSTMs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https://www.cse.iitk.ac.in/users/sigml/lec/Slides/LSTM.pdf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Fang, W., Sun, Q., Ye, J., &amp; Wang, X. (2021). Predicting flood susceptibility using LSTM neural networks with geospatial data. </a:t>
            </a:r>
            <a:r>
              <a:rPr lang="en-IN" sz="1400" i="1" dirty="0">
                <a:solidFill>
                  <a:schemeClr val="tx1"/>
                </a:solidFill>
              </a:rPr>
              <a:t>International Journal of Environmental Research and Public Health</a:t>
            </a:r>
            <a:r>
              <a:rPr lang="en-IN" sz="1400" dirty="0">
                <a:solidFill>
                  <a:schemeClr val="tx1"/>
                </a:solidFill>
              </a:rPr>
              <a:t>, 18(5), 2617.</a:t>
            </a:r>
          </a:p>
          <a:p>
            <a:r>
              <a:rPr lang="en-IN" sz="1400" dirty="0">
                <a:solidFill>
                  <a:schemeClr val="tx1"/>
                </a:solidFill>
              </a:rPr>
              <a:t>Garg, S., Agnihotri, P. G., &amp; Choudhury, A. (2023). Multivariate, multi-step LSTM-based flood runoff forecasting for the Godavari River Basin. </a:t>
            </a:r>
            <a:r>
              <a:rPr lang="en-IN" sz="1400" i="1" dirty="0">
                <a:solidFill>
                  <a:schemeClr val="tx1"/>
                </a:solidFill>
              </a:rPr>
              <a:t>Journal of Hydrology</a:t>
            </a:r>
            <a:r>
              <a:rPr lang="en-IN" sz="1400" dirty="0">
                <a:solidFill>
                  <a:schemeClr val="tx1"/>
                </a:solidFill>
              </a:rPr>
              <a:t>, 620, 129506.</a:t>
            </a:r>
          </a:p>
          <a:p>
            <a:r>
              <a:rPr lang="en-IN" sz="1400" dirty="0">
                <a:solidFill>
                  <a:schemeClr val="tx1"/>
                </a:solidFill>
              </a:rPr>
              <a:t>Hochreiter, S., &amp; </a:t>
            </a:r>
            <a:r>
              <a:rPr lang="en-IN" sz="1400" dirty="0" err="1">
                <a:solidFill>
                  <a:schemeClr val="tx1"/>
                </a:solidFill>
              </a:rPr>
              <a:t>Schmidhuber</a:t>
            </a:r>
            <a:r>
              <a:rPr lang="en-IN" sz="1400" dirty="0">
                <a:solidFill>
                  <a:schemeClr val="tx1"/>
                </a:solidFill>
              </a:rPr>
              <a:t>, J. (1997). Long short-term memory. </a:t>
            </a:r>
            <a:r>
              <a:rPr lang="en-IN" sz="1400" i="1" dirty="0">
                <a:solidFill>
                  <a:schemeClr val="tx1"/>
                </a:solidFill>
              </a:rPr>
              <a:t>Neural Computation</a:t>
            </a:r>
            <a:r>
              <a:rPr lang="en-IN" sz="1400" dirty="0">
                <a:solidFill>
                  <a:schemeClr val="tx1"/>
                </a:solidFill>
              </a:rPr>
              <a:t>, 9(8), 1735–1780. </a:t>
            </a:r>
            <a:r>
              <a:rPr lang="en-IN" sz="1400" dirty="0" err="1">
                <a:solidFill>
                  <a:schemeClr val="tx1"/>
                </a:solidFill>
              </a:rPr>
              <a:t>Jhong</a:t>
            </a:r>
            <a:r>
              <a:rPr lang="en-IN" sz="1400" dirty="0">
                <a:solidFill>
                  <a:schemeClr val="tx1"/>
                </a:solidFill>
              </a:rPr>
              <a:t>, W., Chang, F. J., &amp; Chen, H. (2024). Enhancing LSTM-based flash flood forecasting using genetic algorithms for hyperparameter optimization. </a:t>
            </a:r>
            <a:r>
              <a:rPr lang="en-IN" sz="1400" i="1" dirty="0">
                <a:solidFill>
                  <a:schemeClr val="tx1"/>
                </a:solidFill>
              </a:rPr>
              <a:t>Journal of Hydrologic Engineering</a:t>
            </a:r>
            <a:r>
              <a:rPr lang="en-IN" sz="1400" dirty="0">
                <a:solidFill>
                  <a:schemeClr val="tx1"/>
                </a:solidFill>
              </a:rPr>
              <a:t>, 29(1), 04023072. </a:t>
            </a:r>
          </a:p>
          <a:p>
            <a:r>
              <a:rPr lang="en-IN" sz="1400" dirty="0">
                <a:solidFill>
                  <a:schemeClr val="tx1"/>
                </a:solidFill>
              </a:rPr>
              <a:t>Kratzert, F., Klotz, D., Brenner, C., Schulz, K., &amp; </a:t>
            </a:r>
            <a:r>
              <a:rPr lang="en-IN" sz="1400" dirty="0" err="1">
                <a:solidFill>
                  <a:schemeClr val="tx1"/>
                </a:solidFill>
              </a:rPr>
              <a:t>Herrnegger</a:t>
            </a:r>
            <a:r>
              <a:rPr lang="en-IN" sz="1400" dirty="0">
                <a:solidFill>
                  <a:schemeClr val="tx1"/>
                </a:solidFill>
              </a:rPr>
              <a:t>, M. (2018). Rainfall–runoff modelling using long short-term memory (LSTM) networks. </a:t>
            </a:r>
            <a:r>
              <a:rPr lang="en-IN" sz="1400" i="1" dirty="0">
                <a:solidFill>
                  <a:schemeClr val="tx1"/>
                </a:solidFill>
              </a:rPr>
              <a:t>Hydrology and Earth System Sciences</a:t>
            </a:r>
            <a:r>
              <a:rPr lang="en-IN" sz="1400" dirty="0">
                <a:solidFill>
                  <a:schemeClr val="tx1"/>
                </a:solidFill>
              </a:rPr>
              <a:t>, 22(11), 6005–6022. </a:t>
            </a:r>
          </a:p>
          <a:p>
            <a:r>
              <a:rPr lang="en-IN" sz="1400" dirty="0">
                <a:solidFill>
                  <a:schemeClr val="tx1"/>
                </a:solidFill>
              </a:rPr>
              <a:t>Liu, J., Tan, W., Chen, C., Xu, H., &amp; Zhu, Q. (2023). LSTM-based short-term flood forecasting model for the Xiangjiang River, China. </a:t>
            </a:r>
            <a:r>
              <a:rPr lang="en-IN" sz="1400" i="1" dirty="0">
                <a:solidFill>
                  <a:schemeClr val="tx1"/>
                </a:solidFill>
              </a:rPr>
              <a:t>Water</a:t>
            </a:r>
            <a:r>
              <a:rPr lang="en-IN" sz="1400" dirty="0">
                <a:solidFill>
                  <a:schemeClr val="tx1"/>
                </a:solidFill>
              </a:rPr>
              <a:t>, 15(1), 20. </a:t>
            </a:r>
          </a:p>
          <a:p>
            <a:r>
              <a:rPr lang="en-IN" sz="1400" dirty="0">
                <a:solidFill>
                  <a:schemeClr val="tx1"/>
                </a:solidFill>
              </a:rPr>
              <a:t>Moon, J., Yoon, B., &amp; Moon, H. (2023). Urban flood forecasting using a hybrid </a:t>
            </a:r>
            <a:r>
              <a:rPr lang="en-IN" sz="1400" dirty="0" err="1">
                <a:solidFill>
                  <a:schemeClr val="tx1"/>
                </a:solidFill>
              </a:rPr>
              <a:t>modeling</a:t>
            </a:r>
            <a:r>
              <a:rPr lang="en-IN" sz="1400" dirty="0">
                <a:solidFill>
                  <a:schemeClr val="tx1"/>
                </a:solidFill>
              </a:rPr>
              <a:t> approach based on a deep learning technique. </a:t>
            </a:r>
            <a:r>
              <a:rPr lang="en-IN" sz="1400" i="1" dirty="0">
                <a:solidFill>
                  <a:schemeClr val="tx1"/>
                </a:solidFill>
              </a:rPr>
              <a:t>Sustainability</a:t>
            </a:r>
            <a:r>
              <a:rPr lang="en-IN" sz="1400" dirty="0">
                <a:solidFill>
                  <a:schemeClr val="tx1"/>
                </a:solidFill>
              </a:rPr>
              <a:t>, 15(10), 8053.</a:t>
            </a:r>
          </a:p>
        </p:txBody>
      </p:sp>
    </p:spTree>
    <p:extLst>
      <p:ext uri="{BB962C8B-B14F-4D97-AF65-F5344CB8AC3E}">
        <p14:creationId xmlns:p14="http://schemas.microsoft.com/office/powerpoint/2010/main" val="162978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8504-909C-498A-D63E-0935AE6D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FNN Analysis – 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BCCB-3975-497E-F3CB-2917440C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656"/>
            <a:ext cx="6791172" cy="689706"/>
          </a:xfrm>
        </p:spPr>
        <p:txBody>
          <a:bodyPr/>
          <a:lstStyle/>
          <a:p>
            <a:r>
              <a:rPr lang="en-US" b="1" dirty="0"/>
              <a:t>τ = 24</a:t>
            </a:r>
            <a:r>
              <a:rPr lang="en-US" dirty="0"/>
              <a:t> (1 day): Based on daily seasonality.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EE84A-9AAA-0B2C-9822-2405A9BBA72F}"/>
              </a:ext>
            </a:extLst>
          </p:cNvPr>
          <p:cNvSpPr txBox="1"/>
          <p:nvPr/>
        </p:nvSpPr>
        <p:spPr>
          <a:xfrm>
            <a:off x="7468506" y="3621045"/>
            <a:ext cx="31194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Interpretation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FNN drops &lt;8% at m = 3 →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optimal embedding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Temperature dynamics are smooth and predictable.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106ADF-8CE0-B558-8056-D999FDD1B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598"/>
              </p:ext>
            </p:extLst>
          </p:nvPr>
        </p:nvGraphicFramePr>
        <p:xfrm>
          <a:off x="677334" y="2654553"/>
          <a:ext cx="6791172" cy="3834504"/>
        </p:xfrm>
        <a:graphic>
          <a:graphicData uri="http://schemas.openxmlformats.org/drawingml/2006/table">
            <a:tbl>
              <a:tblPr/>
              <a:tblGrid>
                <a:gridCol w="1697793">
                  <a:extLst>
                    <a:ext uri="{9D8B030D-6E8A-4147-A177-3AD203B41FA5}">
                      <a16:colId xmlns:a16="http://schemas.microsoft.com/office/drawing/2014/main" val="103454341"/>
                    </a:ext>
                  </a:extLst>
                </a:gridCol>
                <a:gridCol w="1697793">
                  <a:extLst>
                    <a:ext uri="{9D8B030D-6E8A-4147-A177-3AD203B41FA5}">
                      <a16:colId xmlns:a16="http://schemas.microsoft.com/office/drawing/2014/main" val="503282811"/>
                    </a:ext>
                  </a:extLst>
                </a:gridCol>
                <a:gridCol w="1697793">
                  <a:extLst>
                    <a:ext uri="{9D8B030D-6E8A-4147-A177-3AD203B41FA5}">
                      <a16:colId xmlns:a16="http://schemas.microsoft.com/office/drawing/2014/main" val="3481554186"/>
                    </a:ext>
                  </a:extLst>
                </a:gridCol>
                <a:gridCol w="1697793">
                  <a:extLst>
                    <a:ext uri="{9D8B030D-6E8A-4147-A177-3AD203B41FA5}">
                      <a16:colId xmlns:a16="http://schemas.microsoft.com/office/drawing/2014/main" val="3786143797"/>
                    </a:ext>
                  </a:extLst>
                </a:gridCol>
              </a:tblGrid>
              <a:tr h="488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Embedding Dimension (m)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Raw FNN Count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Total Points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FNN (%) Relative to m=1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08078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18,699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19,976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100.00%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66543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5,538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19,952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29.62%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80267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1,479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19,928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7.91%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5025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4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905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19,904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4.84%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376835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675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19,880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3.61%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873096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6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626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19,856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3.35%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585115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7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567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19,832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3.03%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57667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527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19,808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2.82%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36277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9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488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19,784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2.61%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64816"/>
                  </a:ext>
                </a:extLst>
              </a:tr>
              <a:tr h="27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10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448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19,760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2.40%</a:t>
                      </a:r>
                    </a:p>
                  </a:txBody>
                  <a:tcPr marL="82584" marR="82584" marT="41292" marB="412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86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7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7B449F-3C4F-C638-0992-48C2C439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1" y="563455"/>
            <a:ext cx="8239539" cy="55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4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03C69-7C0B-494E-B59F-4AD78834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64B2-E779-CBDF-6768-D22D0E21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FNN Analysis – 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0944-1A2D-123C-2474-21FB4F2C2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656"/>
            <a:ext cx="6791172" cy="689706"/>
          </a:xfrm>
        </p:spPr>
        <p:txBody>
          <a:bodyPr/>
          <a:lstStyle/>
          <a:p>
            <a:r>
              <a:rPr lang="en-US" b="1" dirty="0"/>
              <a:t>τ = 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8E5DE-3E70-8107-D35A-076B3270EAF6}"/>
              </a:ext>
            </a:extLst>
          </p:cNvPr>
          <p:cNvSpPr txBox="1"/>
          <p:nvPr/>
        </p:nvSpPr>
        <p:spPr>
          <a:xfrm>
            <a:off x="7893227" y="3084333"/>
            <a:ext cx="2761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Interpretation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FNN drops &lt;8% at m = 3 →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optimal embedding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Temperature dynamics are smooth and predictable.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85F46A-DE53-70E3-2783-480FBF3E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73101"/>
              </p:ext>
            </p:extLst>
          </p:nvPr>
        </p:nvGraphicFramePr>
        <p:xfrm>
          <a:off x="677334" y="2230362"/>
          <a:ext cx="7108353" cy="3900820"/>
        </p:xfrm>
        <a:graphic>
          <a:graphicData uri="http://schemas.openxmlformats.org/drawingml/2006/table">
            <a:tbl>
              <a:tblPr/>
              <a:tblGrid>
                <a:gridCol w="2501087">
                  <a:extLst>
                    <a:ext uri="{9D8B030D-6E8A-4147-A177-3AD203B41FA5}">
                      <a16:colId xmlns:a16="http://schemas.microsoft.com/office/drawing/2014/main" val="3945747956"/>
                    </a:ext>
                  </a:extLst>
                </a:gridCol>
                <a:gridCol w="2303633">
                  <a:extLst>
                    <a:ext uri="{9D8B030D-6E8A-4147-A177-3AD203B41FA5}">
                      <a16:colId xmlns:a16="http://schemas.microsoft.com/office/drawing/2014/main" val="3697147207"/>
                    </a:ext>
                  </a:extLst>
                </a:gridCol>
                <a:gridCol w="2303633">
                  <a:extLst>
                    <a:ext uri="{9D8B030D-6E8A-4147-A177-3AD203B41FA5}">
                      <a16:colId xmlns:a16="http://schemas.microsoft.com/office/drawing/2014/main" val="2407474625"/>
                    </a:ext>
                  </a:extLst>
                </a:gridCol>
              </a:tblGrid>
              <a:tr h="35285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</a:rPr>
                        <a:t>Dimension (d)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>
                          <a:solidFill>
                            <a:schemeClr val="tx1"/>
                          </a:solidFill>
                          <a:effectLst/>
                        </a:rPr>
                        <a:t>FNN Count (Raw)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>
                          <a:solidFill>
                            <a:schemeClr val="tx1"/>
                          </a:solidFill>
                          <a:effectLst/>
                        </a:rPr>
                        <a:t>FNN Percentage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090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17,804 / 19,999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IN" sz="1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289710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5,978 / 19,998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33.58%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16101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1,935 / 19,997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10.87%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87338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1,213 / 19,996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6.81%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4220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856 / 19,995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4.81%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84007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543 / 19,994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3.05%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26042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337 / 19,993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1.89%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38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270 / 19,992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1.52%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62207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222 / 19,991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1.25%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829301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190 / 19,990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1.07%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5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2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4799B-3D85-053C-BB09-C856F6D7E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519239F-D0A6-6494-E238-8AA2CD92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47" y="947603"/>
            <a:ext cx="7338599" cy="49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1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9676D-B6B4-A4C0-44AE-D9991A01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A7D1-1F09-DE8C-5430-4FAFE188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FNN Analysis – </a:t>
            </a:r>
            <a:r>
              <a:rPr lang="en-IN" dirty="0"/>
              <a:t>Precipitation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3376-2E1D-864C-A79D-B8151F2E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0655"/>
            <a:ext cx="8596668" cy="389745"/>
          </a:xfrm>
        </p:spPr>
        <p:txBody>
          <a:bodyPr/>
          <a:lstStyle/>
          <a:p>
            <a:r>
              <a:rPr lang="en-US" b="1" dirty="0"/>
              <a:t>τ =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768BF-3A78-9F69-C9F8-1AB4075288A7}"/>
              </a:ext>
            </a:extLst>
          </p:cNvPr>
          <p:cNvSpPr txBox="1"/>
          <p:nvPr/>
        </p:nvSpPr>
        <p:spPr>
          <a:xfrm>
            <a:off x="7925705" y="3283763"/>
            <a:ext cx="2542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FNN across all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poor deterministic structure in hourly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4A9195-0940-FC66-DF42-0431484F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91078"/>
              </p:ext>
            </p:extLst>
          </p:nvPr>
        </p:nvGraphicFramePr>
        <p:xfrm>
          <a:off x="677334" y="2090788"/>
          <a:ext cx="7108353" cy="3900820"/>
        </p:xfrm>
        <a:graphic>
          <a:graphicData uri="http://schemas.openxmlformats.org/drawingml/2006/table">
            <a:tbl>
              <a:tblPr/>
              <a:tblGrid>
                <a:gridCol w="2501087">
                  <a:extLst>
                    <a:ext uri="{9D8B030D-6E8A-4147-A177-3AD203B41FA5}">
                      <a16:colId xmlns:a16="http://schemas.microsoft.com/office/drawing/2014/main" val="132138048"/>
                    </a:ext>
                  </a:extLst>
                </a:gridCol>
                <a:gridCol w="2303633">
                  <a:extLst>
                    <a:ext uri="{9D8B030D-6E8A-4147-A177-3AD203B41FA5}">
                      <a16:colId xmlns:a16="http://schemas.microsoft.com/office/drawing/2014/main" val="1802235425"/>
                    </a:ext>
                  </a:extLst>
                </a:gridCol>
                <a:gridCol w="2303633">
                  <a:extLst>
                    <a:ext uri="{9D8B030D-6E8A-4147-A177-3AD203B41FA5}">
                      <a16:colId xmlns:a16="http://schemas.microsoft.com/office/drawing/2014/main" val="4101268307"/>
                    </a:ext>
                  </a:extLst>
                </a:gridCol>
              </a:tblGrid>
              <a:tr h="35285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>
                          <a:solidFill>
                            <a:schemeClr val="tx1"/>
                          </a:solidFill>
                          <a:effectLst/>
                        </a:rPr>
                        <a:t>Dimension (d)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</a:rPr>
                        <a:t>FNN Count (Raw)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500" b="1">
                          <a:solidFill>
                            <a:schemeClr val="tx1"/>
                          </a:solidFill>
                          <a:effectLst/>
                        </a:rPr>
                        <a:t>FNN Percentage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5005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19,969 / 19,999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IN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50115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18,625 / 19,998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93.27%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0199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16,233 / 19,997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81.29%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146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15,028 / 19,996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75.26%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776041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14,499 / 19,995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72.61%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52144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14,161 / 19,994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70.91%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950285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13,917 / 19,993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69.69%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3031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13,733 / 19,992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68.77%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71011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13,578 / 19,991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68.00%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06776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75612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solidFill>
                            <a:schemeClr val="tx1"/>
                          </a:solidFill>
                          <a:effectLst/>
                        </a:rPr>
                        <a:t>13,443 / 19,990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effectLst/>
                        </a:rPr>
                        <a:t>67.32%</a:t>
                      </a:r>
                    </a:p>
                  </a:txBody>
                  <a:tcPr marL="63010" marR="63010" marT="63010" marB="6301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6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36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5443</TotalTime>
  <Words>1308</Words>
  <Application>Microsoft Office PowerPoint</Application>
  <PresentationFormat>Widescreen</PresentationFormat>
  <Paragraphs>323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quote-cjk-patch</vt:lpstr>
      <vt:lpstr>Trebuchet MS</vt:lpstr>
      <vt:lpstr>Wingdings 3</vt:lpstr>
      <vt:lpstr>Facet</vt:lpstr>
      <vt:lpstr>Temperature and Precipitation Forecasting using LSTM</vt:lpstr>
      <vt:lpstr>Introduction</vt:lpstr>
      <vt:lpstr>Methodology</vt:lpstr>
      <vt:lpstr>False Nearest Neighbors (FNN) Analysis</vt:lpstr>
      <vt:lpstr>FNN Analysis – Temperature</vt:lpstr>
      <vt:lpstr>PowerPoint Presentation</vt:lpstr>
      <vt:lpstr>FNN Analysis – Temperature</vt:lpstr>
      <vt:lpstr>PowerPoint Presentation</vt:lpstr>
      <vt:lpstr>FNN Analysis – Precipitation</vt:lpstr>
      <vt:lpstr>PowerPoint Presentation</vt:lpstr>
      <vt:lpstr>Temperature Forecasting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Forecasted Value for 2020-01-01 00:00:00:  </vt:lpstr>
      <vt:lpstr>Temperature Forecasting Results</vt:lpstr>
      <vt:lpstr>PowerPoint Presentation</vt:lpstr>
      <vt:lpstr>PowerPoint Presentation</vt:lpstr>
      <vt:lpstr>Multi-Step Prediction Visualization</vt:lpstr>
      <vt:lpstr>Multi-Step Prediction Visualization</vt:lpstr>
      <vt:lpstr>PowerPoint Presentation</vt:lpstr>
      <vt:lpstr>Multi-Step Forecast Predictions</vt:lpstr>
      <vt:lpstr>PowerPoint Presentation</vt:lpstr>
      <vt:lpstr>Precipitation Forecasting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Forecasted Values for 2020-01-01 00:00:00: </vt:lpstr>
      <vt:lpstr>Precipitation Forecasting Results</vt:lpstr>
      <vt:lpstr>PowerPoint Presentation</vt:lpstr>
      <vt:lpstr>PowerPoint Presentation</vt:lpstr>
      <vt:lpstr>Multi-Step Prediction Visualization</vt:lpstr>
      <vt:lpstr>Multi-Step Prediction Visualization</vt:lpstr>
      <vt:lpstr>PowerPoint Presentation</vt:lpstr>
      <vt:lpstr>Multi-Step Forecast Predictions</vt:lpstr>
      <vt:lpstr>PowerPoint Presentation</vt:lpstr>
      <vt:lpstr>Why the Difference?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ALFAIZ ALI</dc:creator>
  <cp:lastModifiedBy>Al Faiz Ali</cp:lastModifiedBy>
  <cp:revision>15</cp:revision>
  <dcterms:created xsi:type="dcterms:W3CDTF">2025-05-29T19:48:16Z</dcterms:created>
  <dcterms:modified xsi:type="dcterms:W3CDTF">2025-07-12T12:52:44Z</dcterms:modified>
</cp:coreProperties>
</file>