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ACB10D0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2"/>
  </p:notesMasterIdLst>
  <p:sldIdLst>
    <p:sldId id="271" r:id="rId2"/>
    <p:sldId id="270" r:id="rId3"/>
    <p:sldId id="258" r:id="rId4"/>
    <p:sldId id="257" r:id="rId5"/>
    <p:sldId id="259" r:id="rId6"/>
    <p:sldId id="273" r:id="rId7"/>
    <p:sldId id="260" r:id="rId8"/>
    <p:sldId id="272" r:id="rId9"/>
    <p:sldId id="26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FC49CB-53E1-901A-D131-D2BBDDD84152}" name="Al Fareed" initials="AF" userId="4512ecb0bfec884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2_ACB10D08.xml><?xml version="1.0" encoding="utf-8"?>
<p188:cmLst xmlns:a="http://schemas.openxmlformats.org/drawingml/2006/main" xmlns:r="http://schemas.openxmlformats.org/officeDocument/2006/relationships" xmlns:p188="http://schemas.microsoft.com/office/powerpoint/2018/8/main">
  <p188:cm id="{57F5E08E-240E-4443-B509-72255B0A5647}" authorId="{44FC49CB-53E1-901A-D131-D2BBDDD84152}" created="2022-08-23T15:49:36.566">
    <ac:txMkLst xmlns:ac="http://schemas.microsoft.com/office/drawing/2013/main/command">
      <pc:docMk xmlns:pc="http://schemas.microsoft.com/office/powerpoint/2013/main/command"/>
      <pc:sldMk xmlns:pc="http://schemas.microsoft.com/office/powerpoint/2013/main/command" cId="2897284360" sldId="258"/>
      <ac:spMk id="3" creationId="{2B910E53-E2A7-344D-1BA9-5E1ADB119EDC}"/>
      <ac:txMk cp="271" len="11">
        <ac:context len="510" hash="3325169191"/>
      </ac:txMk>
    </ac:txMkLst>
    <p188:pos x="5219736" y="1625527"/>
    <p188:txBody>
      <a:bodyPr/>
      <a:lstStyle/>
      <a:p>
        <a:r>
          <a:rPr lang="en-IN"/>
          <a:t>the capacity to be changed in size or scale.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8F74D-30B5-4827-A8F9-AA509D03382D}" type="datetimeFigureOut">
              <a:rPr lang="en-IN" smtClean="0"/>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1EDF6-AD53-421C-9194-A463B8DBFF76}" type="slidenum">
              <a:rPr lang="en-IN" smtClean="0"/>
              <a:t>‹#›</a:t>
            </a:fld>
            <a:endParaRPr lang="en-IN"/>
          </a:p>
        </p:txBody>
      </p:sp>
    </p:spTree>
    <p:extLst>
      <p:ext uri="{BB962C8B-B14F-4D97-AF65-F5344CB8AC3E}">
        <p14:creationId xmlns:p14="http://schemas.microsoft.com/office/powerpoint/2010/main" val="397832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the capacity to be changed in size or scale.</a:t>
            </a:r>
            <a:endParaRPr lang="en-IN" dirty="0"/>
          </a:p>
        </p:txBody>
      </p:sp>
      <p:sp>
        <p:nvSpPr>
          <p:cNvPr id="4" name="Slide Number Placeholder 3"/>
          <p:cNvSpPr>
            <a:spLocks noGrp="1"/>
          </p:cNvSpPr>
          <p:nvPr>
            <p:ph type="sldNum" sz="quarter" idx="5"/>
          </p:nvPr>
        </p:nvSpPr>
        <p:spPr/>
        <p:txBody>
          <a:bodyPr/>
          <a:lstStyle/>
          <a:p>
            <a:fld id="{EC01EDF6-AD53-421C-9194-A463B8DBFF76}" type="slidenum">
              <a:rPr lang="en-IN" smtClean="0"/>
              <a:t>3</a:t>
            </a:fld>
            <a:endParaRPr lang="en-IN"/>
          </a:p>
        </p:txBody>
      </p:sp>
    </p:spTree>
    <p:extLst>
      <p:ext uri="{BB962C8B-B14F-4D97-AF65-F5344CB8AC3E}">
        <p14:creationId xmlns:p14="http://schemas.microsoft.com/office/powerpoint/2010/main" val="3148950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1B4FA5-3FCF-4E30-8A1B-946AFC6BB339}"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378592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B4FA5-3FCF-4E30-8A1B-946AFC6BB339}"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418229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B4FA5-3FCF-4E30-8A1B-946AFC6BB339}"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2478149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B4FA5-3FCF-4E30-8A1B-946AFC6BB339}"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68F023E-03A1-4059-A813-280733FF5505}"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2576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B4FA5-3FCF-4E30-8A1B-946AFC6BB339}"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3915883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1B4FA5-3FCF-4E30-8A1B-946AFC6BB339}" type="datetimeFigureOut">
              <a:rPr lang="en-IN" smtClean="0"/>
              <a:t>24-08-2022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3289897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1B4FA5-3FCF-4E30-8A1B-946AFC6BB339}" type="datetimeFigureOut">
              <a:rPr lang="en-IN" smtClean="0"/>
              <a:t>24-08-2022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203569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B4FA5-3FCF-4E30-8A1B-946AFC6BB339}"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1901698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31B4FA5-3FCF-4E30-8A1B-946AFC6BB339}" type="datetimeFigureOut">
              <a:rPr lang="en-IN" smtClean="0"/>
              <a:t>24-08-2022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68F023E-03A1-4059-A813-280733FF5505}" type="slidenum">
              <a:rPr lang="en-IN" smtClean="0"/>
              <a:t>‹#›</a:t>
            </a:fld>
            <a:endParaRPr lang="en-IN"/>
          </a:p>
        </p:txBody>
      </p:sp>
    </p:spTree>
    <p:extLst>
      <p:ext uri="{BB962C8B-B14F-4D97-AF65-F5344CB8AC3E}">
        <p14:creationId xmlns:p14="http://schemas.microsoft.com/office/powerpoint/2010/main" val="315145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B4FA5-3FCF-4E30-8A1B-946AFC6BB339}"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54800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B4FA5-3FCF-4E30-8A1B-946AFC6BB339}"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121032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B4FA5-3FCF-4E30-8A1B-946AFC6BB339}"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354545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B4FA5-3FCF-4E30-8A1B-946AFC6BB339}" type="datetimeFigureOut">
              <a:rPr lang="en-IN" smtClean="0"/>
              <a:t>24-08-2022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310706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B4FA5-3FCF-4E30-8A1B-946AFC6BB339}" type="datetimeFigureOut">
              <a:rPr lang="en-IN" smtClean="0"/>
              <a:t>24-08-2022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170575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1B4FA5-3FCF-4E30-8A1B-946AFC6BB339}" type="datetimeFigureOut">
              <a:rPr lang="en-IN" smtClean="0"/>
              <a:t>24-08-2022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334133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B4FA5-3FCF-4E30-8A1B-946AFC6BB339}"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412481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B4FA5-3FCF-4E30-8A1B-946AFC6BB339}"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F023E-03A1-4059-A813-280733FF5505}" type="slidenum">
              <a:rPr lang="en-IN" smtClean="0"/>
              <a:t>‹#›</a:t>
            </a:fld>
            <a:endParaRPr lang="en-IN"/>
          </a:p>
        </p:txBody>
      </p:sp>
    </p:spTree>
    <p:extLst>
      <p:ext uri="{BB962C8B-B14F-4D97-AF65-F5344CB8AC3E}">
        <p14:creationId xmlns:p14="http://schemas.microsoft.com/office/powerpoint/2010/main" val="8462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1B4FA5-3FCF-4E30-8A1B-946AFC6BB339}" type="datetimeFigureOut">
              <a:rPr lang="en-IN" smtClean="0"/>
              <a:t>24-08-2022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68F023E-03A1-4059-A813-280733FF5505}" type="slidenum">
              <a:rPr lang="en-IN" smtClean="0"/>
              <a:t>‹#›</a:t>
            </a:fld>
            <a:endParaRPr lang="en-IN"/>
          </a:p>
        </p:txBody>
      </p:sp>
    </p:spTree>
    <p:extLst>
      <p:ext uri="{BB962C8B-B14F-4D97-AF65-F5344CB8AC3E}">
        <p14:creationId xmlns:p14="http://schemas.microsoft.com/office/powerpoint/2010/main" val="110338799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ACB10D08.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58F1-36DB-1CF1-5EB9-E05CD34A5E3C}"/>
              </a:ext>
            </a:extLst>
          </p:cNvPr>
          <p:cNvSpPr>
            <a:spLocks noGrp="1"/>
          </p:cNvSpPr>
          <p:nvPr>
            <p:ph type="ctrTitle"/>
          </p:nvPr>
        </p:nvSpPr>
        <p:spPr/>
        <p:txBody>
          <a:bodyPr/>
          <a:lstStyle/>
          <a:p>
            <a:r>
              <a:rPr lang="en-IN" sz="3600" dirty="0">
                <a:latin typeface="Algerian" panose="04020705040A02060702" pitchFamily="82" charset="0"/>
              </a:rPr>
              <a:t>BLOCKCHAIN as a security IN IOT</a:t>
            </a:r>
            <a:endParaRPr lang="en-IN" sz="3600" dirty="0"/>
          </a:p>
        </p:txBody>
      </p:sp>
      <p:sp>
        <p:nvSpPr>
          <p:cNvPr id="3" name="Subtitle 2">
            <a:extLst>
              <a:ext uri="{FF2B5EF4-FFF2-40B4-BE49-F238E27FC236}">
                <a16:creationId xmlns:a16="http://schemas.microsoft.com/office/drawing/2014/main" id="{440F13B9-E556-9397-DC82-4237900BD81F}"/>
              </a:ext>
            </a:extLst>
          </p:cNvPr>
          <p:cNvSpPr>
            <a:spLocks noGrp="1"/>
          </p:cNvSpPr>
          <p:nvPr>
            <p:ph type="subTitle" idx="1"/>
          </p:nvPr>
        </p:nvSpPr>
        <p:spPr/>
        <p:txBody>
          <a:bodyPr/>
          <a:lstStyle/>
          <a:p>
            <a:r>
              <a:rPr lang="en-IN" dirty="0"/>
              <a:t>Al-Fareed</a:t>
            </a:r>
          </a:p>
          <a:p>
            <a:r>
              <a:rPr lang="en-IN" dirty="0"/>
              <a:t>Manipal Institute </a:t>
            </a:r>
            <a:r>
              <a:rPr lang="en-IN"/>
              <a:t>of Technology</a:t>
            </a:r>
            <a:endParaRPr lang="en-IN" dirty="0"/>
          </a:p>
        </p:txBody>
      </p:sp>
    </p:spTree>
    <p:extLst>
      <p:ext uri="{BB962C8B-B14F-4D97-AF65-F5344CB8AC3E}">
        <p14:creationId xmlns:p14="http://schemas.microsoft.com/office/powerpoint/2010/main" val="852461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58F1-36DB-1CF1-5EB9-E05CD34A5E3C}"/>
              </a:ext>
            </a:extLst>
          </p:cNvPr>
          <p:cNvSpPr>
            <a:spLocks noGrp="1"/>
          </p:cNvSpPr>
          <p:nvPr>
            <p:ph type="ctrTitle"/>
          </p:nvPr>
        </p:nvSpPr>
        <p:spPr/>
        <p:txBody>
          <a:bodyPr/>
          <a:lstStyle/>
          <a:p>
            <a:r>
              <a:rPr lang="en-IN" sz="3600" dirty="0">
                <a:latin typeface="Algerian" panose="04020705040A02060702" pitchFamily="82" charset="0"/>
              </a:rPr>
              <a:t>Thank you</a:t>
            </a:r>
            <a:endParaRPr lang="en-IN" sz="3600" dirty="0"/>
          </a:p>
        </p:txBody>
      </p:sp>
    </p:spTree>
    <p:extLst>
      <p:ext uri="{BB962C8B-B14F-4D97-AF65-F5344CB8AC3E}">
        <p14:creationId xmlns:p14="http://schemas.microsoft.com/office/powerpoint/2010/main" val="25889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0E9B-DE8C-7147-F04C-31708E2CC2CF}"/>
              </a:ext>
            </a:extLst>
          </p:cNvPr>
          <p:cNvSpPr>
            <a:spLocks noGrp="1"/>
          </p:cNvSpPr>
          <p:nvPr>
            <p:ph type="title"/>
          </p:nvPr>
        </p:nvSpPr>
        <p:spPr/>
        <p:txBody>
          <a:bodyPr/>
          <a:lstStyle/>
          <a:p>
            <a:r>
              <a:rPr lang="en-IN" dirty="0"/>
              <a:t> Contents</a:t>
            </a:r>
          </a:p>
        </p:txBody>
      </p:sp>
      <p:sp>
        <p:nvSpPr>
          <p:cNvPr id="3" name="Content Placeholder 2">
            <a:extLst>
              <a:ext uri="{FF2B5EF4-FFF2-40B4-BE49-F238E27FC236}">
                <a16:creationId xmlns:a16="http://schemas.microsoft.com/office/drawing/2014/main" id="{EADEE18C-D823-7A3D-F0FD-03ABEA4DA4C1}"/>
              </a:ext>
            </a:extLst>
          </p:cNvPr>
          <p:cNvSpPr>
            <a:spLocks noGrp="1"/>
          </p:cNvSpPr>
          <p:nvPr>
            <p:ph idx="1"/>
          </p:nvPr>
        </p:nvSpPr>
        <p:spPr/>
        <p:txBody>
          <a:bodyPr>
            <a:normAutofit/>
          </a:bodyPr>
          <a:lstStyle/>
          <a:p>
            <a:r>
              <a:rPr lang="en-IN" dirty="0"/>
              <a:t>What is IoT?</a:t>
            </a:r>
          </a:p>
          <a:p>
            <a:r>
              <a:rPr lang="en-IN" dirty="0"/>
              <a:t>What is Blockchain?</a:t>
            </a:r>
          </a:p>
          <a:p>
            <a:r>
              <a:rPr lang="en-IN" dirty="0"/>
              <a:t>How Blockchain works?</a:t>
            </a:r>
          </a:p>
          <a:p>
            <a:r>
              <a:rPr lang="en-IN" dirty="0"/>
              <a:t>Why Blockchain in IoT?</a:t>
            </a:r>
          </a:p>
          <a:p>
            <a:r>
              <a:rPr lang="en-IN" dirty="0"/>
              <a:t>Drawbacks of Blockchain</a:t>
            </a:r>
          </a:p>
          <a:p>
            <a:r>
              <a:rPr lang="en-IN" dirty="0"/>
              <a:t>Challenges for Blockchain in IoT</a:t>
            </a:r>
          </a:p>
          <a:p>
            <a:r>
              <a:rPr lang="en-IN" dirty="0"/>
              <a:t>Future Works</a:t>
            </a:r>
          </a:p>
          <a:p>
            <a:endParaRPr lang="en-IN" dirty="0"/>
          </a:p>
        </p:txBody>
      </p:sp>
    </p:spTree>
    <p:extLst>
      <p:ext uri="{BB962C8B-B14F-4D97-AF65-F5344CB8AC3E}">
        <p14:creationId xmlns:p14="http://schemas.microsoft.com/office/powerpoint/2010/main" val="415713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B957-D320-05C3-1942-9EB49A60570C}"/>
              </a:ext>
            </a:extLst>
          </p:cNvPr>
          <p:cNvSpPr>
            <a:spLocks noGrp="1"/>
          </p:cNvSpPr>
          <p:nvPr>
            <p:ph type="title"/>
          </p:nvPr>
        </p:nvSpPr>
        <p:spPr/>
        <p:txBody>
          <a:bodyPr/>
          <a:lstStyle/>
          <a:p>
            <a:r>
              <a:rPr lang="en-IN" dirty="0"/>
              <a:t>What is IoT?</a:t>
            </a:r>
          </a:p>
        </p:txBody>
      </p:sp>
      <p:sp>
        <p:nvSpPr>
          <p:cNvPr id="3" name="Content Placeholder 2">
            <a:extLst>
              <a:ext uri="{FF2B5EF4-FFF2-40B4-BE49-F238E27FC236}">
                <a16:creationId xmlns:a16="http://schemas.microsoft.com/office/drawing/2014/main" id="{2B910E53-E2A7-344D-1BA9-5E1ADB119EDC}"/>
              </a:ext>
            </a:extLst>
          </p:cNvPr>
          <p:cNvSpPr>
            <a:spLocks noGrp="1"/>
          </p:cNvSpPr>
          <p:nvPr>
            <p:ph idx="1"/>
          </p:nvPr>
        </p:nvSpPr>
        <p:spPr/>
        <p:txBody>
          <a:bodyPr>
            <a:normAutofit/>
          </a:bodyPr>
          <a:lstStyle/>
          <a:p>
            <a:r>
              <a:rPr lang="en-US" dirty="0"/>
              <a:t>The Internet of Things (IoT) describes the network of physical objects—“things”—that are embedded with sensors, software, and other technologies for the purpose of connecting and exchanging data with other devices and systems over the internet.</a:t>
            </a:r>
          </a:p>
          <a:p>
            <a:r>
              <a:rPr lang="en-US" dirty="0"/>
              <a:t>IoT’s major features are- scalability, connectivity, artificial intelligence, dynamic nature, endpoint management, integration, analyzing, and compact nature of devices.</a:t>
            </a:r>
          </a:p>
          <a:p>
            <a:r>
              <a:rPr lang="en-IN" dirty="0"/>
              <a:t>Challenges of IoT’s are : Security and privacy, Connectivity and power dependence, Integration</a:t>
            </a:r>
          </a:p>
        </p:txBody>
      </p:sp>
    </p:spTree>
    <p:extLst>
      <p:ext uri="{BB962C8B-B14F-4D97-AF65-F5344CB8AC3E}">
        <p14:creationId xmlns:p14="http://schemas.microsoft.com/office/powerpoint/2010/main" val="2897284360"/>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2967-8D09-6742-11DB-8EF49BB5D942}"/>
              </a:ext>
            </a:extLst>
          </p:cNvPr>
          <p:cNvSpPr>
            <a:spLocks noGrp="1"/>
          </p:cNvSpPr>
          <p:nvPr>
            <p:ph type="title"/>
          </p:nvPr>
        </p:nvSpPr>
        <p:spPr/>
        <p:txBody>
          <a:bodyPr/>
          <a:lstStyle/>
          <a:p>
            <a:r>
              <a:rPr lang="en-IN" dirty="0"/>
              <a:t>What is Blockchain Technology</a:t>
            </a:r>
          </a:p>
        </p:txBody>
      </p:sp>
      <p:sp>
        <p:nvSpPr>
          <p:cNvPr id="3" name="Content Placeholder 2">
            <a:extLst>
              <a:ext uri="{FF2B5EF4-FFF2-40B4-BE49-F238E27FC236}">
                <a16:creationId xmlns:a16="http://schemas.microsoft.com/office/drawing/2014/main" id="{B6C012CD-8ECD-B434-57FD-966FBECE799B}"/>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chemeClr val="tx1">
                    <a:lumMod val="95000"/>
                  </a:schemeClr>
                </a:solidFill>
                <a:effectLst/>
                <a:latin typeface="Georgia" panose="02040502050405020303" pitchFamily="18" charset="0"/>
              </a:rPr>
              <a:t>A blockchain is a data structure, which is a growing list of data blocks.</a:t>
            </a:r>
          </a:p>
          <a:p>
            <a:pPr algn="l">
              <a:buFont typeface="Arial" panose="020B0604020202020204" pitchFamily="34" charset="0"/>
              <a:buChar char="•"/>
            </a:pPr>
            <a:r>
              <a:rPr lang="en-US" b="0" i="0" dirty="0">
                <a:solidFill>
                  <a:schemeClr val="tx1">
                    <a:lumMod val="95000"/>
                  </a:schemeClr>
                </a:solidFill>
                <a:effectLst/>
                <a:latin typeface="Georgia" panose="02040502050405020303" pitchFamily="18" charset="0"/>
              </a:rPr>
              <a:t>The data blocks are linked together, such that old blocks cannot be removed or altered.</a:t>
            </a:r>
          </a:p>
          <a:p>
            <a:r>
              <a:rPr lang="en-US" b="0" i="0" dirty="0">
                <a:solidFill>
                  <a:schemeClr val="tx1">
                    <a:lumMod val="95000"/>
                  </a:schemeClr>
                </a:solidFill>
                <a:effectLst/>
                <a:latin typeface="Georgia" panose="02040502050405020303" pitchFamily="18" charset="0"/>
              </a:rPr>
              <a:t>Blockchain technology makes middlemen (so-called trusted third parties) obsolete in many applications.</a:t>
            </a:r>
          </a:p>
          <a:p>
            <a:r>
              <a:rPr lang="en-US" b="0" i="0" dirty="0">
                <a:solidFill>
                  <a:schemeClr val="tx1">
                    <a:lumMod val="95000"/>
                  </a:schemeClr>
                </a:solidFill>
                <a:effectLst/>
                <a:latin typeface="Georgia" panose="02040502050405020303" pitchFamily="18" charset="0"/>
              </a:rPr>
              <a:t>Blockchain technology has a wide range of applications for consensus building. In a finite timeframe, all participants of the blockchain agree on a proposal, which was worked out by a being participant. At Bitcoin, for example, all participants agree on who owns how many bitcoins. But many applications are also conceivable in industry. As it’s history can be tracked.</a:t>
            </a:r>
          </a:p>
          <a:p>
            <a:r>
              <a:rPr lang="en-US" b="0" i="0" dirty="0">
                <a:solidFill>
                  <a:schemeClr val="tx1">
                    <a:lumMod val="95000"/>
                  </a:schemeClr>
                </a:solidFill>
                <a:effectLst/>
                <a:latin typeface="Georgia" panose="02040502050405020303" pitchFamily="18" charset="0"/>
              </a:rPr>
              <a:t>If something is published on a public blockchain, all participants become witnesses..</a:t>
            </a:r>
            <a:endParaRPr lang="en-IN" dirty="0">
              <a:solidFill>
                <a:schemeClr val="tx1">
                  <a:lumMod val="95000"/>
                </a:schemeClr>
              </a:solidFill>
            </a:endParaRPr>
          </a:p>
        </p:txBody>
      </p:sp>
    </p:spTree>
    <p:extLst>
      <p:ext uri="{BB962C8B-B14F-4D97-AF65-F5344CB8AC3E}">
        <p14:creationId xmlns:p14="http://schemas.microsoft.com/office/powerpoint/2010/main" val="141465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8029-07BD-50DA-7D97-8CA390F7F281}"/>
              </a:ext>
            </a:extLst>
          </p:cNvPr>
          <p:cNvSpPr>
            <a:spLocks noGrp="1"/>
          </p:cNvSpPr>
          <p:nvPr>
            <p:ph type="title"/>
          </p:nvPr>
        </p:nvSpPr>
        <p:spPr/>
        <p:txBody>
          <a:bodyPr/>
          <a:lstStyle/>
          <a:p>
            <a:r>
              <a:rPr lang="en-IN" dirty="0"/>
              <a:t>How Blockchain works?</a:t>
            </a:r>
          </a:p>
        </p:txBody>
      </p:sp>
      <p:sp>
        <p:nvSpPr>
          <p:cNvPr id="3" name="Content Placeholder 2">
            <a:extLst>
              <a:ext uri="{FF2B5EF4-FFF2-40B4-BE49-F238E27FC236}">
                <a16:creationId xmlns:a16="http://schemas.microsoft.com/office/drawing/2014/main" id="{83EFF324-7FD2-23B0-99AB-EF9EB8CFADB0}"/>
              </a:ext>
            </a:extLst>
          </p:cNvPr>
          <p:cNvSpPr>
            <a:spLocks noGrp="1"/>
          </p:cNvSpPr>
          <p:nvPr>
            <p:ph idx="1"/>
          </p:nvPr>
        </p:nvSpPr>
        <p:spPr/>
        <p:txBody>
          <a:bodyPr>
            <a:normAutofit fontScale="92500" lnSpcReduction="10000"/>
          </a:bodyPr>
          <a:lstStyle/>
          <a:p>
            <a:r>
              <a:rPr lang="en-US" dirty="0"/>
              <a:t>Blockchain works via a multistep process, which in simple terms happens as follows: An authorized participant inputs a transaction, which must be authenticated by the technology. That action creates a block that represents that specific transaction or data. The block is sent to every computer node in the network.</a:t>
            </a:r>
          </a:p>
          <a:p>
            <a:r>
              <a:rPr lang="en-US" dirty="0"/>
              <a:t>Three parts of chain</a:t>
            </a:r>
          </a:p>
          <a:p>
            <a:r>
              <a:rPr lang="en-US" dirty="0"/>
              <a:t>Data. The type of data stored in a block differs based on the blockchain. ...</a:t>
            </a:r>
          </a:p>
          <a:p>
            <a:r>
              <a:rPr lang="en-US" dirty="0"/>
              <a:t>hash. A hash, similar to a fingerprint, is also included in the block. ...</a:t>
            </a:r>
          </a:p>
          <a:p>
            <a:r>
              <a:rPr lang="en-US" dirty="0"/>
              <a:t>Previous data hash. A hash of a previous block is the final piece in a blockchain.</a:t>
            </a:r>
            <a:endParaRPr lang="en-IN" dirty="0"/>
          </a:p>
        </p:txBody>
      </p:sp>
    </p:spTree>
    <p:extLst>
      <p:ext uri="{BB962C8B-B14F-4D97-AF65-F5344CB8AC3E}">
        <p14:creationId xmlns:p14="http://schemas.microsoft.com/office/powerpoint/2010/main" val="339090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65C6-4212-1376-522E-6E5D8430BE10}"/>
              </a:ext>
            </a:extLst>
          </p:cNvPr>
          <p:cNvSpPr>
            <a:spLocks noGrp="1"/>
          </p:cNvSpPr>
          <p:nvPr>
            <p:ph type="title"/>
          </p:nvPr>
        </p:nvSpPr>
        <p:spPr/>
        <p:txBody>
          <a:bodyPr/>
          <a:lstStyle/>
          <a:p>
            <a:r>
              <a:rPr lang="en-IN" dirty="0"/>
              <a:t>Blockchain in IoT</a:t>
            </a:r>
          </a:p>
        </p:txBody>
      </p:sp>
      <p:sp>
        <p:nvSpPr>
          <p:cNvPr id="3" name="Content Placeholder 2">
            <a:extLst>
              <a:ext uri="{FF2B5EF4-FFF2-40B4-BE49-F238E27FC236}">
                <a16:creationId xmlns:a16="http://schemas.microsoft.com/office/drawing/2014/main" id="{11FB96C2-6092-082A-C205-81FAD7F3C7D6}"/>
              </a:ext>
            </a:extLst>
          </p:cNvPr>
          <p:cNvSpPr>
            <a:spLocks noGrp="1"/>
          </p:cNvSpPr>
          <p:nvPr>
            <p:ph idx="1"/>
          </p:nvPr>
        </p:nvSpPr>
        <p:spPr>
          <a:xfrm>
            <a:off x="680321" y="2465614"/>
            <a:ext cx="9613861" cy="3470574"/>
          </a:xfrm>
        </p:spPr>
        <p:txBody>
          <a:bodyPr/>
          <a:lstStyle/>
          <a:p>
            <a:r>
              <a:rPr lang="en-IN" dirty="0"/>
              <a:t>In </a:t>
            </a:r>
            <a:r>
              <a:rPr lang="en-IN" dirty="0" err="1"/>
              <a:t>Blockcain</a:t>
            </a:r>
            <a:r>
              <a:rPr lang="en-IN" dirty="0"/>
              <a:t> IoT systems, the IOT devices uses blockchain technology as the backend networking system for storing their information.</a:t>
            </a:r>
          </a:p>
          <a:p>
            <a:r>
              <a:rPr lang="en-IN" dirty="0"/>
              <a:t>Blockchain in IoT can be implemented in various sectors such as </a:t>
            </a:r>
            <a:r>
              <a:rPr lang="en-IN" dirty="0" err="1"/>
              <a:t>Supplychain</a:t>
            </a:r>
            <a:r>
              <a:rPr lang="en-IN" dirty="0"/>
              <a:t> management, Agriculture, Automotive Sector or Smart Home</a:t>
            </a:r>
          </a:p>
          <a:p>
            <a:pPr algn="just"/>
            <a:r>
              <a:rPr lang="en-IN" dirty="0"/>
              <a:t>Where it can track the entire process of the supply chain and increase the overall efficiency for better result and  securely store user sensitive data such as Face ID, Fingerprints, Voice ID..</a:t>
            </a:r>
          </a:p>
        </p:txBody>
      </p:sp>
    </p:spTree>
    <p:extLst>
      <p:ext uri="{BB962C8B-B14F-4D97-AF65-F5344CB8AC3E}">
        <p14:creationId xmlns:p14="http://schemas.microsoft.com/office/powerpoint/2010/main" val="238976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CEA7-DFA1-718C-A25E-FED00E0034D0}"/>
              </a:ext>
            </a:extLst>
          </p:cNvPr>
          <p:cNvSpPr>
            <a:spLocks noGrp="1"/>
          </p:cNvSpPr>
          <p:nvPr>
            <p:ph type="title"/>
          </p:nvPr>
        </p:nvSpPr>
        <p:spPr/>
        <p:txBody>
          <a:bodyPr/>
          <a:lstStyle/>
          <a:p>
            <a:r>
              <a:rPr lang="en-IN" dirty="0"/>
              <a:t>Advantages of Blockchain in IoT</a:t>
            </a:r>
          </a:p>
        </p:txBody>
      </p:sp>
      <p:pic>
        <p:nvPicPr>
          <p:cNvPr id="9" name="Content Placeholder 8">
            <a:extLst>
              <a:ext uri="{FF2B5EF4-FFF2-40B4-BE49-F238E27FC236}">
                <a16:creationId xmlns:a16="http://schemas.microsoft.com/office/drawing/2014/main" id="{28199E20-462E-B901-2058-BE7C1A393EE3}"/>
              </a:ext>
            </a:extLst>
          </p:cNvPr>
          <p:cNvPicPr>
            <a:picLocks noGrp="1" noChangeAspect="1"/>
          </p:cNvPicPr>
          <p:nvPr>
            <p:ph idx="1"/>
          </p:nvPr>
        </p:nvPicPr>
        <p:blipFill rotWithShape="1">
          <a:blip r:embed="rId2"/>
          <a:srcRect t="17084"/>
          <a:stretch/>
        </p:blipFill>
        <p:spPr>
          <a:xfrm>
            <a:off x="1486601" y="2289402"/>
            <a:ext cx="7518025" cy="3937226"/>
          </a:xfrm>
        </p:spPr>
      </p:pic>
    </p:spTree>
    <p:extLst>
      <p:ext uri="{BB962C8B-B14F-4D97-AF65-F5344CB8AC3E}">
        <p14:creationId xmlns:p14="http://schemas.microsoft.com/office/powerpoint/2010/main" val="217338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8FBC-1E56-D0A2-9588-5723D12145C9}"/>
              </a:ext>
            </a:extLst>
          </p:cNvPr>
          <p:cNvSpPr>
            <a:spLocks noGrp="1"/>
          </p:cNvSpPr>
          <p:nvPr>
            <p:ph type="title"/>
          </p:nvPr>
        </p:nvSpPr>
        <p:spPr/>
        <p:txBody>
          <a:bodyPr/>
          <a:lstStyle/>
          <a:p>
            <a:r>
              <a:rPr lang="en-IN" dirty="0"/>
              <a:t>Drawbacks of Blockchain</a:t>
            </a:r>
          </a:p>
        </p:txBody>
      </p:sp>
      <p:sp>
        <p:nvSpPr>
          <p:cNvPr id="3" name="Content Placeholder 2">
            <a:extLst>
              <a:ext uri="{FF2B5EF4-FFF2-40B4-BE49-F238E27FC236}">
                <a16:creationId xmlns:a16="http://schemas.microsoft.com/office/drawing/2014/main" id="{36D94825-6D1B-2BFF-8296-72CB16464A4E}"/>
              </a:ext>
            </a:extLst>
          </p:cNvPr>
          <p:cNvSpPr>
            <a:spLocks noGrp="1"/>
          </p:cNvSpPr>
          <p:nvPr>
            <p:ph idx="1"/>
          </p:nvPr>
        </p:nvSpPr>
        <p:spPr/>
        <p:txBody>
          <a:bodyPr>
            <a:normAutofit/>
          </a:bodyPr>
          <a:lstStyle/>
          <a:p>
            <a:pPr marL="0" indent="0">
              <a:buNone/>
            </a:pPr>
            <a:r>
              <a:rPr lang="en-IN" dirty="0"/>
              <a:t>Challenges</a:t>
            </a:r>
          </a:p>
          <a:p>
            <a:r>
              <a:rPr lang="en-IN" dirty="0"/>
              <a:t>Complex</a:t>
            </a:r>
          </a:p>
          <a:p>
            <a:r>
              <a:rPr lang="en-IN" dirty="0"/>
              <a:t>Slow Speed(Time Consuming)</a:t>
            </a:r>
          </a:p>
          <a:p>
            <a:r>
              <a:rPr lang="en-IN" dirty="0"/>
              <a:t>Wastage of resources</a:t>
            </a:r>
          </a:p>
          <a:p>
            <a:r>
              <a:rPr lang="en-IN" dirty="0"/>
              <a:t>Privacy</a:t>
            </a:r>
          </a:p>
          <a:p>
            <a:r>
              <a:rPr lang="en-IN" dirty="0"/>
              <a:t>51% Attack</a:t>
            </a:r>
          </a:p>
          <a:p>
            <a:pPr marL="0" indent="0">
              <a:buNone/>
            </a:pPr>
            <a:r>
              <a:rPr lang="en-IN" dirty="0"/>
              <a:t>Risks such as credential security, Legal and compliance</a:t>
            </a:r>
          </a:p>
        </p:txBody>
      </p:sp>
    </p:spTree>
    <p:extLst>
      <p:ext uri="{BB962C8B-B14F-4D97-AF65-F5344CB8AC3E}">
        <p14:creationId xmlns:p14="http://schemas.microsoft.com/office/powerpoint/2010/main" val="38330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ED15-C82C-DF6E-E448-70A45B2EC7B3}"/>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51847144-D77C-4674-4AD6-EFC367F9CD72}"/>
              </a:ext>
            </a:extLst>
          </p:cNvPr>
          <p:cNvSpPr>
            <a:spLocks noGrp="1"/>
          </p:cNvSpPr>
          <p:nvPr>
            <p:ph idx="1"/>
          </p:nvPr>
        </p:nvSpPr>
        <p:spPr>
          <a:xfrm>
            <a:off x="838200" y="2163459"/>
            <a:ext cx="10515600" cy="4667250"/>
          </a:xfrm>
        </p:spPr>
        <p:txBody>
          <a:bodyPr>
            <a:normAutofit fontScale="92500" lnSpcReduction="10000"/>
          </a:bodyPr>
          <a:lstStyle/>
          <a:p>
            <a:r>
              <a:rPr lang="en-US" dirty="0"/>
              <a:t>The low consensus efficiency of the current blockchain technology is a problem that will directly impact how quickly an authentication request is processed. The Hyperledger Fabric cluster environment is currently only comprised of a small number of nodes, which reduces the transaction time. The current consensus process, however, is no longer able to satisfy the criteria if it is to be used on a broad scale. Therefore, in order to further increase certification efficiency, the consensus method must be modified.</a:t>
            </a:r>
          </a:p>
          <a:p>
            <a:r>
              <a:rPr lang="en-US" dirty="0"/>
              <a:t>More tangible tools can be employed in the future to check the system's dependability and throughput.</a:t>
            </a:r>
          </a:p>
          <a:p>
            <a:r>
              <a:rPr lang="en-US" dirty="0"/>
              <a:t>The members in the alliance chain should be able to amend the smart contract on their own, even though smart contracts might incorporate business logic that is open and challenging to modify. The next phase of study can concentrate on how to implement the self-customization direction while deploying the smart contract to the alliance chain. To enhance this system, future study can strive to create additional smart contracts involving the participants.</a:t>
            </a:r>
          </a:p>
        </p:txBody>
      </p:sp>
    </p:spTree>
    <p:extLst>
      <p:ext uri="{BB962C8B-B14F-4D97-AF65-F5344CB8AC3E}">
        <p14:creationId xmlns:p14="http://schemas.microsoft.com/office/powerpoint/2010/main" val="34618831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761</TotalTime>
  <Words>689</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vt:lpstr>
      <vt:lpstr>Calibri</vt:lpstr>
      <vt:lpstr>Georgia</vt:lpstr>
      <vt:lpstr>Trebuchet MS</vt:lpstr>
      <vt:lpstr>Berlin</vt:lpstr>
      <vt:lpstr>BLOCKCHAIN as a security IN IOT</vt:lpstr>
      <vt:lpstr> Contents</vt:lpstr>
      <vt:lpstr>What is IoT?</vt:lpstr>
      <vt:lpstr>What is Blockchain Technology</vt:lpstr>
      <vt:lpstr>How Blockchain works?</vt:lpstr>
      <vt:lpstr>Blockchain in IoT</vt:lpstr>
      <vt:lpstr>Advantages of Blockchain in IoT</vt:lpstr>
      <vt:lpstr>Drawbacks of Blockchain</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IOT</dc:title>
  <dc:creator>Al Fareed</dc:creator>
  <cp:lastModifiedBy>Al Fareed</cp:lastModifiedBy>
  <cp:revision>7</cp:revision>
  <dcterms:created xsi:type="dcterms:W3CDTF">2022-08-16T15:54:18Z</dcterms:created>
  <dcterms:modified xsi:type="dcterms:W3CDTF">2022-08-24T10:59:17Z</dcterms:modified>
</cp:coreProperties>
</file>