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ad1db0f2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ad1db0f2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ad1db0f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d1db0f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ad1db0f2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ad1db0f2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ad1db0f2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d1db0f2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ad1db0f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ad1db0f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ad1db0f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d1db0f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d1db0f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d1db0f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analysis would like to be done for year over year to </a:t>
            </a:r>
            <a:r>
              <a:rPr lang="en"/>
              <a:t>determine</a:t>
            </a:r>
            <a:r>
              <a:rPr lang="en"/>
              <a:t> if the passenger volume patterns explored in 2019 are similar in past years.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ad1db0f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d1db0f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ad1db0f2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ad1db0f2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ad1db0f2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ad1db0f2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ad1db0f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ad1db0f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ad1db0f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d1db0f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these charts, we’ve limited the data to simply california to help with readability. This same analysis was conducted on Florida, Texas, New York and Virginia.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 right</a:t>
            </a:r>
            <a:endParaRPr/>
          </a:p>
          <a:p>
            <a:pPr indent="0" lvl="0" marL="0" rtl="0" algn="l">
              <a:spcBef>
                <a:spcPts val="0"/>
              </a:spcBef>
              <a:spcAft>
                <a:spcPts val="0"/>
              </a:spcAft>
              <a:buNone/>
            </a:pPr>
            <a:r>
              <a:rPr lang="en"/>
              <a:t>SEA-Seattle-Tacoma International Airport</a:t>
            </a:r>
            <a:endParaRPr/>
          </a:p>
          <a:p>
            <a:pPr indent="0" lvl="0" marL="0" rtl="0" algn="l">
              <a:spcBef>
                <a:spcPts val="0"/>
              </a:spcBef>
              <a:spcAft>
                <a:spcPts val="0"/>
              </a:spcAft>
              <a:buNone/>
            </a:pPr>
            <a:r>
              <a:rPr lang="en"/>
              <a:t>JFK - John F. Kennedy International Airport</a:t>
            </a:r>
            <a:endParaRPr/>
          </a:p>
          <a:p>
            <a:pPr indent="0" lvl="0" marL="0" rtl="0" algn="l">
              <a:spcBef>
                <a:spcPts val="0"/>
              </a:spcBef>
              <a:spcAft>
                <a:spcPts val="0"/>
              </a:spcAft>
              <a:buNone/>
            </a:pPr>
            <a:r>
              <a:rPr lang="en"/>
              <a:t>DEN - Denver International Airport</a:t>
            </a:r>
            <a:endParaRPr/>
          </a:p>
          <a:p>
            <a:pPr indent="0" lvl="0" marL="0" rtl="0" algn="l">
              <a:spcBef>
                <a:spcPts val="0"/>
              </a:spcBef>
              <a:spcAft>
                <a:spcPts val="0"/>
              </a:spcAft>
              <a:buNone/>
            </a:pPr>
            <a:r>
              <a:rPr lang="en"/>
              <a:t>PDX - Portland International Airport</a:t>
            </a:r>
            <a:endParaRPr/>
          </a:p>
          <a:p>
            <a:pPr indent="0" lvl="0" marL="0" rtl="0" algn="l">
              <a:spcBef>
                <a:spcPts val="0"/>
              </a:spcBef>
              <a:spcAft>
                <a:spcPts val="0"/>
              </a:spcAft>
              <a:buNone/>
            </a:pPr>
            <a:r>
              <a:rPr lang="en"/>
              <a:t>ORD - O'Hare International Airport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Btm left and right</a:t>
            </a:r>
            <a:endParaRPr/>
          </a:p>
          <a:p>
            <a:pPr indent="0" lvl="0" marL="0" rtl="0" algn="l">
              <a:spcBef>
                <a:spcPts val="0"/>
              </a:spcBef>
              <a:spcAft>
                <a:spcPts val="0"/>
              </a:spcAft>
              <a:buNone/>
            </a:pPr>
            <a:r>
              <a:rPr lang="en"/>
              <a:t>LAX - Los Angeles International Airport</a:t>
            </a:r>
            <a:endParaRPr/>
          </a:p>
          <a:p>
            <a:pPr indent="0" lvl="0" marL="0" rtl="0" algn="l">
              <a:spcBef>
                <a:spcPts val="0"/>
              </a:spcBef>
              <a:spcAft>
                <a:spcPts val="0"/>
              </a:spcAft>
              <a:buNone/>
            </a:pPr>
            <a:r>
              <a:rPr lang="en"/>
              <a:t>SFO - San Francisco International Airport</a:t>
            </a:r>
            <a:endParaRPr/>
          </a:p>
          <a:p>
            <a:pPr indent="0" lvl="0" marL="0" rtl="0" algn="l">
              <a:spcBef>
                <a:spcPts val="0"/>
              </a:spcBef>
              <a:spcAft>
                <a:spcPts val="0"/>
              </a:spcAft>
              <a:buNone/>
            </a:pPr>
            <a:r>
              <a:rPr lang="en"/>
              <a:t>SAN - San Diego International Airport</a:t>
            </a:r>
            <a:endParaRPr/>
          </a:p>
          <a:p>
            <a:pPr indent="0" lvl="0" marL="0" rtl="0" algn="l">
              <a:spcBef>
                <a:spcPts val="0"/>
              </a:spcBef>
              <a:spcAft>
                <a:spcPts val="0"/>
              </a:spcAft>
              <a:buNone/>
            </a:pPr>
            <a:r>
              <a:rPr lang="en"/>
              <a:t>SNA - John Wayne Airport</a:t>
            </a:r>
            <a:endParaRPr/>
          </a:p>
          <a:p>
            <a:pPr indent="0" lvl="0" marL="0" rtl="0" algn="l">
              <a:spcBef>
                <a:spcPts val="0"/>
              </a:spcBef>
              <a:spcAft>
                <a:spcPts val="0"/>
              </a:spcAft>
              <a:buNone/>
            </a:pPr>
            <a:r>
              <a:rPr lang="en"/>
              <a:t>SJC -Norman Y. Mineta San Jose International Airport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ranstats.bts.gov/Fields.asp?Table_ID=247&amp;SYS_Table_Name=T_DB1B_MARKET&amp;User_Table_Name=DB1BMarket&amp;Year_Info=1&amp;First_Year=1993&amp;Last_Year=2019&amp;Rate_Info=0&amp;Frequency=Quarterly&amp;Data_Frequency=Annual,Quarterl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Popular Flight Destinations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Grimm, Marcus Hounsom, Al Faust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4746100"/>
            <a:ext cx="5998800" cy="42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
              <a:t>*National data used for </a:t>
            </a:r>
            <a:r>
              <a:rPr lang="en" sz="800"/>
              <a:t>holistic</a:t>
            </a:r>
            <a:r>
              <a:rPr lang="en" sz="800"/>
              <a:t> view</a:t>
            </a:r>
            <a:endParaRPr sz="800"/>
          </a:p>
        </p:txBody>
      </p:sp>
      <p:pic>
        <p:nvPicPr>
          <p:cNvPr id="117" name="Google Shape;117;p22"/>
          <p:cNvPicPr preferRelativeResize="0"/>
          <p:nvPr/>
        </p:nvPicPr>
        <p:blipFill>
          <a:blip r:embed="rId3">
            <a:alphaModFix/>
          </a:blip>
          <a:stretch>
            <a:fillRect/>
          </a:stretch>
        </p:blipFill>
        <p:spPr>
          <a:xfrm>
            <a:off x="4717150" y="166900"/>
            <a:ext cx="3823650" cy="2064775"/>
          </a:xfrm>
          <a:prstGeom prst="rect">
            <a:avLst/>
          </a:prstGeom>
          <a:noFill/>
          <a:ln>
            <a:noFill/>
          </a:ln>
        </p:spPr>
      </p:pic>
      <p:pic>
        <p:nvPicPr>
          <p:cNvPr id="118" name="Google Shape;118;p22"/>
          <p:cNvPicPr preferRelativeResize="0"/>
          <p:nvPr/>
        </p:nvPicPr>
        <p:blipFill>
          <a:blip r:embed="rId4">
            <a:alphaModFix/>
          </a:blip>
          <a:stretch>
            <a:fillRect/>
          </a:stretch>
        </p:blipFill>
        <p:spPr>
          <a:xfrm>
            <a:off x="4431975" y="2384075"/>
            <a:ext cx="4495445" cy="2209625"/>
          </a:xfrm>
          <a:prstGeom prst="rect">
            <a:avLst/>
          </a:prstGeom>
          <a:noFill/>
          <a:ln>
            <a:noFill/>
          </a:ln>
        </p:spPr>
      </p:pic>
      <p:pic>
        <p:nvPicPr>
          <p:cNvPr id="119" name="Google Shape;119;p22"/>
          <p:cNvPicPr preferRelativeResize="0"/>
          <p:nvPr/>
        </p:nvPicPr>
        <p:blipFill>
          <a:blip r:embed="rId5">
            <a:alphaModFix/>
          </a:blip>
          <a:stretch>
            <a:fillRect/>
          </a:stretch>
        </p:blipFill>
        <p:spPr>
          <a:xfrm>
            <a:off x="311700" y="115230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Test</a:t>
            </a:r>
            <a:endParaRPr/>
          </a:p>
        </p:txBody>
      </p:sp>
      <p:sp>
        <p:nvSpPr>
          <p:cNvPr id="130" name="Google Shape;130;p24"/>
          <p:cNvSpPr txBox="1"/>
          <p:nvPr>
            <p:ph idx="1" type="body"/>
          </p:nvPr>
        </p:nvSpPr>
        <p:spPr>
          <a:xfrm>
            <a:off x="311700" y="1874875"/>
            <a:ext cx="5021100" cy="21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Looking at the quarter one data of California’s airport starting points or Origin, we conducted an ANOVA test on the top 5 airports to determine if there were any </a:t>
            </a:r>
            <a:r>
              <a:rPr lang="en" sz="1200"/>
              <a:t>similarities</a:t>
            </a:r>
            <a:r>
              <a:rPr lang="en" sz="1200"/>
              <a:t> that could be drawn between the number of passengers per entry and the starting point.</a:t>
            </a:r>
            <a:endParaRPr sz="1200"/>
          </a:p>
          <a:p>
            <a:pPr indent="0" lvl="0" marL="0" rtl="0" algn="l">
              <a:spcBef>
                <a:spcPts val="1600"/>
              </a:spcBef>
              <a:spcAft>
                <a:spcPts val="0"/>
              </a:spcAft>
              <a:buNone/>
            </a:pPr>
            <a:r>
              <a:rPr lang="en" sz="1200"/>
              <a:t>With a p-value of </a:t>
            </a:r>
            <a:r>
              <a:rPr lang="en" sz="1200"/>
              <a:t>approximately</a:t>
            </a:r>
            <a:r>
              <a:rPr lang="en" sz="1200"/>
              <a:t> 4.1, we can say that there is no real </a:t>
            </a:r>
            <a:r>
              <a:rPr lang="en" sz="1200"/>
              <a:t>correlation</a:t>
            </a:r>
            <a:r>
              <a:rPr lang="en" sz="1200"/>
              <a:t> between the number of passengers per entry and the starting point.</a:t>
            </a:r>
            <a:endParaRPr sz="1200"/>
          </a:p>
          <a:p>
            <a:pPr indent="0" lvl="0" marL="0" rtl="0" algn="l">
              <a:spcBef>
                <a:spcPts val="1600"/>
              </a:spcBef>
              <a:spcAft>
                <a:spcPts val="1600"/>
              </a:spcAft>
              <a:buNone/>
            </a:pPr>
            <a:r>
              <a:t/>
            </a:r>
            <a:endParaRPr sz="1200"/>
          </a:p>
        </p:txBody>
      </p:sp>
      <p:pic>
        <p:nvPicPr>
          <p:cNvPr id="131" name="Google Shape;131;p24"/>
          <p:cNvPicPr preferRelativeResize="0"/>
          <p:nvPr/>
        </p:nvPicPr>
        <p:blipFill>
          <a:blip r:embed="rId3">
            <a:alphaModFix/>
          </a:blip>
          <a:stretch>
            <a:fillRect/>
          </a:stretch>
        </p:blipFill>
        <p:spPr>
          <a:xfrm>
            <a:off x="5332800" y="742500"/>
            <a:ext cx="3681024" cy="3731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623513"/>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66" name="Google Shape;66;p14"/>
          <p:cNvSpPr txBox="1"/>
          <p:nvPr>
            <p:ph idx="1" type="subTitle"/>
          </p:nvPr>
        </p:nvSpPr>
        <p:spPr>
          <a:xfrm>
            <a:off x="265500" y="2186688"/>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data provided by The </a:t>
            </a:r>
            <a:r>
              <a:rPr lang="en"/>
              <a:t>Bureau</a:t>
            </a:r>
            <a:r>
              <a:rPr lang="en"/>
              <a:t> of Transportation, determine the most traveled to states in the US.</a:t>
            </a:r>
            <a:endParaRPr/>
          </a:p>
        </p:txBody>
      </p:sp>
      <p:pic>
        <p:nvPicPr>
          <p:cNvPr id="67" name="Google Shape;67;p14"/>
          <p:cNvPicPr preferRelativeResize="0"/>
          <p:nvPr/>
        </p:nvPicPr>
        <p:blipFill>
          <a:blip r:embed="rId3">
            <a:alphaModFix/>
          </a:blip>
          <a:stretch>
            <a:fillRect/>
          </a:stretch>
        </p:blipFill>
        <p:spPr>
          <a:xfrm>
            <a:off x="5608500" y="1265125"/>
            <a:ext cx="2613251" cy="2613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 &amp; Limitations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&amp; limitations</a:t>
            </a:r>
            <a:endParaRPr/>
          </a:p>
        </p:txBody>
      </p:sp>
      <p:sp>
        <p:nvSpPr>
          <p:cNvPr id="78" name="Google Shape;78;p16"/>
          <p:cNvSpPr txBox="1"/>
          <p:nvPr>
            <p:ph idx="1" type="body"/>
          </p:nvPr>
        </p:nvSpPr>
        <p:spPr>
          <a:xfrm>
            <a:off x="311700" y="1554650"/>
            <a:ext cx="8520600" cy="20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Primary data source is The Bureau of Transportation Statistics (BTS) through the United States Department of Transportation (</a:t>
            </a:r>
            <a:r>
              <a:rPr b="1" lang="en" sz="1200" u="sng">
                <a:solidFill>
                  <a:schemeClr val="hlink"/>
                </a:solidFill>
                <a:hlinkClick r:id="rId3"/>
              </a:rPr>
              <a:t>link</a:t>
            </a:r>
            <a:r>
              <a:rPr b="1" lang="en" sz="1200"/>
              <a:t>)</a:t>
            </a:r>
            <a:endParaRPr b="1" sz="1200"/>
          </a:p>
          <a:p>
            <a:pPr indent="-304800" lvl="0" marL="457200" rtl="0" algn="l">
              <a:spcBef>
                <a:spcPts val="1600"/>
              </a:spcBef>
              <a:spcAft>
                <a:spcPts val="0"/>
              </a:spcAft>
              <a:buSzPts val="1200"/>
              <a:buChar char="●"/>
            </a:pPr>
            <a:r>
              <a:rPr lang="en" sz="1200"/>
              <a:t>Due to size of data files available, only data from 2019 was gathered and used in this analysis.</a:t>
            </a:r>
            <a:endParaRPr sz="1200"/>
          </a:p>
          <a:p>
            <a:pPr indent="-304800" lvl="0" marL="457200" rtl="0" algn="l">
              <a:spcBef>
                <a:spcPts val="0"/>
              </a:spcBef>
              <a:spcAft>
                <a:spcPts val="0"/>
              </a:spcAft>
              <a:buSzPts val="1200"/>
              <a:buChar char="●"/>
            </a:pPr>
            <a:r>
              <a:rPr lang="en" sz="1200"/>
              <a:t>Since this flight data was gathered across both public and commerce flights, specific passenger data is not recorded. this includes: </a:t>
            </a:r>
            <a:endParaRPr sz="1200"/>
          </a:p>
          <a:p>
            <a:pPr indent="-304800" lvl="1" marL="914400" rtl="0" algn="l">
              <a:spcBef>
                <a:spcPts val="0"/>
              </a:spcBef>
              <a:spcAft>
                <a:spcPts val="0"/>
              </a:spcAft>
              <a:buSzPts val="1200"/>
              <a:buChar char="○"/>
            </a:pPr>
            <a:r>
              <a:rPr lang="en" sz="1200"/>
              <a:t>passenger id number</a:t>
            </a:r>
            <a:endParaRPr sz="1200"/>
          </a:p>
          <a:p>
            <a:pPr indent="-304800" lvl="1" marL="914400" rtl="0" algn="l">
              <a:spcBef>
                <a:spcPts val="0"/>
              </a:spcBef>
              <a:spcAft>
                <a:spcPts val="0"/>
              </a:spcAft>
              <a:buSzPts val="1200"/>
              <a:buChar char="○"/>
            </a:pPr>
            <a:r>
              <a:rPr lang="en" sz="1200"/>
              <a:t>flight number</a:t>
            </a:r>
            <a:endParaRPr sz="1200"/>
          </a:p>
          <a:p>
            <a:pPr indent="-304800" lvl="1" marL="914400" rtl="0" algn="l">
              <a:spcBef>
                <a:spcPts val="0"/>
              </a:spcBef>
              <a:spcAft>
                <a:spcPts val="0"/>
              </a:spcAft>
              <a:buSzPts val="1200"/>
              <a:buChar char="○"/>
            </a:pPr>
            <a:r>
              <a:rPr lang="en" sz="1200"/>
              <a:t>time of departure/arrival</a:t>
            </a:r>
            <a:endParaRPr sz="1200"/>
          </a:p>
          <a:p>
            <a:pPr indent="0" lvl="0" marL="0" rtl="0" algn="l">
              <a:spcBef>
                <a:spcPts val="160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 Up</a:t>
            </a:r>
            <a:endParaRPr/>
          </a:p>
        </p:txBody>
      </p:sp>
      <p:sp>
        <p:nvSpPr>
          <p:cNvPr id="89" name="Google Shape;89;p18"/>
          <p:cNvSpPr txBox="1"/>
          <p:nvPr>
            <p:ph idx="1" type="body"/>
          </p:nvPr>
        </p:nvSpPr>
        <p:spPr>
          <a:xfrm>
            <a:off x="311700" y="1152475"/>
            <a:ext cx="8520600" cy="22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Thankfully, the BTS website allowed for specific columns of data to be added or removed before download. This significantly cut down on the amount of time needed to clean and re-organize the data leaving us with a few loose ends to clean up:</a:t>
            </a:r>
            <a:endParaRPr sz="1200"/>
          </a:p>
          <a:p>
            <a:pPr indent="-304800" lvl="0" marL="457200" rtl="0" algn="l">
              <a:spcBef>
                <a:spcPts val="1600"/>
              </a:spcBef>
              <a:spcAft>
                <a:spcPts val="0"/>
              </a:spcAft>
              <a:buSzPts val="1200"/>
              <a:buChar char="●"/>
            </a:pPr>
            <a:r>
              <a:rPr lang="en" sz="1200"/>
              <a:t>Removed blank column that appeared after conversion</a:t>
            </a:r>
            <a:endParaRPr sz="1200"/>
          </a:p>
          <a:p>
            <a:pPr indent="-304800" lvl="0" marL="457200" rtl="0" algn="l">
              <a:spcBef>
                <a:spcPts val="0"/>
              </a:spcBef>
              <a:spcAft>
                <a:spcPts val="0"/>
              </a:spcAft>
              <a:buSzPts val="1200"/>
              <a:buChar char="●"/>
            </a:pPr>
            <a:r>
              <a:rPr lang="en" sz="1200"/>
              <a:t>Renamed all columns for better readability</a:t>
            </a:r>
            <a:endParaRPr sz="1200"/>
          </a:p>
          <a:p>
            <a:pPr indent="-304800" lvl="0" marL="457200" rtl="0" algn="l">
              <a:spcBef>
                <a:spcPts val="0"/>
              </a:spcBef>
              <a:spcAft>
                <a:spcPts val="0"/>
              </a:spcAft>
              <a:buSzPts val="1200"/>
              <a:buChar char="●"/>
            </a:pPr>
            <a:r>
              <a:rPr lang="en" sz="1200"/>
              <a:t>Removed US territories</a:t>
            </a:r>
            <a:endParaRPr sz="1200"/>
          </a:p>
          <a:p>
            <a:pPr indent="0" lvl="0" marL="0" rtl="0" algn="l">
              <a:spcBef>
                <a:spcPts val="1600"/>
              </a:spcBef>
              <a:spcAft>
                <a:spcPts val="0"/>
              </a:spcAft>
              <a:buNone/>
            </a:pPr>
            <a:r>
              <a:rPr lang="en" sz="1200"/>
              <a:t>Due to the overall size of the .csv’s, we were forced to upload these files in a compressed folder. This caused us to perform an additional step to extract the data into our code. It’s unclear at this time if this step also prevented the use of “for loops” due to the unknown formating of the data during the open and read process.</a:t>
            </a:r>
            <a:endParaRPr sz="1200"/>
          </a:p>
          <a:p>
            <a:pPr indent="0" lvl="0" marL="0" rtl="0" algn="l">
              <a:spcBef>
                <a:spcPts val="1600"/>
              </a:spcBef>
              <a:spcAft>
                <a:spcPts val="1600"/>
              </a:spcAft>
              <a:buNone/>
            </a:pPr>
            <a:r>
              <a:t/>
            </a:r>
            <a:endParaRPr sz="1200"/>
          </a:p>
        </p:txBody>
      </p:sp>
      <p:pic>
        <p:nvPicPr>
          <p:cNvPr id="90" name="Google Shape;90;p18"/>
          <p:cNvPicPr preferRelativeResize="0"/>
          <p:nvPr/>
        </p:nvPicPr>
        <p:blipFill>
          <a:blip r:embed="rId3">
            <a:alphaModFix/>
          </a:blip>
          <a:stretch>
            <a:fillRect/>
          </a:stretch>
        </p:blipFill>
        <p:spPr>
          <a:xfrm>
            <a:off x="523875" y="3491313"/>
            <a:ext cx="8096250" cy="80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first gathered data regarding total passenger volume per state for arriving and </a:t>
            </a:r>
            <a:r>
              <a:rPr lang="en" sz="1200"/>
              <a:t>departing</a:t>
            </a:r>
            <a:r>
              <a:rPr lang="en" sz="1200"/>
              <a:t> flights to determine which states to focus.</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Once those states were determined. We further broke down the data into 3 categories:</a:t>
            </a:r>
            <a:endParaRPr sz="1200"/>
          </a:p>
          <a:p>
            <a:pPr indent="-304800" lvl="0" marL="457200" rtl="0" algn="l">
              <a:spcBef>
                <a:spcPts val="1600"/>
              </a:spcBef>
              <a:spcAft>
                <a:spcPts val="0"/>
              </a:spcAft>
              <a:buSzPts val="1200"/>
              <a:buChar char="●"/>
            </a:pPr>
            <a:r>
              <a:rPr lang="en" sz="1200"/>
              <a:t>Top 5 airports that had the most passengers arriving</a:t>
            </a:r>
            <a:endParaRPr sz="1200"/>
          </a:p>
          <a:p>
            <a:pPr indent="-304800" lvl="0" marL="457200" rtl="0" algn="l">
              <a:spcBef>
                <a:spcPts val="0"/>
              </a:spcBef>
              <a:spcAft>
                <a:spcPts val="0"/>
              </a:spcAft>
              <a:buSzPts val="1200"/>
              <a:buChar char="●"/>
            </a:pPr>
            <a:r>
              <a:rPr lang="en" sz="1200"/>
              <a:t>Top 5 airports that had the most passengers departing</a:t>
            </a:r>
            <a:endParaRPr sz="1200"/>
          </a:p>
          <a:p>
            <a:pPr indent="-304800" lvl="0" marL="457200" rtl="0" algn="l">
              <a:spcBef>
                <a:spcPts val="0"/>
              </a:spcBef>
              <a:spcAft>
                <a:spcPts val="0"/>
              </a:spcAft>
              <a:buSzPts val="1200"/>
              <a:buChar char="●"/>
            </a:pPr>
            <a:r>
              <a:rPr lang="en" sz="1200"/>
              <a:t>Top 5 airports that were receiving passengers from the target state.</a:t>
            </a:r>
            <a:endParaRPr sz="1200"/>
          </a:p>
          <a:p>
            <a:pPr indent="-304800" lvl="0" marL="457200" rtl="0" algn="l">
              <a:spcBef>
                <a:spcPts val="0"/>
              </a:spcBef>
              <a:spcAft>
                <a:spcPts val="0"/>
              </a:spcAft>
              <a:buSzPts val="1200"/>
              <a:buChar char="●"/>
            </a:pPr>
            <a:r>
              <a:rPr lang="en" sz="1200"/>
              <a:t>Passenger Volume per quarter</a:t>
            </a:r>
            <a:endParaRPr sz="1200"/>
          </a:p>
        </p:txBody>
      </p:sp>
      <p:pic>
        <p:nvPicPr>
          <p:cNvPr id="97" name="Google Shape;97;p19"/>
          <p:cNvPicPr preferRelativeResize="0"/>
          <p:nvPr/>
        </p:nvPicPr>
        <p:blipFill>
          <a:blip r:embed="rId3">
            <a:alphaModFix/>
          </a:blip>
          <a:stretch>
            <a:fillRect/>
          </a:stretch>
        </p:blipFill>
        <p:spPr>
          <a:xfrm>
            <a:off x="1181915" y="1754425"/>
            <a:ext cx="6780174" cy="114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4746100"/>
            <a:ext cx="5998800" cy="42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
              <a:t>*data is limited to California for readability</a:t>
            </a:r>
            <a:endParaRPr sz="800"/>
          </a:p>
        </p:txBody>
      </p:sp>
      <p:pic>
        <p:nvPicPr>
          <p:cNvPr id="108" name="Google Shape;108;p21"/>
          <p:cNvPicPr preferRelativeResize="0"/>
          <p:nvPr/>
        </p:nvPicPr>
        <p:blipFill>
          <a:blip r:embed="rId3">
            <a:alphaModFix/>
          </a:blip>
          <a:stretch>
            <a:fillRect/>
          </a:stretch>
        </p:blipFill>
        <p:spPr>
          <a:xfrm>
            <a:off x="502475" y="363775"/>
            <a:ext cx="3081563" cy="2054375"/>
          </a:xfrm>
          <a:prstGeom prst="rect">
            <a:avLst/>
          </a:prstGeom>
          <a:noFill/>
          <a:ln>
            <a:noFill/>
          </a:ln>
        </p:spPr>
      </p:pic>
      <p:pic>
        <p:nvPicPr>
          <p:cNvPr id="109" name="Google Shape;109;p21"/>
          <p:cNvPicPr preferRelativeResize="0"/>
          <p:nvPr/>
        </p:nvPicPr>
        <p:blipFill>
          <a:blip r:embed="rId4">
            <a:alphaModFix/>
          </a:blip>
          <a:stretch>
            <a:fillRect/>
          </a:stretch>
        </p:blipFill>
        <p:spPr>
          <a:xfrm>
            <a:off x="5087438" y="363775"/>
            <a:ext cx="3128062" cy="2085375"/>
          </a:xfrm>
          <a:prstGeom prst="rect">
            <a:avLst/>
          </a:prstGeom>
          <a:noFill/>
          <a:ln>
            <a:noFill/>
          </a:ln>
        </p:spPr>
      </p:pic>
      <p:pic>
        <p:nvPicPr>
          <p:cNvPr id="110" name="Google Shape;110;p21"/>
          <p:cNvPicPr preferRelativeResize="0"/>
          <p:nvPr/>
        </p:nvPicPr>
        <p:blipFill>
          <a:blip r:embed="rId5">
            <a:alphaModFix/>
          </a:blip>
          <a:stretch>
            <a:fillRect/>
          </a:stretch>
        </p:blipFill>
        <p:spPr>
          <a:xfrm>
            <a:off x="5288519" y="2691720"/>
            <a:ext cx="2926980" cy="2054372"/>
          </a:xfrm>
          <a:prstGeom prst="rect">
            <a:avLst/>
          </a:prstGeom>
          <a:noFill/>
          <a:ln>
            <a:noFill/>
          </a:ln>
        </p:spPr>
      </p:pic>
      <p:pic>
        <p:nvPicPr>
          <p:cNvPr id="111" name="Google Shape;111;p21"/>
          <p:cNvPicPr preferRelativeResize="0"/>
          <p:nvPr/>
        </p:nvPicPr>
        <p:blipFill>
          <a:blip r:embed="rId6">
            <a:alphaModFix/>
          </a:blip>
          <a:stretch>
            <a:fillRect/>
          </a:stretch>
        </p:blipFill>
        <p:spPr>
          <a:xfrm>
            <a:off x="502475" y="2691725"/>
            <a:ext cx="3015319" cy="211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