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Lato" panose="020B0604020202020204" charset="0"/>
      <p:regular r:id="rId13"/>
      <p:bold r:id="rId14"/>
      <p:italic r:id="rId15"/>
      <p:boldItalic r:id="rId16"/>
    </p:embeddedFont>
    <p:embeddedFont>
      <p:font typeface="Montserrat"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224" y="3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8ad1db0f2f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8ad1db0f2f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8ad1db0f2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8ad1db0f2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ad1db0f2f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8ad1db0f2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8ad1db0f2f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8ad1db0f2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8ad1db0f2f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8ad1db0f2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8ad1db0f2f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8ad1db0f2f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82bb7992c_0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82bb7992c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8ad1db0f2f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8ad1db0f2f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8ad1db0f2f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8ad1db0f2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Career Mapping</a:t>
            </a:r>
            <a:endParaRPr/>
          </a:p>
        </p:txBody>
      </p:sp>
      <p:sp>
        <p:nvSpPr>
          <p:cNvPr id="135" name="Google Shape;135;p13"/>
          <p:cNvSpPr txBox="1">
            <a:spLocks noGrp="1"/>
          </p:cNvSpPr>
          <p:nvPr>
            <p:ph type="subTitle" idx="1"/>
          </p:nvPr>
        </p:nvSpPr>
        <p:spPr>
          <a:xfrm>
            <a:off x="4888740" y="3924925"/>
            <a:ext cx="3977857"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Carrie Chunn , Samatha Madur, Jack Grimm, Al Faust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083950" y="623525"/>
            <a:ext cx="1851300" cy="51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Objective</a:t>
            </a:r>
            <a:endParaRPr/>
          </a:p>
        </p:txBody>
      </p:sp>
      <p:sp>
        <p:nvSpPr>
          <p:cNvPr id="141" name="Google Shape;141;p14"/>
          <p:cNvSpPr txBox="1">
            <a:spLocks noGrp="1"/>
          </p:cNvSpPr>
          <p:nvPr>
            <p:ph type="subTitle" idx="1"/>
          </p:nvPr>
        </p:nvSpPr>
        <p:spPr>
          <a:xfrm>
            <a:off x="265500" y="2186688"/>
            <a:ext cx="4045200" cy="134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 an interactive map showing salary comparisons between Data Analyst, Data Scientist, Data Engineers and Machine Learning Engineers from jobpostings scraped from Glassdoor.</a:t>
            </a:r>
            <a:endParaRPr/>
          </a:p>
        </p:txBody>
      </p:sp>
      <p:pic>
        <p:nvPicPr>
          <p:cNvPr id="142" name="Google Shape;142;p14"/>
          <p:cNvPicPr preferRelativeResize="0"/>
          <p:nvPr/>
        </p:nvPicPr>
        <p:blipFill>
          <a:blip r:embed="rId3">
            <a:alphaModFix/>
          </a:blip>
          <a:stretch>
            <a:fillRect/>
          </a:stretch>
        </p:blipFill>
        <p:spPr>
          <a:xfrm>
            <a:off x="4743975" y="1031399"/>
            <a:ext cx="3379801" cy="30806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Source &amp; Clean-up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142275" y="668925"/>
            <a:ext cx="4798500" cy="55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Source &amp; Clean-up</a:t>
            </a:r>
            <a:endParaRPr/>
          </a:p>
        </p:txBody>
      </p:sp>
      <p:sp>
        <p:nvSpPr>
          <p:cNvPr id="153" name="Google Shape;153;p16"/>
          <p:cNvSpPr txBox="1">
            <a:spLocks noGrp="1"/>
          </p:cNvSpPr>
          <p:nvPr>
            <p:ph type="body" idx="1"/>
          </p:nvPr>
        </p:nvSpPr>
        <p:spPr>
          <a:xfrm>
            <a:off x="311700" y="1554650"/>
            <a:ext cx="4260300" cy="34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t>Data from job postings tagged as “Data Scientist” and “Data Analyst” were scraped using selenium from Glassdoor and cleaned using Jupyter Notebook.</a:t>
            </a:r>
            <a:endParaRPr sz="1200" b="1"/>
          </a:p>
          <a:p>
            <a:pPr marL="457200" lvl="0" indent="-304800" algn="l" rtl="0">
              <a:spcBef>
                <a:spcPts val="1600"/>
              </a:spcBef>
              <a:spcAft>
                <a:spcPts val="0"/>
              </a:spcAft>
              <a:buSzPts val="1200"/>
              <a:buChar char="●"/>
            </a:pPr>
            <a:r>
              <a:rPr lang="en" sz="1200"/>
              <a:t>Total number of jobs scraped in September: 3800</a:t>
            </a:r>
            <a:endParaRPr sz="1200"/>
          </a:p>
          <a:p>
            <a:pPr marL="457200" lvl="0" indent="-304800" algn="l" rtl="0">
              <a:spcBef>
                <a:spcPts val="0"/>
              </a:spcBef>
              <a:spcAft>
                <a:spcPts val="0"/>
              </a:spcAft>
              <a:buSzPts val="1200"/>
              <a:buChar char="●"/>
            </a:pPr>
            <a:r>
              <a:rPr lang="en" sz="1200"/>
              <a:t>Data was cleaned using Regular Expressions, scikit learn &amp; OpenCage Geocode API</a:t>
            </a:r>
            <a:endParaRPr sz="1200"/>
          </a:p>
          <a:p>
            <a:pPr marL="914400" lvl="1" indent="-304800" algn="l" rtl="0">
              <a:spcBef>
                <a:spcPts val="0"/>
              </a:spcBef>
              <a:spcAft>
                <a:spcPts val="0"/>
              </a:spcAft>
              <a:buSzPts val="1200"/>
              <a:buChar char="○"/>
            </a:pPr>
            <a:r>
              <a:rPr lang="en" sz="1200"/>
              <a:t>Job titles were standardized and grouped into umbrella titles</a:t>
            </a:r>
            <a:endParaRPr sz="1200"/>
          </a:p>
          <a:p>
            <a:pPr marL="914400" lvl="1" indent="-304800" algn="l" rtl="0">
              <a:spcBef>
                <a:spcPts val="0"/>
              </a:spcBef>
              <a:spcAft>
                <a:spcPts val="0"/>
              </a:spcAft>
              <a:buSzPts val="1200"/>
              <a:buChar char="○"/>
            </a:pPr>
            <a:r>
              <a:rPr lang="en" sz="1200"/>
              <a:t>Skills were extracted from job descriptions</a:t>
            </a:r>
            <a:endParaRPr sz="1200"/>
          </a:p>
          <a:p>
            <a:pPr marL="914400" lvl="1" indent="-304800" algn="l" rtl="0">
              <a:spcBef>
                <a:spcPts val="0"/>
              </a:spcBef>
              <a:spcAft>
                <a:spcPts val="0"/>
              </a:spcAft>
              <a:buSzPts val="1200"/>
              <a:buChar char="○"/>
            </a:pPr>
            <a:r>
              <a:rPr lang="en" sz="1200"/>
              <a:t>lat/lon were added using a separate API and utilizing the city/state information scraped from the jobs</a:t>
            </a:r>
            <a:endParaRPr sz="1200"/>
          </a:p>
          <a:p>
            <a:pPr marL="914400" lvl="1" indent="-304800" algn="l" rtl="0">
              <a:spcBef>
                <a:spcPts val="0"/>
              </a:spcBef>
              <a:spcAft>
                <a:spcPts val="0"/>
              </a:spcAft>
              <a:buSzPts val="1200"/>
              <a:buChar char="○"/>
            </a:pPr>
            <a:r>
              <a:rPr lang="en" sz="1200"/>
              <a:t>Visualizations were created using matplotlib, seaborn and plotly packages</a:t>
            </a:r>
            <a:endParaRPr sz="1200"/>
          </a:p>
          <a:p>
            <a:pPr marL="0" lvl="0" indent="0" algn="l" rtl="0">
              <a:spcBef>
                <a:spcPts val="1600"/>
              </a:spcBef>
              <a:spcAft>
                <a:spcPts val="1600"/>
              </a:spcAft>
              <a:buNone/>
            </a:pPr>
            <a:endParaRPr sz="1200"/>
          </a:p>
        </p:txBody>
      </p:sp>
      <p:pic>
        <p:nvPicPr>
          <p:cNvPr id="154" name="Google Shape;154;p16"/>
          <p:cNvPicPr preferRelativeResize="0"/>
          <p:nvPr/>
        </p:nvPicPr>
        <p:blipFill>
          <a:blip r:embed="rId3">
            <a:alphaModFix/>
          </a:blip>
          <a:stretch>
            <a:fillRect/>
          </a:stretch>
        </p:blipFill>
        <p:spPr>
          <a:xfrm>
            <a:off x="4731450" y="1485900"/>
            <a:ext cx="4267199" cy="2457167"/>
          </a:xfrm>
          <a:prstGeom prst="rect">
            <a:avLst/>
          </a:prstGeom>
          <a:noFill/>
          <a:ln>
            <a:noFill/>
          </a:ln>
          <a:effectLst>
            <a:outerShdw blurRad="185738" dist="28575" dir="7380000" algn="bl" rotWithShape="0">
              <a:srgbClr val="FFFFFF">
                <a:alpha val="34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SQL Load &amp; Analysis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149350" y="622075"/>
            <a:ext cx="3352200" cy="53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SQL Load &amp; Analysis</a:t>
            </a:r>
            <a:endParaRPr/>
          </a:p>
        </p:txBody>
      </p:sp>
      <p:sp>
        <p:nvSpPr>
          <p:cNvPr id="165" name="Google Shape;165;p18"/>
          <p:cNvSpPr txBox="1">
            <a:spLocks noGrp="1"/>
          </p:cNvSpPr>
          <p:nvPr>
            <p:ph type="body" idx="1"/>
          </p:nvPr>
        </p:nvSpPr>
        <p:spPr>
          <a:xfrm>
            <a:off x="311700" y="1709875"/>
            <a:ext cx="8423100" cy="186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Using pgAdmin a SQL data was created to host our exported csv (refined_skills.csv). This allowed us to create two tables to use as our main data calls in our app.py</a:t>
            </a:r>
            <a:endParaRPr sz="1200"/>
          </a:p>
          <a:p>
            <a:pPr marL="457200" lvl="0" indent="-304800" algn="l" rtl="0">
              <a:spcBef>
                <a:spcPts val="1600"/>
              </a:spcBef>
              <a:spcAft>
                <a:spcPts val="0"/>
              </a:spcAft>
              <a:buSzPts val="1200"/>
              <a:buChar char="●"/>
            </a:pPr>
            <a:r>
              <a:rPr lang="en" sz="1200"/>
              <a:t>Table “refined’ contained all data imported but limited the columns to job_title, industry, state, lat, lon</a:t>
            </a:r>
            <a:endParaRPr sz="1200"/>
          </a:p>
          <a:p>
            <a:pPr marL="457200" lvl="0" indent="-304800" algn="l" rtl="0">
              <a:spcBef>
                <a:spcPts val="0"/>
              </a:spcBef>
              <a:spcAft>
                <a:spcPts val="0"/>
              </a:spcAft>
              <a:buSzPts val="1200"/>
              <a:buChar char="●"/>
            </a:pPr>
            <a:r>
              <a:rPr lang="en" sz="1200"/>
              <a:t>Table “avg_salary” contained average salary grouped by job_title and state excluding the Others job title</a:t>
            </a:r>
            <a:endParaRPr sz="1200"/>
          </a:p>
          <a:p>
            <a:pPr marL="0" lvl="0" indent="0" algn="l" rtl="0">
              <a:spcBef>
                <a:spcPts val="1600"/>
              </a:spcBef>
              <a:spcAft>
                <a:spcPts val="1600"/>
              </a:spcAft>
              <a:buNone/>
            </a:pPr>
            <a:r>
              <a:rPr lang="en" sz="1200"/>
              <a:t>Using bootstrap and the exports of graphs from our data cleanup, an index.html was created to aid in understanding. Using individual bootstrap cards, key graphs and comments are grouped together to allow us full utilization of the data gathered.</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App.py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title"/>
          </p:nvPr>
        </p:nvSpPr>
        <p:spPr>
          <a:xfrm>
            <a:off x="1191825" y="619250"/>
            <a:ext cx="1365900" cy="56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App.py</a:t>
            </a:r>
            <a:endParaRPr/>
          </a:p>
        </p:txBody>
      </p:sp>
      <p:sp>
        <p:nvSpPr>
          <p:cNvPr id="176" name="Google Shape;176;p20"/>
          <p:cNvSpPr txBox="1">
            <a:spLocks noGrp="1"/>
          </p:cNvSpPr>
          <p:nvPr>
            <p:ph type="body" idx="1"/>
          </p:nvPr>
        </p:nvSpPr>
        <p:spPr>
          <a:xfrm>
            <a:off x="311700" y="1709875"/>
            <a:ext cx="4203900" cy="316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Using  psycopg2 in the flask app, our SQL data was passed along to our javascript page using a local function in our map.html. This allowed us to call our refined table data as a json array to be iterated through and sorted in javascript. Using a combination of for loops and nested if statements, our data was sorted and group by state and job title, then matched with its respective average salary from our average salary table and populated using another for loop. Markers are color coordinated to help distinguish what markers belong to what job title.</a:t>
            </a:r>
            <a:endParaRPr sz="1200"/>
          </a:p>
          <a:p>
            <a:pPr marL="0" lvl="0" indent="0" algn="l" rtl="0">
              <a:spcBef>
                <a:spcPts val="1600"/>
              </a:spcBef>
              <a:spcAft>
                <a:spcPts val="0"/>
              </a:spcAft>
              <a:buNone/>
            </a:pPr>
            <a:r>
              <a:rPr lang="en" sz="1200"/>
              <a:t>Jquery and sliiide was implemented to have an easy to use menu that didn’t distract from the data being presented.</a:t>
            </a:r>
            <a:endParaRPr sz="1200"/>
          </a:p>
          <a:p>
            <a:pPr marL="0" lvl="0" indent="0" algn="l" rtl="0">
              <a:spcBef>
                <a:spcPts val="1600"/>
              </a:spcBef>
              <a:spcAft>
                <a:spcPts val="1600"/>
              </a:spcAft>
              <a:buNone/>
            </a:pPr>
            <a:endParaRPr sz="1200"/>
          </a:p>
        </p:txBody>
      </p:sp>
      <p:pic>
        <p:nvPicPr>
          <p:cNvPr id="177" name="Google Shape;177;p20"/>
          <p:cNvPicPr preferRelativeResize="0"/>
          <p:nvPr/>
        </p:nvPicPr>
        <p:blipFill>
          <a:blip r:embed="rId3">
            <a:alphaModFix/>
          </a:blip>
          <a:stretch>
            <a:fillRect/>
          </a:stretch>
        </p:blipFill>
        <p:spPr>
          <a:xfrm>
            <a:off x="4691950" y="1977950"/>
            <a:ext cx="4283600" cy="478600"/>
          </a:xfrm>
          <a:prstGeom prst="rect">
            <a:avLst/>
          </a:prstGeom>
          <a:noFill/>
          <a:ln>
            <a:noFill/>
          </a:ln>
          <a:effectLst>
            <a:outerShdw blurRad="185738" dist="28575" dir="8340000" algn="bl" rotWithShape="0">
              <a:srgbClr val="FFFFFF">
                <a:alpha val="41000"/>
              </a:srgbClr>
            </a:outerShdw>
          </a:effectLst>
        </p:spPr>
      </p:pic>
      <p:pic>
        <p:nvPicPr>
          <p:cNvPr id="178" name="Google Shape;178;p20"/>
          <p:cNvPicPr preferRelativeResize="0"/>
          <p:nvPr/>
        </p:nvPicPr>
        <p:blipFill>
          <a:blip r:embed="rId4">
            <a:alphaModFix/>
          </a:blip>
          <a:stretch>
            <a:fillRect/>
          </a:stretch>
        </p:blipFill>
        <p:spPr>
          <a:xfrm>
            <a:off x="4691950" y="2893825"/>
            <a:ext cx="4283600" cy="852510"/>
          </a:xfrm>
          <a:prstGeom prst="rect">
            <a:avLst/>
          </a:prstGeom>
          <a:noFill/>
          <a:ln>
            <a:noFill/>
          </a:ln>
          <a:effectLst>
            <a:outerShdw blurRad="185738" dist="28575" dir="8340000" algn="bl" rotWithShape="0">
              <a:srgbClr val="FFFFFF">
                <a:alpha val="41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Demonstration</a:t>
            </a: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413</Words>
  <Application>Microsoft Office PowerPoint</Application>
  <PresentationFormat>On-screen Show (16:9)</PresentationFormat>
  <Paragraphs>24</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Lato</vt:lpstr>
      <vt:lpstr>Montserrat</vt:lpstr>
      <vt:lpstr>Focus</vt:lpstr>
      <vt:lpstr>Data Career Mapping</vt:lpstr>
      <vt:lpstr>Objective</vt:lpstr>
      <vt:lpstr>Data Source &amp; Clean-up</vt:lpstr>
      <vt:lpstr>Data Source &amp; Clean-up</vt:lpstr>
      <vt:lpstr>SQL Load &amp; Analysis</vt:lpstr>
      <vt:lpstr>SQL Load &amp; Analysis</vt:lpstr>
      <vt:lpstr>App.py</vt:lpstr>
      <vt:lpstr>App.py</vt:lpstr>
      <vt:lpstr>Demonstration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Career Mapping</dc:title>
  <cp:lastModifiedBy>Al Faust</cp:lastModifiedBy>
  <cp:revision>4</cp:revision>
  <dcterms:modified xsi:type="dcterms:W3CDTF">2020-09-19T15:46:31Z</dcterms:modified>
</cp:coreProperties>
</file>