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8288000" cy="10287000"/>
  <p:notesSz cx="6858000" cy="9144000"/>
  <p:embeddedFontLst>
    <p:embeddedFont>
      <p:font typeface="Montserrat Extra-Bold" panose="020B0604020202020204" charset="0"/>
      <p:regular r:id="rId12"/>
    </p:embeddedFont>
    <p:embeddedFont>
      <p:font typeface="Poppins Light" panose="00000400000000000000" pitchFamily="2" charset="0"/>
      <p:regular r:id="rId13"/>
    </p:embeddedFont>
    <p:embeddedFont>
      <p:font typeface="Poppins Light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92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3159755"/>
          </a:xfrm>
          <a:prstGeom prst="rect">
            <a:avLst/>
          </a:prstGeom>
        </p:spPr>
        <p:txBody>
          <a:bodyPr lIns="0" tIns="0" rIns="0" bIns="0" rtlCol="0" anchor="t">
            <a:spAutoFit/>
          </a:bodyPr>
          <a:lstStyle/>
          <a:p>
            <a:pPr>
              <a:lnSpc>
                <a:spcPts val="12740"/>
              </a:lnSpc>
            </a:pPr>
            <a:r>
              <a:rPr lang="en-US" sz="9100">
                <a:solidFill>
                  <a:srgbClr val="FFFFFF"/>
                </a:solidFill>
                <a:latin typeface="Montserrat Extra-Bold"/>
              </a:rPr>
              <a:t>SOCCER PERFORMANCE ANALYSIS USING ML &amp; CV</a:t>
            </a:r>
          </a:p>
        </p:txBody>
      </p:sp>
      <p:sp>
        <p:nvSpPr>
          <p:cNvPr id="6" name="TextBox 6"/>
          <p:cNvSpPr txBox="1"/>
          <p:nvPr/>
        </p:nvSpPr>
        <p:spPr>
          <a:xfrm>
            <a:off x="1028700" y="6915778"/>
            <a:ext cx="11447433" cy="2342522"/>
          </a:xfrm>
          <a:prstGeom prst="rect">
            <a:avLst/>
          </a:prstGeom>
        </p:spPr>
        <p:txBody>
          <a:bodyPr lIns="0" tIns="0" rIns="0" bIns="0" rtlCol="0" anchor="t">
            <a:spAutoFit/>
          </a:bodyPr>
          <a:lstStyle/>
          <a:p>
            <a:pPr>
              <a:lnSpc>
                <a:spcPts val="9889"/>
              </a:lnSpc>
            </a:pPr>
            <a:r>
              <a:rPr lang="en-US" sz="4299">
                <a:solidFill>
                  <a:srgbClr val="FFFFFF"/>
                </a:solidFill>
                <a:latin typeface="Poppins Light Bold"/>
              </a:rPr>
              <a:t>Author: Mohammad Al-Hakawati</a:t>
            </a:r>
          </a:p>
          <a:p>
            <a:pPr>
              <a:lnSpc>
                <a:spcPts val="9889"/>
              </a:lnSpc>
            </a:pPr>
            <a:r>
              <a:rPr lang="en-US" sz="4299">
                <a:solidFill>
                  <a:srgbClr val="FFFFFF"/>
                </a:solidFill>
                <a:latin typeface="Poppins Light Bold"/>
              </a:rPr>
              <a:t>Supervisor: Dr.Rami Ibrahim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6" name="TextBox 6"/>
          <p:cNvSpPr txBox="1"/>
          <p:nvPr/>
        </p:nvSpPr>
        <p:spPr>
          <a:xfrm>
            <a:off x="1028700" y="971550"/>
            <a:ext cx="16972093" cy="1550030"/>
          </a:xfrm>
          <a:prstGeom prst="rect">
            <a:avLst/>
          </a:prstGeom>
        </p:spPr>
        <p:txBody>
          <a:bodyPr lIns="0" tIns="0" rIns="0" bIns="0" rtlCol="0" anchor="t">
            <a:spAutoFit/>
          </a:bodyPr>
          <a:lstStyle/>
          <a:p>
            <a:pPr marL="0" lvl="0" indent="0" algn="l">
              <a:lnSpc>
                <a:spcPts val="12740"/>
              </a:lnSpc>
              <a:spcBef>
                <a:spcPct val="0"/>
              </a:spcBef>
            </a:pPr>
            <a:r>
              <a:rPr lang="en-US" sz="9100">
                <a:solidFill>
                  <a:srgbClr val="FFFFFF"/>
                </a:solidFill>
                <a:latin typeface="Montserrat Extra-Bold"/>
              </a:rPr>
              <a:t>ACTION PLAN</a:t>
            </a:r>
          </a:p>
        </p:txBody>
      </p:sp>
      <p:pic>
        <p:nvPicPr>
          <p:cNvPr id="1026" name="Picture 2">
            <a:extLst>
              <a:ext uri="{FF2B5EF4-FFF2-40B4-BE49-F238E27FC236}">
                <a16:creationId xmlns:a16="http://schemas.microsoft.com/office/drawing/2014/main" id="{3DE6FE9E-3077-71DF-59A7-E6136B9DC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616" y="2324100"/>
            <a:ext cx="14372767" cy="7638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1550030"/>
          </a:xfrm>
          <a:prstGeom prst="rect">
            <a:avLst/>
          </a:prstGeom>
        </p:spPr>
        <p:txBody>
          <a:bodyPr lIns="0" tIns="0" rIns="0" bIns="0" rtlCol="0" anchor="t">
            <a:spAutoFit/>
          </a:bodyPr>
          <a:lstStyle/>
          <a:p>
            <a:pPr>
              <a:lnSpc>
                <a:spcPts val="12740"/>
              </a:lnSpc>
            </a:pPr>
            <a:r>
              <a:rPr lang="en-US" sz="9100">
                <a:solidFill>
                  <a:srgbClr val="FFFFFF"/>
                </a:solidFill>
                <a:latin typeface="Montserrat Extra-Bold"/>
              </a:rPr>
              <a:t>TABLE OF CONTENTS</a:t>
            </a:r>
          </a:p>
        </p:txBody>
      </p:sp>
      <p:sp>
        <p:nvSpPr>
          <p:cNvPr id="6" name="TextBox 6"/>
          <p:cNvSpPr txBox="1"/>
          <p:nvPr/>
        </p:nvSpPr>
        <p:spPr>
          <a:xfrm>
            <a:off x="1429248" y="2664455"/>
            <a:ext cx="15429503" cy="5948046"/>
          </a:xfrm>
          <a:prstGeom prst="rect">
            <a:avLst/>
          </a:prstGeom>
        </p:spPr>
        <p:txBody>
          <a:bodyPr lIns="0" tIns="0" rIns="0" bIns="0" rtlCol="0" anchor="t">
            <a:spAutoFit/>
          </a:bodyPr>
          <a:lstStyle/>
          <a:p>
            <a:pPr algn="just">
              <a:lnSpc>
                <a:spcPts val="6819"/>
              </a:lnSpc>
            </a:pPr>
            <a:r>
              <a:rPr lang="en-US" sz="4399">
                <a:solidFill>
                  <a:srgbClr val="FFFFFF"/>
                </a:solidFill>
                <a:latin typeface="Poppins Light"/>
              </a:rPr>
              <a:t>1 - Purpose Statement </a:t>
            </a:r>
          </a:p>
          <a:p>
            <a:pPr algn="just">
              <a:lnSpc>
                <a:spcPts val="6819"/>
              </a:lnSpc>
            </a:pPr>
            <a:r>
              <a:rPr lang="en-US" sz="4399">
                <a:solidFill>
                  <a:srgbClr val="FFFFFF"/>
                </a:solidFill>
                <a:latin typeface="Poppins Light"/>
              </a:rPr>
              <a:t>2- Research Questions &amp; Objectives </a:t>
            </a:r>
          </a:p>
          <a:p>
            <a:pPr algn="just">
              <a:lnSpc>
                <a:spcPts val="6819"/>
              </a:lnSpc>
            </a:pPr>
            <a:r>
              <a:rPr lang="en-US" sz="4399">
                <a:solidFill>
                  <a:srgbClr val="FFFFFF"/>
                </a:solidFill>
                <a:latin typeface="Poppins Light"/>
              </a:rPr>
              <a:t>3- Data Sources &amp; Data Collection Methods</a:t>
            </a:r>
          </a:p>
          <a:p>
            <a:pPr algn="just">
              <a:lnSpc>
                <a:spcPts val="6819"/>
              </a:lnSpc>
            </a:pPr>
            <a:r>
              <a:rPr lang="en-US" sz="4399">
                <a:solidFill>
                  <a:srgbClr val="FFFFFF"/>
                </a:solidFill>
                <a:latin typeface="Poppins Light"/>
              </a:rPr>
              <a:t>4- Data Analysis Tools Used</a:t>
            </a:r>
          </a:p>
          <a:p>
            <a:pPr algn="just">
              <a:lnSpc>
                <a:spcPts val="6819"/>
              </a:lnSpc>
            </a:pPr>
            <a:r>
              <a:rPr lang="en-US" sz="4399">
                <a:solidFill>
                  <a:srgbClr val="FFFFFF"/>
                </a:solidFill>
                <a:latin typeface="Poppins Light"/>
              </a:rPr>
              <a:t>5- Findings and Results</a:t>
            </a:r>
          </a:p>
          <a:p>
            <a:pPr algn="just">
              <a:lnSpc>
                <a:spcPts val="6819"/>
              </a:lnSpc>
            </a:pPr>
            <a:r>
              <a:rPr lang="en-US" sz="4399">
                <a:solidFill>
                  <a:srgbClr val="FFFFFF"/>
                </a:solidFill>
                <a:latin typeface="Poppins Light"/>
              </a:rPr>
              <a:t>6- Recommendations</a:t>
            </a:r>
          </a:p>
          <a:p>
            <a:pPr algn="just">
              <a:lnSpc>
                <a:spcPts val="6819"/>
              </a:lnSpc>
            </a:pPr>
            <a:r>
              <a:rPr lang="en-US" sz="4399">
                <a:solidFill>
                  <a:srgbClr val="FFFFFF"/>
                </a:solidFill>
                <a:latin typeface="Poppins Light"/>
              </a:rPr>
              <a:t>7- Action 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1550030"/>
          </a:xfrm>
          <a:prstGeom prst="rect">
            <a:avLst/>
          </a:prstGeom>
        </p:spPr>
        <p:txBody>
          <a:bodyPr lIns="0" tIns="0" rIns="0" bIns="0" rtlCol="0" anchor="t">
            <a:spAutoFit/>
          </a:bodyPr>
          <a:lstStyle/>
          <a:p>
            <a:pPr>
              <a:lnSpc>
                <a:spcPts val="12740"/>
              </a:lnSpc>
            </a:pPr>
            <a:r>
              <a:rPr lang="en-US" sz="9100">
                <a:solidFill>
                  <a:srgbClr val="FFFFFF"/>
                </a:solidFill>
                <a:latin typeface="Montserrat Extra-Bold"/>
              </a:rPr>
              <a:t>PURPOSE STATEMENT</a:t>
            </a:r>
          </a:p>
        </p:txBody>
      </p:sp>
      <p:sp>
        <p:nvSpPr>
          <p:cNvPr id="6" name="TextBox 6"/>
          <p:cNvSpPr txBox="1"/>
          <p:nvPr/>
        </p:nvSpPr>
        <p:spPr>
          <a:xfrm>
            <a:off x="1429248" y="2837266"/>
            <a:ext cx="15429503" cy="5422900"/>
          </a:xfrm>
          <a:prstGeom prst="rect">
            <a:avLst/>
          </a:prstGeom>
        </p:spPr>
        <p:txBody>
          <a:bodyPr lIns="0" tIns="0" rIns="0" bIns="0" rtlCol="0" anchor="t">
            <a:spAutoFit/>
          </a:bodyPr>
          <a:lstStyle/>
          <a:p>
            <a:pPr algn="just">
              <a:lnSpc>
                <a:spcPts val="6199"/>
              </a:lnSpc>
            </a:pPr>
            <a:r>
              <a:rPr lang="en-US" sz="3999">
                <a:solidFill>
                  <a:srgbClr val="FFFFFF"/>
                </a:solidFill>
                <a:latin typeface="Poppins Light"/>
              </a:rPr>
              <a:t>Utilize ML &amp; CV to analyze soccer players' movements, positions, gestures, statistics, physiological data, and biomechanics in depth. In order to identify players' strengths, weaknesses, and areas for advancement, provide coaches with insights for strategic adjustments, estimate their future match performance, predict the possibility of a player obtaining a penalty card or an injury.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1550030"/>
          </a:xfrm>
          <a:prstGeom prst="rect">
            <a:avLst/>
          </a:prstGeom>
        </p:spPr>
        <p:txBody>
          <a:bodyPr lIns="0" tIns="0" rIns="0" bIns="0" rtlCol="0" anchor="t">
            <a:spAutoFit/>
          </a:bodyPr>
          <a:lstStyle/>
          <a:p>
            <a:pPr marL="0" lvl="0" indent="0" algn="l">
              <a:lnSpc>
                <a:spcPts val="12740"/>
              </a:lnSpc>
              <a:spcBef>
                <a:spcPct val="0"/>
              </a:spcBef>
            </a:pPr>
            <a:r>
              <a:rPr lang="en-US" sz="9100" u="none" strike="noStrike">
                <a:solidFill>
                  <a:srgbClr val="FFFFFF"/>
                </a:solidFill>
                <a:latin typeface="Montserrat Extra-Bold"/>
              </a:rPr>
              <a:t>RESEARCH QUESTIONS</a:t>
            </a:r>
          </a:p>
        </p:txBody>
      </p:sp>
      <p:sp>
        <p:nvSpPr>
          <p:cNvPr id="6" name="TextBox 6"/>
          <p:cNvSpPr txBox="1"/>
          <p:nvPr/>
        </p:nvSpPr>
        <p:spPr>
          <a:xfrm>
            <a:off x="1429248" y="2827741"/>
            <a:ext cx="15429503" cy="5090796"/>
          </a:xfrm>
          <a:prstGeom prst="rect">
            <a:avLst/>
          </a:prstGeom>
        </p:spPr>
        <p:txBody>
          <a:bodyPr lIns="0" tIns="0" rIns="0" bIns="0" rtlCol="0" anchor="t">
            <a:spAutoFit/>
          </a:bodyPr>
          <a:lstStyle/>
          <a:p>
            <a:pPr marL="949957" lvl="1" indent="-474979" algn="just">
              <a:lnSpc>
                <a:spcPts val="6819"/>
              </a:lnSpc>
              <a:buFont typeface="Arial"/>
              <a:buChar char="•"/>
            </a:pPr>
            <a:r>
              <a:rPr lang="en-US" sz="4399">
                <a:solidFill>
                  <a:srgbClr val="FFFFFF"/>
                </a:solidFill>
                <a:latin typeface="Poppins Light"/>
              </a:rPr>
              <a:t>Can we provide accurate insights of players based on their performance?</a:t>
            </a:r>
          </a:p>
          <a:p>
            <a:pPr marL="949957" lvl="1" indent="-474979" algn="just">
              <a:lnSpc>
                <a:spcPts val="6819"/>
              </a:lnSpc>
              <a:buFont typeface="Arial"/>
              <a:buChar char="•"/>
            </a:pPr>
            <a:r>
              <a:rPr lang="en-US" sz="4399">
                <a:solidFill>
                  <a:srgbClr val="FFFFFF"/>
                </a:solidFill>
                <a:latin typeface="Poppins Light"/>
              </a:rPr>
              <a:t>Can we forecast a soccer player's future match performance based on historical data?</a:t>
            </a:r>
          </a:p>
          <a:p>
            <a:pPr marL="949957" lvl="1" indent="-474979" algn="just">
              <a:lnSpc>
                <a:spcPts val="6819"/>
              </a:lnSpc>
              <a:buFont typeface="Arial"/>
              <a:buChar char="•"/>
            </a:pPr>
            <a:r>
              <a:rPr lang="en-US" sz="4399">
                <a:solidFill>
                  <a:srgbClr val="FFFFFF"/>
                </a:solidFill>
                <a:latin typeface="Poppins Light"/>
              </a:rPr>
              <a:t>Can we predict if a player would face any injuries or penalty cards?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1550030"/>
          </a:xfrm>
          <a:prstGeom prst="rect">
            <a:avLst/>
          </a:prstGeom>
        </p:spPr>
        <p:txBody>
          <a:bodyPr lIns="0" tIns="0" rIns="0" bIns="0" rtlCol="0" anchor="t">
            <a:spAutoFit/>
          </a:bodyPr>
          <a:lstStyle/>
          <a:p>
            <a:pPr marL="0" lvl="0" indent="0" algn="l">
              <a:lnSpc>
                <a:spcPts val="12740"/>
              </a:lnSpc>
              <a:spcBef>
                <a:spcPct val="0"/>
              </a:spcBef>
            </a:pPr>
            <a:r>
              <a:rPr lang="en-US" sz="9100" u="none" strike="noStrike">
                <a:solidFill>
                  <a:srgbClr val="FFFFFF"/>
                </a:solidFill>
                <a:latin typeface="Montserrat Extra-Bold"/>
              </a:rPr>
              <a:t>RESEARCH OBJECTIVES</a:t>
            </a:r>
          </a:p>
        </p:txBody>
      </p:sp>
      <p:sp>
        <p:nvSpPr>
          <p:cNvPr id="6" name="TextBox 6"/>
          <p:cNvSpPr txBox="1"/>
          <p:nvPr/>
        </p:nvSpPr>
        <p:spPr>
          <a:xfrm>
            <a:off x="1429248" y="2856316"/>
            <a:ext cx="15429503" cy="7131183"/>
          </a:xfrm>
          <a:prstGeom prst="rect">
            <a:avLst/>
          </a:prstGeom>
        </p:spPr>
        <p:txBody>
          <a:bodyPr lIns="0" tIns="0" rIns="0" bIns="0" rtlCol="0" anchor="t">
            <a:spAutoFit/>
          </a:bodyPr>
          <a:lstStyle/>
          <a:p>
            <a:pPr marL="777242" lvl="1" indent="-388621" algn="just">
              <a:lnSpc>
                <a:spcPts val="5580"/>
              </a:lnSpc>
              <a:buFont typeface="Arial"/>
              <a:buChar char="•"/>
            </a:pPr>
            <a:r>
              <a:rPr lang="en-US" sz="3600" dirty="0">
                <a:solidFill>
                  <a:srgbClr val="FFFFFF"/>
                </a:solidFill>
                <a:latin typeface="Poppins Light"/>
              </a:rPr>
              <a:t>Employ ML &amp; CV techniques to analyze soccer player movements, positions, gestures, and biomechanics during matches.</a:t>
            </a:r>
          </a:p>
          <a:p>
            <a:pPr marL="777242" lvl="1" indent="-388621" algn="just">
              <a:lnSpc>
                <a:spcPts val="5580"/>
              </a:lnSpc>
              <a:buFont typeface="Arial"/>
              <a:buChar char="•"/>
            </a:pPr>
            <a:r>
              <a:rPr lang="en-US" sz="3600" dirty="0">
                <a:solidFill>
                  <a:srgbClr val="FFFFFF"/>
                </a:solidFill>
                <a:latin typeface="Poppins Light"/>
              </a:rPr>
              <a:t>Provide actionable insights to coaches by integrating ML findings into team strategy recommendations.</a:t>
            </a:r>
          </a:p>
          <a:p>
            <a:pPr marL="777242" lvl="1" indent="-388621" algn="just">
              <a:lnSpc>
                <a:spcPts val="5580"/>
              </a:lnSpc>
              <a:buFont typeface="Arial"/>
              <a:buChar char="•"/>
            </a:pPr>
            <a:r>
              <a:rPr lang="en-US" sz="3600" dirty="0">
                <a:solidFill>
                  <a:srgbClr val="FFFFFF"/>
                </a:solidFill>
                <a:latin typeface="Poppins Light"/>
              </a:rPr>
              <a:t>Develop predictive models leveraging player specifications to forecast individual performance and susceptibility to injuries.</a:t>
            </a:r>
          </a:p>
          <a:p>
            <a:pPr marL="777242" lvl="1" indent="-388621" algn="just">
              <a:lnSpc>
                <a:spcPts val="5580"/>
              </a:lnSpc>
              <a:buFont typeface="Arial"/>
              <a:buChar char="•"/>
            </a:pPr>
            <a:r>
              <a:rPr lang="en-US" sz="3600" dirty="0">
                <a:solidFill>
                  <a:srgbClr val="FFFFFF"/>
                </a:solidFill>
                <a:latin typeface="Poppins Light"/>
              </a:rPr>
              <a:t>Design a predictive model capable of assessing the likelihood of a soccer player receiving penalty cards during matches, utilizing historical data and contextual game situations.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3159755"/>
          </a:xfrm>
          <a:prstGeom prst="rect">
            <a:avLst/>
          </a:prstGeom>
        </p:spPr>
        <p:txBody>
          <a:bodyPr lIns="0" tIns="0" rIns="0" bIns="0" rtlCol="0" anchor="t">
            <a:spAutoFit/>
          </a:bodyPr>
          <a:lstStyle/>
          <a:p>
            <a:pPr marL="0" lvl="0" indent="0" algn="l">
              <a:lnSpc>
                <a:spcPts val="12740"/>
              </a:lnSpc>
              <a:spcBef>
                <a:spcPct val="0"/>
              </a:spcBef>
            </a:pPr>
            <a:r>
              <a:rPr lang="en-US" sz="9100">
                <a:solidFill>
                  <a:srgbClr val="FFFFFF"/>
                </a:solidFill>
                <a:latin typeface="Montserrat Extra-Bold"/>
              </a:rPr>
              <a:t>DATA SOURCES &amp; DATA COLLECTION METHODS</a:t>
            </a:r>
          </a:p>
        </p:txBody>
      </p:sp>
      <p:sp>
        <p:nvSpPr>
          <p:cNvPr id="6" name="TextBox 6"/>
          <p:cNvSpPr txBox="1"/>
          <p:nvPr/>
        </p:nvSpPr>
        <p:spPr>
          <a:xfrm>
            <a:off x="919446" y="4720536"/>
            <a:ext cx="16449108" cy="3735895"/>
          </a:xfrm>
          <a:prstGeom prst="rect">
            <a:avLst/>
          </a:prstGeom>
        </p:spPr>
        <p:txBody>
          <a:bodyPr lIns="0" tIns="0" rIns="0" bIns="0" rtlCol="0" anchor="t">
            <a:spAutoFit/>
          </a:bodyPr>
          <a:lstStyle/>
          <a:p>
            <a:pPr marL="949961" lvl="1" indent="-474980" algn="just">
              <a:lnSpc>
                <a:spcPts val="6820"/>
              </a:lnSpc>
              <a:buFont typeface="Arial"/>
              <a:buChar char="•"/>
            </a:pPr>
            <a:r>
              <a:rPr lang="en-US" sz="4400" dirty="0">
                <a:solidFill>
                  <a:srgbClr val="FFFFFF"/>
                </a:solidFill>
                <a:latin typeface="Poppins Light Bold"/>
              </a:rPr>
              <a:t>Primary data collection method:</a:t>
            </a:r>
          </a:p>
          <a:p>
            <a:pPr algn="just">
              <a:lnSpc>
                <a:spcPts val="6820"/>
              </a:lnSpc>
              <a:spcAft>
                <a:spcPts val="2400"/>
              </a:spcAft>
            </a:pPr>
            <a:r>
              <a:rPr lang="en-US" sz="4400" dirty="0">
                <a:solidFill>
                  <a:srgbClr val="FFFFFF"/>
                </a:solidFill>
                <a:latin typeface="Poppins Light"/>
              </a:rPr>
              <a:t>        Interviews with soccer coaches</a:t>
            </a:r>
          </a:p>
          <a:p>
            <a:pPr marL="949961" lvl="1" indent="-474980" algn="just">
              <a:lnSpc>
                <a:spcPts val="6820"/>
              </a:lnSpc>
              <a:buFont typeface="Arial"/>
              <a:buChar char="•"/>
            </a:pPr>
            <a:r>
              <a:rPr lang="en-US" sz="4400" dirty="0">
                <a:solidFill>
                  <a:srgbClr val="FFFFFF"/>
                </a:solidFill>
                <a:latin typeface="Poppins Light Bold"/>
              </a:rPr>
              <a:t>Secondary data collection method:</a:t>
            </a:r>
          </a:p>
          <a:p>
            <a:pPr>
              <a:lnSpc>
                <a:spcPts val="6820"/>
              </a:lnSpc>
            </a:pPr>
            <a:r>
              <a:rPr lang="en-US" sz="4400" dirty="0">
                <a:solidFill>
                  <a:srgbClr val="FFFFFF"/>
                </a:solidFill>
                <a:latin typeface="Poppins Light"/>
              </a:rPr>
              <a:t>        literature review of 7 recent related research papers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3159755"/>
          </a:xfrm>
          <a:prstGeom prst="rect">
            <a:avLst/>
          </a:prstGeom>
        </p:spPr>
        <p:txBody>
          <a:bodyPr lIns="0" tIns="0" rIns="0" bIns="0" rtlCol="0" anchor="t">
            <a:spAutoFit/>
          </a:bodyPr>
          <a:lstStyle/>
          <a:p>
            <a:pPr marL="0" lvl="0" indent="0" algn="l">
              <a:lnSpc>
                <a:spcPts val="12740"/>
              </a:lnSpc>
              <a:spcBef>
                <a:spcPct val="0"/>
              </a:spcBef>
            </a:pPr>
            <a:r>
              <a:rPr lang="en-US" sz="9100">
                <a:solidFill>
                  <a:srgbClr val="FFFFFF"/>
                </a:solidFill>
                <a:latin typeface="Montserrat Extra-Bold"/>
              </a:rPr>
              <a:t>DATA ANALYSIS TOOLS USED</a:t>
            </a:r>
          </a:p>
        </p:txBody>
      </p:sp>
      <p:sp>
        <p:nvSpPr>
          <p:cNvPr id="6" name="TextBox 6"/>
          <p:cNvSpPr txBox="1"/>
          <p:nvPr/>
        </p:nvSpPr>
        <p:spPr>
          <a:xfrm>
            <a:off x="919446" y="4406251"/>
            <a:ext cx="16449108" cy="4183380"/>
          </a:xfrm>
          <a:prstGeom prst="rect">
            <a:avLst/>
          </a:prstGeom>
        </p:spPr>
        <p:txBody>
          <a:bodyPr lIns="0" tIns="0" rIns="0" bIns="0" rtlCol="0" anchor="t">
            <a:spAutoFit/>
          </a:bodyPr>
          <a:lstStyle/>
          <a:p>
            <a:pPr algn="just">
              <a:lnSpc>
                <a:spcPts val="5580"/>
              </a:lnSpc>
            </a:pPr>
            <a:r>
              <a:rPr lang="en-US" sz="3600">
                <a:solidFill>
                  <a:srgbClr val="FFFFFF"/>
                </a:solidFill>
                <a:latin typeface="Poppins Light"/>
              </a:rPr>
              <a:t>This research applies thematic analysis. Thematic analysis provides an organized and methodical way for analyzing data, making it easier to find and understand themes or patterns in the data. Thematic analysis provides a solid framework for identifying important themes connected to player assessment methods, metrics, and information resources, as well as the relationship between previous data and future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1550030"/>
          </a:xfrm>
          <a:prstGeom prst="rect">
            <a:avLst/>
          </a:prstGeom>
        </p:spPr>
        <p:txBody>
          <a:bodyPr lIns="0" tIns="0" rIns="0" bIns="0" rtlCol="0" anchor="t">
            <a:spAutoFit/>
          </a:bodyPr>
          <a:lstStyle/>
          <a:p>
            <a:pPr marL="0" lvl="0" indent="0" algn="l">
              <a:lnSpc>
                <a:spcPts val="12740"/>
              </a:lnSpc>
              <a:spcBef>
                <a:spcPct val="0"/>
              </a:spcBef>
            </a:pPr>
            <a:r>
              <a:rPr lang="en-US" sz="9100">
                <a:solidFill>
                  <a:srgbClr val="FFFFFF"/>
                </a:solidFill>
                <a:latin typeface="Montserrat Extra-Bold"/>
              </a:rPr>
              <a:t>FINDINGS AND RESULTS</a:t>
            </a:r>
          </a:p>
        </p:txBody>
      </p:sp>
      <p:sp>
        <p:nvSpPr>
          <p:cNvPr id="6" name="TextBox 6"/>
          <p:cNvSpPr txBox="1"/>
          <p:nvPr/>
        </p:nvSpPr>
        <p:spPr>
          <a:xfrm>
            <a:off x="919446" y="2764936"/>
            <a:ext cx="16449108" cy="7127592"/>
          </a:xfrm>
          <a:prstGeom prst="rect">
            <a:avLst/>
          </a:prstGeom>
        </p:spPr>
        <p:txBody>
          <a:bodyPr lIns="0" tIns="0" rIns="0" bIns="0" rtlCol="0" anchor="t">
            <a:spAutoFit/>
          </a:bodyPr>
          <a:lstStyle/>
          <a:p>
            <a:pPr marL="777242" lvl="1" indent="-388621" algn="just">
              <a:lnSpc>
                <a:spcPts val="5580"/>
              </a:lnSpc>
              <a:buFont typeface="Arial"/>
              <a:buChar char="•"/>
            </a:pPr>
            <a:r>
              <a:rPr lang="en-US" sz="3500" dirty="0">
                <a:solidFill>
                  <a:srgbClr val="FFFFFF"/>
                </a:solidFill>
                <a:latin typeface="Poppins Light"/>
              </a:rPr>
              <a:t>Effective player participation during games is a top priority by coaches, who highlight the value of getting to know their players on a deeper level than just their statistics.</a:t>
            </a:r>
          </a:p>
          <a:p>
            <a:pPr marL="777242" lvl="1" indent="-388621" algn="just">
              <a:lnSpc>
                <a:spcPts val="5580"/>
              </a:lnSpc>
              <a:buFont typeface="Arial"/>
              <a:buChar char="•"/>
            </a:pPr>
            <a:r>
              <a:rPr lang="en-US" sz="3500" dirty="0">
                <a:solidFill>
                  <a:srgbClr val="FFFFFF"/>
                </a:solidFill>
                <a:latin typeface="Poppins Light"/>
              </a:rPr>
              <a:t>The fact that coaches employ many metrics and data sources shows how important it is to monitor all aspects of on-field performance.</a:t>
            </a:r>
          </a:p>
          <a:p>
            <a:pPr marL="777242" lvl="1" indent="-388621" algn="just">
              <a:lnSpc>
                <a:spcPts val="5580"/>
              </a:lnSpc>
              <a:buFont typeface="Arial"/>
              <a:buChar char="•"/>
            </a:pPr>
            <a:r>
              <a:rPr lang="en-US" sz="3500" dirty="0">
                <a:solidFill>
                  <a:srgbClr val="FFFFFF"/>
                </a:solidFill>
                <a:latin typeface="Poppins Light"/>
              </a:rPr>
              <a:t>Coaches depend on past statistics to develop their proactive management of penalty cards and injuries</a:t>
            </a:r>
          </a:p>
          <a:p>
            <a:pPr marL="777242" lvl="1" indent="-388621" algn="just">
              <a:lnSpc>
                <a:spcPts val="5580"/>
              </a:lnSpc>
              <a:buFont typeface="Arial"/>
              <a:buChar char="•"/>
            </a:pPr>
            <a:r>
              <a:rPr lang="en-US" sz="3500" dirty="0">
                <a:solidFill>
                  <a:srgbClr val="FFFFFF"/>
                </a:solidFill>
                <a:latin typeface="Poppins Light"/>
              </a:rPr>
              <a:t>Coaches and players might benefit from advanced technology like CV &amp; ML, which can recognize relationships and analyze real-time data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0010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2253" y="-560178"/>
            <a:ext cx="18792507" cy="10847178"/>
            <a:chOff x="0" y="0"/>
            <a:chExt cx="6356971" cy="3669292"/>
          </a:xfrm>
        </p:grpSpPr>
        <p:sp>
          <p:nvSpPr>
            <p:cNvPr id="4" name="Freeform 4"/>
            <p:cNvSpPr/>
            <p:nvPr/>
          </p:nvSpPr>
          <p:spPr>
            <a:xfrm>
              <a:off x="0" y="0"/>
              <a:ext cx="6356971" cy="3669292"/>
            </a:xfrm>
            <a:custGeom>
              <a:avLst/>
              <a:gdLst/>
              <a:ahLst/>
              <a:cxnLst/>
              <a:rect l="l" t="t" r="r" b="b"/>
              <a:pathLst>
                <a:path w="6356971" h="3669292">
                  <a:moveTo>
                    <a:pt x="0" y="0"/>
                  </a:moveTo>
                  <a:lnTo>
                    <a:pt x="6356971" y="0"/>
                  </a:lnTo>
                  <a:lnTo>
                    <a:pt x="6356971" y="3669292"/>
                  </a:lnTo>
                  <a:lnTo>
                    <a:pt x="0" y="3669292"/>
                  </a:lnTo>
                  <a:close/>
                </a:path>
              </a:pathLst>
            </a:custGeom>
            <a:solidFill>
              <a:srgbClr val="091729">
                <a:alpha val="94902"/>
              </a:srgbClr>
            </a:solidFill>
          </p:spPr>
          <p:txBody>
            <a:bodyPr/>
            <a:lstStyle/>
            <a:p>
              <a:endParaRPr lang="en-US"/>
            </a:p>
          </p:txBody>
        </p:sp>
      </p:grpSp>
      <p:sp>
        <p:nvSpPr>
          <p:cNvPr id="5" name="TextBox 5"/>
          <p:cNvSpPr txBox="1"/>
          <p:nvPr/>
        </p:nvSpPr>
        <p:spPr>
          <a:xfrm>
            <a:off x="1028700" y="971550"/>
            <a:ext cx="16972093" cy="1550030"/>
          </a:xfrm>
          <a:prstGeom prst="rect">
            <a:avLst/>
          </a:prstGeom>
        </p:spPr>
        <p:txBody>
          <a:bodyPr lIns="0" tIns="0" rIns="0" bIns="0" rtlCol="0" anchor="t">
            <a:spAutoFit/>
          </a:bodyPr>
          <a:lstStyle/>
          <a:p>
            <a:pPr marL="0" lvl="0" indent="0" algn="l">
              <a:lnSpc>
                <a:spcPts val="12740"/>
              </a:lnSpc>
              <a:spcBef>
                <a:spcPct val="0"/>
              </a:spcBef>
            </a:pPr>
            <a:r>
              <a:rPr lang="en-US" sz="9100">
                <a:solidFill>
                  <a:srgbClr val="FFFFFF"/>
                </a:solidFill>
                <a:latin typeface="Montserrat Extra-Bold"/>
              </a:rPr>
              <a:t>RECOMMENDATIONS</a:t>
            </a:r>
          </a:p>
        </p:txBody>
      </p:sp>
      <p:sp>
        <p:nvSpPr>
          <p:cNvPr id="6" name="TextBox 6"/>
          <p:cNvSpPr txBox="1"/>
          <p:nvPr/>
        </p:nvSpPr>
        <p:spPr>
          <a:xfrm>
            <a:off x="919446" y="3103826"/>
            <a:ext cx="16449108" cy="3376295"/>
          </a:xfrm>
          <a:prstGeom prst="rect">
            <a:avLst/>
          </a:prstGeom>
        </p:spPr>
        <p:txBody>
          <a:bodyPr lIns="0" tIns="0" rIns="0" bIns="0" rtlCol="0" anchor="t">
            <a:spAutoFit/>
          </a:bodyPr>
          <a:lstStyle/>
          <a:p>
            <a:pPr marL="949959" lvl="1" indent="-474979" algn="just">
              <a:lnSpc>
                <a:spcPts val="6819"/>
              </a:lnSpc>
              <a:buFont typeface="Arial"/>
              <a:buChar char="•"/>
            </a:pPr>
            <a:r>
              <a:rPr lang="en-US" sz="4399">
                <a:solidFill>
                  <a:srgbClr val="FFFFFF"/>
                </a:solidFill>
                <a:latin typeface="Poppins Light"/>
              </a:rPr>
              <a:t>Integrate advanced Analytics Tools</a:t>
            </a:r>
          </a:p>
          <a:p>
            <a:pPr marL="949959" lvl="1" indent="-474979" algn="just">
              <a:lnSpc>
                <a:spcPts val="6819"/>
              </a:lnSpc>
              <a:buFont typeface="Arial"/>
              <a:buChar char="•"/>
            </a:pPr>
            <a:r>
              <a:rPr lang="en-US" sz="4399">
                <a:solidFill>
                  <a:srgbClr val="FFFFFF"/>
                </a:solidFill>
                <a:latin typeface="Poppins Light"/>
              </a:rPr>
              <a:t>Proactive Injury Prevention tactics</a:t>
            </a:r>
          </a:p>
          <a:p>
            <a:pPr marL="949959" lvl="1" indent="-474979" algn="just">
              <a:lnSpc>
                <a:spcPts val="6819"/>
              </a:lnSpc>
              <a:buFont typeface="Arial"/>
              <a:buChar char="•"/>
            </a:pPr>
            <a:r>
              <a:rPr lang="en-US" sz="4399">
                <a:solidFill>
                  <a:srgbClr val="FFFFFF"/>
                </a:solidFill>
                <a:latin typeface="Poppins Light"/>
              </a:rPr>
              <a:t>Employ Predictive Models in Penalty Management</a:t>
            </a:r>
          </a:p>
          <a:p>
            <a:pPr marL="949959" lvl="1" indent="-474979" algn="just">
              <a:lnSpc>
                <a:spcPts val="6819"/>
              </a:lnSpc>
              <a:buFont typeface="Arial"/>
              <a:buChar char="•"/>
            </a:pPr>
            <a:r>
              <a:rPr lang="en-US" sz="4399">
                <a:solidFill>
                  <a:srgbClr val="FFFFFF"/>
                </a:solidFill>
                <a:latin typeface="Poppins Light"/>
              </a:rPr>
              <a:t>Gather more historical data of players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458</Words>
  <Application>Microsoft Office PowerPoint</Application>
  <PresentationFormat>Custom</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Poppins Light</vt:lpstr>
      <vt:lpstr>Arial</vt:lpstr>
      <vt:lpstr>Montserrat Extra-Bold</vt:lpstr>
      <vt:lpstr>Calibri</vt:lpstr>
      <vt:lpstr>Poppins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basic ORGANIZATIONAL design</dc:title>
  <cp:lastModifiedBy>MOHAMMAD AL-HAKAWATI</cp:lastModifiedBy>
  <cp:revision>7</cp:revision>
  <dcterms:created xsi:type="dcterms:W3CDTF">2006-08-16T00:00:00Z</dcterms:created>
  <dcterms:modified xsi:type="dcterms:W3CDTF">2024-03-10T19:41:13Z</dcterms:modified>
  <dc:identifier>DAF_HlkMMbc</dc:identifier>
</cp:coreProperties>
</file>